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00"/>
  </p:notesMasterIdLst>
  <p:sldIdLst>
    <p:sldId id="256" r:id="rId2"/>
    <p:sldId id="257" r:id="rId3"/>
    <p:sldId id="407" r:id="rId4"/>
    <p:sldId id="409" r:id="rId5"/>
    <p:sldId id="408" r:id="rId6"/>
    <p:sldId id="410" r:id="rId7"/>
    <p:sldId id="368" r:id="rId8"/>
    <p:sldId id="387" r:id="rId9"/>
    <p:sldId id="372" r:id="rId10"/>
    <p:sldId id="374" r:id="rId11"/>
    <p:sldId id="373" r:id="rId12"/>
    <p:sldId id="375" r:id="rId13"/>
    <p:sldId id="376" r:id="rId14"/>
    <p:sldId id="377" r:id="rId15"/>
    <p:sldId id="378" r:id="rId16"/>
    <p:sldId id="379" r:id="rId17"/>
    <p:sldId id="380" r:id="rId18"/>
    <p:sldId id="381" r:id="rId19"/>
    <p:sldId id="382" r:id="rId20"/>
    <p:sldId id="383" r:id="rId21"/>
    <p:sldId id="384" r:id="rId22"/>
    <p:sldId id="385" r:id="rId23"/>
    <p:sldId id="386" r:id="rId24"/>
    <p:sldId id="361" r:id="rId25"/>
    <p:sldId id="362" r:id="rId26"/>
    <p:sldId id="363" r:id="rId27"/>
    <p:sldId id="364" r:id="rId28"/>
    <p:sldId id="365" r:id="rId29"/>
    <p:sldId id="314" r:id="rId30"/>
    <p:sldId id="320" r:id="rId31"/>
    <p:sldId id="321" r:id="rId32"/>
    <p:sldId id="322" r:id="rId33"/>
    <p:sldId id="323" r:id="rId34"/>
    <p:sldId id="328" r:id="rId35"/>
    <p:sldId id="324" r:id="rId36"/>
    <p:sldId id="325" r:id="rId37"/>
    <p:sldId id="326" r:id="rId38"/>
    <p:sldId id="327" r:id="rId39"/>
    <p:sldId id="329" r:id="rId40"/>
    <p:sldId id="316" r:id="rId41"/>
    <p:sldId id="330" r:id="rId42"/>
    <p:sldId id="331" r:id="rId43"/>
    <p:sldId id="332" r:id="rId44"/>
    <p:sldId id="333" r:id="rId45"/>
    <p:sldId id="335" r:id="rId46"/>
    <p:sldId id="336" r:id="rId47"/>
    <p:sldId id="337" r:id="rId48"/>
    <p:sldId id="338" r:id="rId49"/>
    <p:sldId id="339" r:id="rId50"/>
    <p:sldId id="317" r:id="rId51"/>
    <p:sldId id="340" r:id="rId52"/>
    <p:sldId id="341" r:id="rId53"/>
    <p:sldId id="342" r:id="rId54"/>
    <p:sldId id="343" r:id="rId55"/>
    <p:sldId id="344" r:id="rId56"/>
    <p:sldId id="318" r:id="rId57"/>
    <p:sldId id="345" r:id="rId58"/>
    <p:sldId id="346" r:id="rId59"/>
    <p:sldId id="347" r:id="rId60"/>
    <p:sldId id="348" r:id="rId61"/>
    <p:sldId id="319" r:id="rId62"/>
    <p:sldId id="349" r:id="rId63"/>
    <p:sldId id="311" r:id="rId64"/>
    <p:sldId id="262" r:id="rId65"/>
    <p:sldId id="411" r:id="rId66"/>
    <p:sldId id="389" r:id="rId67"/>
    <p:sldId id="390" r:id="rId68"/>
    <p:sldId id="417" r:id="rId69"/>
    <p:sldId id="388" r:id="rId70"/>
    <p:sldId id="413" r:id="rId71"/>
    <p:sldId id="414" r:id="rId72"/>
    <p:sldId id="415" r:id="rId73"/>
    <p:sldId id="416" r:id="rId74"/>
    <p:sldId id="421" r:id="rId75"/>
    <p:sldId id="423" r:id="rId76"/>
    <p:sldId id="419" r:id="rId77"/>
    <p:sldId id="424" r:id="rId78"/>
    <p:sldId id="425" r:id="rId79"/>
    <p:sldId id="426" r:id="rId80"/>
    <p:sldId id="420" r:id="rId81"/>
    <p:sldId id="412" r:id="rId82"/>
    <p:sldId id="369" r:id="rId83"/>
    <p:sldId id="392" r:id="rId84"/>
    <p:sldId id="393" r:id="rId85"/>
    <p:sldId id="395" r:id="rId86"/>
    <p:sldId id="394" r:id="rId87"/>
    <p:sldId id="396" r:id="rId88"/>
    <p:sldId id="397" r:id="rId89"/>
    <p:sldId id="398" r:id="rId90"/>
    <p:sldId id="404" r:id="rId91"/>
    <p:sldId id="405" r:id="rId92"/>
    <p:sldId id="406" r:id="rId93"/>
    <p:sldId id="399" r:id="rId94"/>
    <p:sldId id="401" r:id="rId95"/>
    <p:sldId id="400" r:id="rId96"/>
    <p:sldId id="402" r:id="rId97"/>
    <p:sldId id="403" r:id="rId98"/>
    <p:sldId id="310" r:id="rId99"/>
  </p:sldIdLst>
  <p:sldSz cx="18288000" cy="10287000"/>
  <p:notesSz cx="6858000" cy="9144000"/>
  <p:embeddedFontLst>
    <p:embeddedFont>
      <p:font typeface="Microsoft JhengHei Light" panose="020B0304030504040204" pitchFamily="34" charset="-120"/>
      <p:regular r:id="rId101"/>
    </p:embeddedFont>
    <p:embeddedFont>
      <p:font typeface="Open Sauce" panose="02020500000000000000" charset="0"/>
      <p:regular r:id="rId102"/>
    </p:embeddedFont>
    <p:embeddedFont>
      <p:font typeface="Open Sauce Heavy" panose="02020500000000000000" charset="0"/>
      <p:regular r:id="rId103"/>
    </p:embeddedFont>
    <p:embeddedFont>
      <p:font typeface="Roboto" panose="02000000000000000000" pitchFamily="2" charset="0"/>
      <p:regular r:id="rId104"/>
      <p:bold r:id="rId105"/>
      <p:italic r:id="rId106"/>
      <p:boldItalic r:id="rId107"/>
    </p:embeddedFont>
    <p:embeddedFont>
      <p:font typeface="微軟正黑體" panose="020B0604030504040204" pitchFamily="34" charset="-120"/>
      <p:regular r:id="rId108"/>
      <p:bold r:id="rId109"/>
    </p:embeddedFont>
    <p:embeddedFont>
      <p:font typeface="微軟正黑體" panose="020B0604030504040204" pitchFamily="34" charset="-120"/>
      <p:regular r:id="rId108"/>
      <p:bold r:id="rId109"/>
    </p:embeddedFont>
    <p:embeddedFont>
      <p:font typeface="新細明體" panose="02020500000000000000" pitchFamily="18" charset="-120"/>
      <p:regular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B044D-542B-5F55-1CB7-8CFBEAD57085}" v="9" dt="2024-11-23T09:53:01.170"/>
    <p1510:client id="{07B29CAB-69B9-F886-E303-CBA3276EFA48}" v="279" dt="2024-11-23T10:24:23.239"/>
    <p1510:client id="{133A381C-9998-8E10-850C-F15436E81D9C}" v="595" dt="2024-11-23T09:37:20.251"/>
    <p1510:client id="{3061410F-E3DF-13C6-D5AD-A82777BA9FF0}" v="19" dt="2024-11-23T09:47:28.792"/>
    <p1510:client id="{402B6FC2-94A9-4E9B-DC73-FBF0876B996E}" v="323" dt="2024-11-23T06:23:48.325"/>
    <p1510:client id="{452D0EA4-0514-01C1-CFEA-3662B8A89D42}" v="7" dt="2024-11-23T09:55:59.137"/>
    <p1510:client id="{7E61652B-6850-1401-7CDC-F2B7834EEFBD}" v="90" dt="2024-11-23T05:47:11.320"/>
    <p1510:client id="{ABABCD5A-9EFA-1B33-EE51-C5FEA3ECEB68}" v="19" dt="2024-11-23T08:37:24.247"/>
    <p1510:client id="{C22F228B-5DA2-0FBA-B9E9-E1131D03BCD2}" v="77" dt="2024-11-23T08:35:15.830"/>
    <p1510:client id="{D7EEE618-58A7-D06B-B938-A7A8D893AC1F}" v="10" dt="2024-11-23T08:40:38.765"/>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5" d="100"/>
          <a:sy n="35" d="100"/>
        </p:scale>
        <p:origin x="1108" y="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302D10-7CEB-4285-A8A1-0FD2FF72480B}"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TW" altLang="en-US"/>
        </a:p>
      </dgm:t>
    </dgm:pt>
    <dgm:pt modelId="{FAE833D0-F723-40A1-B65F-CAA31586E346}">
      <dgm:prSet phldrT="[文字]" custT="1"/>
      <dgm:spPr>
        <a:solidFill>
          <a:schemeClr val="accent5">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現有競爭者</a:t>
          </a:r>
        </a:p>
      </dgm:t>
    </dgm:pt>
    <dgm:pt modelId="{93476474-0E9E-4DD3-AB81-A6F9464C9B79}" type="parTrans" cxnId="{AC64A757-853D-40C6-933D-C74E35329C94}">
      <dgm:prSet/>
      <dgm:spPr/>
      <dgm:t>
        <a:bodyPr/>
        <a:lstStyle/>
        <a:p>
          <a:endParaRPr lang="zh-TW" altLang="en-US"/>
        </a:p>
      </dgm:t>
    </dgm:pt>
    <dgm:pt modelId="{DA3191B2-09E2-407B-9DAC-27A8F348FE4F}" type="sibTrans" cxnId="{AC64A757-853D-40C6-933D-C74E35329C94}">
      <dgm:prSet/>
      <dgm:spPr/>
      <dgm:t>
        <a:bodyPr/>
        <a:lstStyle/>
        <a:p>
          <a:endParaRPr lang="zh-TW" altLang="en-US"/>
        </a:p>
      </dgm:t>
    </dgm:pt>
    <dgm:pt modelId="{652315E3-F3BC-474B-AB25-77B72F4EA204}">
      <dgm:prSet phldrT="[文字]" custT="1"/>
      <dgm:spPr>
        <a:solidFill>
          <a:schemeClr val="accent6">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新進者威脅</a:t>
          </a:r>
        </a:p>
      </dgm:t>
    </dgm:pt>
    <dgm:pt modelId="{2A01EE7E-3A10-438F-976E-6495E506BE0B}" type="parTrans" cxnId="{ABC817E3-9923-4081-A026-9F7B02BC4E83}">
      <dgm:prSet/>
      <dgm:spPr>
        <a:solidFill>
          <a:schemeClr val="accent6">
            <a:lumMod val="40000"/>
            <a:lumOff val="60000"/>
          </a:schemeClr>
        </a:solidFill>
      </dgm:spPr>
      <dgm:t>
        <a:bodyPr/>
        <a:lstStyle/>
        <a:p>
          <a:endParaRPr lang="zh-TW" altLang="en-US"/>
        </a:p>
      </dgm:t>
    </dgm:pt>
    <dgm:pt modelId="{5C59A569-8414-44BA-8DD8-4FA3825EFC89}" type="sibTrans" cxnId="{ABC817E3-9923-4081-A026-9F7B02BC4E83}">
      <dgm:prSet/>
      <dgm:spPr/>
      <dgm:t>
        <a:bodyPr/>
        <a:lstStyle/>
        <a:p>
          <a:endParaRPr lang="zh-TW" altLang="en-US"/>
        </a:p>
      </dgm:t>
    </dgm:pt>
    <dgm:pt modelId="{1547CF77-1280-47E8-8FAE-BD25612463FC}">
      <dgm:prSet phldrT="[文字]" custT="1"/>
      <dgm:spPr>
        <a:solidFill>
          <a:schemeClr val="accent4">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買方的議價能力</a:t>
          </a:r>
        </a:p>
      </dgm:t>
    </dgm:pt>
    <dgm:pt modelId="{AE76F8BC-F8C1-40FF-ABCF-1E387B1F3100}" type="parTrans" cxnId="{476FC830-9852-465E-924C-E7830AF309C7}">
      <dgm:prSet/>
      <dgm:spPr>
        <a:solidFill>
          <a:schemeClr val="accent4">
            <a:lumMod val="40000"/>
            <a:lumOff val="60000"/>
          </a:schemeClr>
        </a:solidFill>
      </dgm:spPr>
      <dgm:t>
        <a:bodyPr/>
        <a:lstStyle/>
        <a:p>
          <a:endParaRPr lang="zh-TW" altLang="en-US"/>
        </a:p>
      </dgm:t>
    </dgm:pt>
    <dgm:pt modelId="{88F2C731-0CBA-49FA-A1FC-6394510E98E1}" type="sibTrans" cxnId="{476FC830-9852-465E-924C-E7830AF309C7}">
      <dgm:prSet/>
      <dgm:spPr/>
      <dgm:t>
        <a:bodyPr/>
        <a:lstStyle/>
        <a:p>
          <a:endParaRPr lang="zh-TW" altLang="en-US"/>
        </a:p>
      </dgm:t>
    </dgm:pt>
    <dgm:pt modelId="{30B7E6C3-23CE-4CCD-ACD8-6A1F8C7E5A56}">
      <dgm:prSet phldrT="[文字]" custT="1"/>
      <dgm:spPr>
        <a:solidFill>
          <a:schemeClr val="accent2">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替代品威脅</a:t>
          </a:r>
        </a:p>
      </dgm:t>
    </dgm:pt>
    <dgm:pt modelId="{7BC73452-61F8-43F4-9DDE-8AE98582DD07}" type="parTrans" cxnId="{7638839C-1F63-490D-A941-F08F0164BA1D}">
      <dgm:prSet/>
      <dgm:spPr>
        <a:solidFill>
          <a:schemeClr val="accent2">
            <a:lumMod val="40000"/>
            <a:lumOff val="60000"/>
          </a:schemeClr>
        </a:solidFill>
      </dgm:spPr>
      <dgm:t>
        <a:bodyPr/>
        <a:lstStyle/>
        <a:p>
          <a:endParaRPr lang="zh-TW" altLang="en-US"/>
        </a:p>
      </dgm:t>
    </dgm:pt>
    <dgm:pt modelId="{D81AB33C-7B18-426E-A5B1-D022C3FD818E}" type="sibTrans" cxnId="{7638839C-1F63-490D-A941-F08F0164BA1D}">
      <dgm:prSet/>
      <dgm:spPr/>
      <dgm:t>
        <a:bodyPr/>
        <a:lstStyle/>
        <a:p>
          <a:endParaRPr lang="zh-TW" altLang="en-US"/>
        </a:p>
      </dgm:t>
    </dgm:pt>
    <dgm:pt modelId="{6BC181C6-EF65-4FED-960F-1585D3630CB8}">
      <dgm:prSet phldrT="[文字]" custT="1"/>
      <dgm:spPr>
        <a:solidFill>
          <a:schemeClr val="accent3">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供應商的議價能力</a:t>
          </a:r>
        </a:p>
      </dgm:t>
    </dgm:pt>
    <dgm:pt modelId="{E6262093-6524-4F80-9320-13BCC3132FDD}" type="parTrans" cxnId="{3561E135-8D32-44D0-A385-49A744EE13B0}">
      <dgm:prSet/>
      <dgm:spPr>
        <a:solidFill>
          <a:schemeClr val="accent3">
            <a:lumMod val="40000"/>
            <a:lumOff val="60000"/>
          </a:schemeClr>
        </a:solidFill>
      </dgm:spPr>
      <dgm:t>
        <a:bodyPr/>
        <a:lstStyle/>
        <a:p>
          <a:endParaRPr lang="zh-TW" altLang="en-US"/>
        </a:p>
      </dgm:t>
    </dgm:pt>
    <dgm:pt modelId="{3BB5BD61-BACD-4026-A433-2B9773B1C542}" type="sibTrans" cxnId="{3561E135-8D32-44D0-A385-49A744EE13B0}">
      <dgm:prSet/>
      <dgm:spPr/>
      <dgm:t>
        <a:bodyPr/>
        <a:lstStyle/>
        <a:p>
          <a:endParaRPr lang="zh-TW" altLang="en-US"/>
        </a:p>
      </dgm:t>
    </dgm:pt>
    <dgm:pt modelId="{82C1BCC1-F351-403E-96AF-A109998E9FF4}" type="pres">
      <dgm:prSet presAssocID="{F1302D10-7CEB-4285-A8A1-0FD2FF72480B}" presName="Name0" presStyleCnt="0">
        <dgm:presLayoutVars>
          <dgm:chMax val="1"/>
          <dgm:dir/>
          <dgm:animLvl val="ctr"/>
          <dgm:resizeHandles val="exact"/>
        </dgm:presLayoutVars>
      </dgm:prSet>
      <dgm:spPr/>
    </dgm:pt>
    <dgm:pt modelId="{BA9D0B3D-5D5A-493C-AA2A-9197F80FAEFD}" type="pres">
      <dgm:prSet presAssocID="{FAE833D0-F723-40A1-B65F-CAA31586E346}" presName="centerShape" presStyleLbl="node0" presStyleIdx="0" presStyleCnt="1"/>
      <dgm:spPr/>
    </dgm:pt>
    <dgm:pt modelId="{02EC423E-F6F4-4174-AE63-8CD4A6CDF262}" type="pres">
      <dgm:prSet presAssocID="{2A01EE7E-3A10-438F-976E-6495E506BE0B}" presName="parTrans" presStyleLbl="sibTrans2D1" presStyleIdx="0" presStyleCnt="4" custAng="10800000"/>
      <dgm:spPr/>
    </dgm:pt>
    <dgm:pt modelId="{F00E004E-4E85-496F-91BF-26B4D7359D00}" type="pres">
      <dgm:prSet presAssocID="{2A01EE7E-3A10-438F-976E-6495E506BE0B}" presName="connectorText" presStyleLbl="sibTrans2D1" presStyleIdx="0" presStyleCnt="4"/>
      <dgm:spPr/>
    </dgm:pt>
    <dgm:pt modelId="{D00EA394-305B-4F55-B390-B32EC44EEFB7}" type="pres">
      <dgm:prSet presAssocID="{652315E3-F3BC-474B-AB25-77B72F4EA204}" presName="node" presStyleLbl="node1" presStyleIdx="0" presStyleCnt="4">
        <dgm:presLayoutVars>
          <dgm:bulletEnabled val="1"/>
        </dgm:presLayoutVars>
      </dgm:prSet>
      <dgm:spPr/>
    </dgm:pt>
    <dgm:pt modelId="{A2E2788C-2BA4-432F-8566-6E30980A4C36}" type="pres">
      <dgm:prSet presAssocID="{AE76F8BC-F8C1-40FF-ABCF-1E387B1F3100}" presName="parTrans" presStyleLbl="sibTrans2D1" presStyleIdx="1" presStyleCnt="4" custAng="10800000"/>
      <dgm:spPr/>
    </dgm:pt>
    <dgm:pt modelId="{F28E7893-E871-4CD8-8663-F95246AC7B7E}" type="pres">
      <dgm:prSet presAssocID="{AE76F8BC-F8C1-40FF-ABCF-1E387B1F3100}" presName="connectorText" presStyleLbl="sibTrans2D1" presStyleIdx="1" presStyleCnt="4"/>
      <dgm:spPr/>
    </dgm:pt>
    <dgm:pt modelId="{82FE15EF-D91B-42E2-8142-674914850CB2}" type="pres">
      <dgm:prSet presAssocID="{1547CF77-1280-47E8-8FAE-BD25612463FC}" presName="node" presStyleLbl="node1" presStyleIdx="1" presStyleCnt="4">
        <dgm:presLayoutVars>
          <dgm:bulletEnabled val="1"/>
        </dgm:presLayoutVars>
      </dgm:prSet>
      <dgm:spPr/>
    </dgm:pt>
    <dgm:pt modelId="{554F1B3A-8C97-4109-9500-828D40914CCC}" type="pres">
      <dgm:prSet presAssocID="{7BC73452-61F8-43F4-9DDE-8AE98582DD07}" presName="parTrans" presStyleLbl="sibTrans2D1" presStyleIdx="2" presStyleCnt="4" custAng="10800000"/>
      <dgm:spPr/>
    </dgm:pt>
    <dgm:pt modelId="{76DFF257-AFDB-46D4-A85B-4A1FB87849E4}" type="pres">
      <dgm:prSet presAssocID="{7BC73452-61F8-43F4-9DDE-8AE98582DD07}" presName="connectorText" presStyleLbl="sibTrans2D1" presStyleIdx="2" presStyleCnt="4"/>
      <dgm:spPr/>
    </dgm:pt>
    <dgm:pt modelId="{34D93251-2046-490F-AF13-32BFF8C07FE5}" type="pres">
      <dgm:prSet presAssocID="{30B7E6C3-23CE-4CCD-ACD8-6A1F8C7E5A56}" presName="node" presStyleLbl="node1" presStyleIdx="2" presStyleCnt="4">
        <dgm:presLayoutVars>
          <dgm:bulletEnabled val="1"/>
        </dgm:presLayoutVars>
      </dgm:prSet>
      <dgm:spPr/>
    </dgm:pt>
    <dgm:pt modelId="{5E662BFD-A257-4AE3-BB89-70595ED3BF75}" type="pres">
      <dgm:prSet presAssocID="{E6262093-6524-4F80-9320-13BCC3132FDD}" presName="parTrans" presStyleLbl="sibTrans2D1" presStyleIdx="3" presStyleCnt="4" custAng="10800000"/>
      <dgm:spPr/>
    </dgm:pt>
    <dgm:pt modelId="{5F307F54-79D8-4851-9192-DA6587A0660A}" type="pres">
      <dgm:prSet presAssocID="{E6262093-6524-4F80-9320-13BCC3132FDD}" presName="connectorText" presStyleLbl="sibTrans2D1" presStyleIdx="3" presStyleCnt="4"/>
      <dgm:spPr/>
    </dgm:pt>
    <dgm:pt modelId="{41C8EFBA-97EB-4DE4-A4BD-F51212E5FD1D}" type="pres">
      <dgm:prSet presAssocID="{6BC181C6-EF65-4FED-960F-1585D3630CB8}" presName="node" presStyleLbl="node1" presStyleIdx="3" presStyleCnt="4">
        <dgm:presLayoutVars>
          <dgm:bulletEnabled val="1"/>
        </dgm:presLayoutVars>
      </dgm:prSet>
      <dgm:spPr/>
    </dgm:pt>
  </dgm:ptLst>
  <dgm:cxnLst>
    <dgm:cxn modelId="{EE005B02-B73B-4E9A-91D6-7A55EF3A7367}" type="presOf" srcId="{7BC73452-61F8-43F4-9DDE-8AE98582DD07}" destId="{76DFF257-AFDB-46D4-A85B-4A1FB87849E4}" srcOrd="1" destOrd="0" presId="urn:microsoft.com/office/officeart/2005/8/layout/radial5"/>
    <dgm:cxn modelId="{63093A0A-48A1-43B6-9949-56D21B714055}" type="presOf" srcId="{2A01EE7E-3A10-438F-976E-6495E506BE0B}" destId="{02EC423E-F6F4-4174-AE63-8CD4A6CDF262}" srcOrd="0" destOrd="0" presId="urn:microsoft.com/office/officeart/2005/8/layout/radial5"/>
    <dgm:cxn modelId="{405ED112-9155-40FA-BCA9-D108B3242247}" type="presOf" srcId="{AE76F8BC-F8C1-40FF-ABCF-1E387B1F3100}" destId="{A2E2788C-2BA4-432F-8566-6E30980A4C36}" srcOrd="0" destOrd="0" presId="urn:microsoft.com/office/officeart/2005/8/layout/radial5"/>
    <dgm:cxn modelId="{160E4615-349A-405F-8E2B-C1E91FBA176D}" type="presOf" srcId="{652315E3-F3BC-474B-AB25-77B72F4EA204}" destId="{D00EA394-305B-4F55-B390-B32EC44EEFB7}" srcOrd="0" destOrd="0" presId="urn:microsoft.com/office/officeart/2005/8/layout/radial5"/>
    <dgm:cxn modelId="{E3D1C819-04C0-4565-9A17-927D76D3C097}" type="presOf" srcId="{1547CF77-1280-47E8-8FAE-BD25612463FC}" destId="{82FE15EF-D91B-42E2-8142-674914850CB2}" srcOrd="0" destOrd="0" presId="urn:microsoft.com/office/officeart/2005/8/layout/radial5"/>
    <dgm:cxn modelId="{476FC830-9852-465E-924C-E7830AF309C7}" srcId="{FAE833D0-F723-40A1-B65F-CAA31586E346}" destId="{1547CF77-1280-47E8-8FAE-BD25612463FC}" srcOrd="1" destOrd="0" parTransId="{AE76F8BC-F8C1-40FF-ABCF-1E387B1F3100}" sibTransId="{88F2C731-0CBA-49FA-A1FC-6394510E98E1}"/>
    <dgm:cxn modelId="{C686B931-8836-4644-AF28-527E5BD3ADCA}" type="presOf" srcId="{E6262093-6524-4F80-9320-13BCC3132FDD}" destId="{5F307F54-79D8-4851-9192-DA6587A0660A}" srcOrd="1" destOrd="0" presId="urn:microsoft.com/office/officeart/2005/8/layout/radial5"/>
    <dgm:cxn modelId="{FB70F631-6D10-4778-8C5D-F694EF817C05}" type="presOf" srcId="{AE76F8BC-F8C1-40FF-ABCF-1E387B1F3100}" destId="{F28E7893-E871-4CD8-8663-F95246AC7B7E}" srcOrd="1" destOrd="0" presId="urn:microsoft.com/office/officeart/2005/8/layout/radial5"/>
    <dgm:cxn modelId="{3561E135-8D32-44D0-A385-49A744EE13B0}" srcId="{FAE833D0-F723-40A1-B65F-CAA31586E346}" destId="{6BC181C6-EF65-4FED-960F-1585D3630CB8}" srcOrd="3" destOrd="0" parTransId="{E6262093-6524-4F80-9320-13BCC3132FDD}" sibTransId="{3BB5BD61-BACD-4026-A433-2B9773B1C542}"/>
    <dgm:cxn modelId="{B8B1D362-292E-40BB-87A6-2018A3E50B18}" type="presOf" srcId="{E6262093-6524-4F80-9320-13BCC3132FDD}" destId="{5E662BFD-A257-4AE3-BB89-70595ED3BF75}" srcOrd="0" destOrd="0" presId="urn:microsoft.com/office/officeart/2005/8/layout/radial5"/>
    <dgm:cxn modelId="{A7740649-877A-4E0D-B740-8AF5A3244DE3}" type="presOf" srcId="{7BC73452-61F8-43F4-9DDE-8AE98582DD07}" destId="{554F1B3A-8C97-4109-9500-828D40914CCC}" srcOrd="0" destOrd="0" presId="urn:microsoft.com/office/officeart/2005/8/layout/radial5"/>
    <dgm:cxn modelId="{9E8AE96A-4100-48A5-9066-0FBCFFBB60CC}" type="presOf" srcId="{F1302D10-7CEB-4285-A8A1-0FD2FF72480B}" destId="{82C1BCC1-F351-403E-96AF-A109998E9FF4}" srcOrd="0" destOrd="0" presId="urn:microsoft.com/office/officeart/2005/8/layout/radial5"/>
    <dgm:cxn modelId="{F3700F75-2ACC-4C47-9507-D958FDE5055E}" type="presOf" srcId="{30B7E6C3-23CE-4CCD-ACD8-6A1F8C7E5A56}" destId="{34D93251-2046-490F-AF13-32BFF8C07FE5}" srcOrd="0" destOrd="0" presId="urn:microsoft.com/office/officeart/2005/8/layout/radial5"/>
    <dgm:cxn modelId="{AC64A757-853D-40C6-933D-C74E35329C94}" srcId="{F1302D10-7CEB-4285-A8A1-0FD2FF72480B}" destId="{FAE833D0-F723-40A1-B65F-CAA31586E346}" srcOrd="0" destOrd="0" parTransId="{93476474-0E9E-4DD3-AB81-A6F9464C9B79}" sibTransId="{DA3191B2-09E2-407B-9DAC-27A8F348FE4F}"/>
    <dgm:cxn modelId="{7638839C-1F63-490D-A941-F08F0164BA1D}" srcId="{FAE833D0-F723-40A1-B65F-CAA31586E346}" destId="{30B7E6C3-23CE-4CCD-ACD8-6A1F8C7E5A56}" srcOrd="2" destOrd="0" parTransId="{7BC73452-61F8-43F4-9DDE-8AE98582DD07}" sibTransId="{D81AB33C-7B18-426E-A5B1-D022C3FD818E}"/>
    <dgm:cxn modelId="{ABC817E3-9923-4081-A026-9F7B02BC4E83}" srcId="{FAE833D0-F723-40A1-B65F-CAA31586E346}" destId="{652315E3-F3BC-474B-AB25-77B72F4EA204}" srcOrd="0" destOrd="0" parTransId="{2A01EE7E-3A10-438F-976E-6495E506BE0B}" sibTransId="{5C59A569-8414-44BA-8DD8-4FA3825EFC89}"/>
    <dgm:cxn modelId="{A2C7FDE3-D880-4067-A1B8-3662B60C2BCD}" type="presOf" srcId="{6BC181C6-EF65-4FED-960F-1585D3630CB8}" destId="{41C8EFBA-97EB-4DE4-A4BD-F51212E5FD1D}" srcOrd="0" destOrd="0" presId="urn:microsoft.com/office/officeart/2005/8/layout/radial5"/>
    <dgm:cxn modelId="{48D90CEB-B0D7-430F-B746-1134F6D0CBE3}" type="presOf" srcId="{FAE833D0-F723-40A1-B65F-CAA31586E346}" destId="{BA9D0B3D-5D5A-493C-AA2A-9197F80FAEFD}" srcOrd="0" destOrd="0" presId="urn:microsoft.com/office/officeart/2005/8/layout/radial5"/>
    <dgm:cxn modelId="{DD9FCCF2-A7C8-417A-AA13-148B68DE930F}" type="presOf" srcId="{2A01EE7E-3A10-438F-976E-6495E506BE0B}" destId="{F00E004E-4E85-496F-91BF-26B4D7359D00}" srcOrd="1" destOrd="0" presId="urn:microsoft.com/office/officeart/2005/8/layout/radial5"/>
    <dgm:cxn modelId="{FE4AABBA-344B-4267-B74F-BB5B6A2212F6}" type="presParOf" srcId="{82C1BCC1-F351-403E-96AF-A109998E9FF4}" destId="{BA9D0B3D-5D5A-493C-AA2A-9197F80FAEFD}" srcOrd="0" destOrd="0" presId="urn:microsoft.com/office/officeart/2005/8/layout/radial5"/>
    <dgm:cxn modelId="{A79CA845-D3DA-43B4-A16B-D3842F95DB89}" type="presParOf" srcId="{82C1BCC1-F351-403E-96AF-A109998E9FF4}" destId="{02EC423E-F6F4-4174-AE63-8CD4A6CDF262}" srcOrd="1" destOrd="0" presId="urn:microsoft.com/office/officeart/2005/8/layout/radial5"/>
    <dgm:cxn modelId="{C09764FF-BD69-42D5-BB73-7E6E3FBE0A6E}" type="presParOf" srcId="{02EC423E-F6F4-4174-AE63-8CD4A6CDF262}" destId="{F00E004E-4E85-496F-91BF-26B4D7359D00}" srcOrd="0" destOrd="0" presId="urn:microsoft.com/office/officeart/2005/8/layout/radial5"/>
    <dgm:cxn modelId="{8045B88B-72FB-483F-9596-8B5D732FD08D}" type="presParOf" srcId="{82C1BCC1-F351-403E-96AF-A109998E9FF4}" destId="{D00EA394-305B-4F55-B390-B32EC44EEFB7}" srcOrd="2" destOrd="0" presId="urn:microsoft.com/office/officeart/2005/8/layout/radial5"/>
    <dgm:cxn modelId="{7B61C317-237B-4B59-8728-6ABF68238001}" type="presParOf" srcId="{82C1BCC1-F351-403E-96AF-A109998E9FF4}" destId="{A2E2788C-2BA4-432F-8566-6E30980A4C36}" srcOrd="3" destOrd="0" presId="urn:microsoft.com/office/officeart/2005/8/layout/radial5"/>
    <dgm:cxn modelId="{B8CC97A8-F5C4-4A81-AB6B-6F4F4B38D96D}" type="presParOf" srcId="{A2E2788C-2BA4-432F-8566-6E30980A4C36}" destId="{F28E7893-E871-4CD8-8663-F95246AC7B7E}" srcOrd="0" destOrd="0" presId="urn:microsoft.com/office/officeart/2005/8/layout/radial5"/>
    <dgm:cxn modelId="{AF99878D-6791-4826-B5EA-F94E56EBDEDA}" type="presParOf" srcId="{82C1BCC1-F351-403E-96AF-A109998E9FF4}" destId="{82FE15EF-D91B-42E2-8142-674914850CB2}" srcOrd="4" destOrd="0" presId="urn:microsoft.com/office/officeart/2005/8/layout/radial5"/>
    <dgm:cxn modelId="{FCBA1F76-D922-4EBE-9E2E-A9FAEB722B9D}" type="presParOf" srcId="{82C1BCC1-F351-403E-96AF-A109998E9FF4}" destId="{554F1B3A-8C97-4109-9500-828D40914CCC}" srcOrd="5" destOrd="0" presId="urn:microsoft.com/office/officeart/2005/8/layout/radial5"/>
    <dgm:cxn modelId="{0AEB2CD4-37BC-4957-9155-D00C70C06BFA}" type="presParOf" srcId="{554F1B3A-8C97-4109-9500-828D40914CCC}" destId="{76DFF257-AFDB-46D4-A85B-4A1FB87849E4}" srcOrd="0" destOrd="0" presId="urn:microsoft.com/office/officeart/2005/8/layout/radial5"/>
    <dgm:cxn modelId="{C774B8D9-6090-4501-8C90-FAFC2F70358D}" type="presParOf" srcId="{82C1BCC1-F351-403E-96AF-A109998E9FF4}" destId="{34D93251-2046-490F-AF13-32BFF8C07FE5}" srcOrd="6" destOrd="0" presId="urn:microsoft.com/office/officeart/2005/8/layout/radial5"/>
    <dgm:cxn modelId="{BBDBEBB6-9408-4240-9663-17129E4F508B}" type="presParOf" srcId="{82C1BCC1-F351-403E-96AF-A109998E9FF4}" destId="{5E662BFD-A257-4AE3-BB89-70595ED3BF75}" srcOrd="7" destOrd="0" presId="urn:microsoft.com/office/officeart/2005/8/layout/radial5"/>
    <dgm:cxn modelId="{56BBD75D-A69A-4BAE-9748-36C8F1DAD662}" type="presParOf" srcId="{5E662BFD-A257-4AE3-BB89-70595ED3BF75}" destId="{5F307F54-79D8-4851-9192-DA6587A0660A}" srcOrd="0" destOrd="0" presId="urn:microsoft.com/office/officeart/2005/8/layout/radial5"/>
    <dgm:cxn modelId="{3BB4D022-F1B6-46C1-84DD-3ACB5D699FD0}" type="presParOf" srcId="{82C1BCC1-F351-403E-96AF-A109998E9FF4}" destId="{41C8EFBA-97EB-4DE4-A4BD-F51212E5FD1D}" srcOrd="8" destOrd="0" presId="urn:microsoft.com/office/officeart/2005/8/layout/radial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02D10-7CEB-4285-A8A1-0FD2FF72480B}"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TW" altLang="en-US"/>
        </a:p>
      </dgm:t>
    </dgm:pt>
    <dgm:pt modelId="{FAE833D0-F723-40A1-B65F-CAA31586E346}">
      <dgm:prSet phldrT="[文字]" custT="1"/>
      <dgm:spPr>
        <a:solidFill>
          <a:schemeClr val="accent5">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現有競爭者</a:t>
          </a:r>
        </a:p>
      </dgm:t>
    </dgm:pt>
    <dgm:pt modelId="{93476474-0E9E-4DD3-AB81-A6F9464C9B79}" type="parTrans" cxnId="{AC64A757-853D-40C6-933D-C74E35329C94}">
      <dgm:prSet/>
      <dgm:spPr/>
      <dgm:t>
        <a:bodyPr/>
        <a:lstStyle/>
        <a:p>
          <a:endParaRPr lang="zh-TW" altLang="en-US"/>
        </a:p>
      </dgm:t>
    </dgm:pt>
    <dgm:pt modelId="{DA3191B2-09E2-407B-9DAC-27A8F348FE4F}" type="sibTrans" cxnId="{AC64A757-853D-40C6-933D-C74E35329C94}">
      <dgm:prSet/>
      <dgm:spPr/>
      <dgm:t>
        <a:bodyPr/>
        <a:lstStyle/>
        <a:p>
          <a:endParaRPr lang="zh-TW" altLang="en-US"/>
        </a:p>
      </dgm:t>
    </dgm:pt>
    <dgm:pt modelId="{652315E3-F3BC-474B-AB25-77B72F4EA204}">
      <dgm:prSet phldrT="[文字]" custT="1"/>
      <dgm:spPr>
        <a:solidFill>
          <a:schemeClr val="accent6">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新進者威脅</a:t>
          </a:r>
        </a:p>
      </dgm:t>
    </dgm:pt>
    <dgm:pt modelId="{2A01EE7E-3A10-438F-976E-6495E506BE0B}" type="parTrans" cxnId="{ABC817E3-9923-4081-A026-9F7B02BC4E83}">
      <dgm:prSet/>
      <dgm:spPr>
        <a:solidFill>
          <a:schemeClr val="accent6">
            <a:lumMod val="40000"/>
            <a:lumOff val="60000"/>
          </a:schemeClr>
        </a:solidFill>
      </dgm:spPr>
      <dgm:t>
        <a:bodyPr/>
        <a:lstStyle/>
        <a:p>
          <a:endParaRPr lang="zh-TW" altLang="en-US"/>
        </a:p>
      </dgm:t>
    </dgm:pt>
    <dgm:pt modelId="{5C59A569-8414-44BA-8DD8-4FA3825EFC89}" type="sibTrans" cxnId="{ABC817E3-9923-4081-A026-9F7B02BC4E83}">
      <dgm:prSet/>
      <dgm:spPr/>
      <dgm:t>
        <a:bodyPr/>
        <a:lstStyle/>
        <a:p>
          <a:endParaRPr lang="zh-TW" altLang="en-US"/>
        </a:p>
      </dgm:t>
    </dgm:pt>
    <dgm:pt modelId="{1547CF77-1280-47E8-8FAE-BD25612463FC}">
      <dgm:prSet phldrT="[文字]" custT="1"/>
      <dgm:spPr>
        <a:solidFill>
          <a:schemeClr val="accent4">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買方的議價能力</a:t>
          </a:r>
        </a:p>
      </dgm:t>
    </dgm:pt>
    <dgm:pt modelId="{AE76F8BC-F8C1-40FF-ABCF-1E387B1F3100}" type="parTrans" cxnId="{476FC830-9852-465E-924C-E7830AF309C7}">
      <dgm:prSet/>
      <dgm:spPr>
        <a:solidFill>
          <a:schemeClr val="accent4">
            <a:lumMod val="40000"/>
            <a:lumOff val="60000"/>
          </a:schemeClr>
        </a:solidFill>
      </dgm:spPr>
      <dgm:t>
        <a:bodyPr/>
        <a:lstStyle/>
        <a:p>
          <a:endParaRPr lang="zh-TW" altLang="en-US"/>
        </a:p>
      </dgm:t>
    </dgm:pt>
    <dgm:pt modelId="{88F2C731-0CBA-49FA-A1FC-6394510E98E1}" type="sibTrans" cxnId="{476FC830-9852-465E-924C-E7830AF309C7}">
      <dgm:prSet/>
      <dgm:spPr/>
      <dgm:t>
        <a:bodyPr/>
        <a:lstStyle/>
        <a:p>
          <a:endParaRPr lang="zh-TW" altLang="en-US"/>
        </a:p>
      </dgm:t>
    </dgm:pt>
    <dgm:pt modelId="{30B7E6C3-23CE-4CCD-ACD8-6A1F8C7E5A56}">
      <dgm:prSet phldrT="[文字]" custT="1"/>
      <dgm:spPr>
        <a:solidFill>
          <a:schemeClr val="accent2">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替代品威脅</a:t>
          </a:r>
        </a:p>
      </dgm:t>
    </dgm:pt>
    <dgm:pt modelId="{7BC73452-61F8-43F4-9DDE-8AE98582DD07}" type="parTrans" cxnId="{7638839C-1F63-490D-A941-F08F0164BA1D}">
      <dgm:prSet/>
      <dgm:spPr>
        <a:solidFill>
          <a:schemeClr val="accent2">
            <a:lumMod val="40000"/>
            <a:lumOff val="60000"/>
          </a:schemeClr>
        </a:solidFill>
      </dgm:spPr>
      <dgm:t>
        <a:bodyPr/>
        <a:lstStyle/>
        <a:p>
          <a:endParaRPr lang="zh-TW" altLang="en-US"/>
        </a:p>
      </dgm:t>
    </dgm:pt>
    <dgm:pt modelId="{D81AB33C-7B18-426E-A5B1-D022C3FD818E}" type="sibTrans" cxnId="{7638839C-1F63-490D-A941-F08F0164BA1D}">
      <dgm:prSet/>
      <dgm:spPr/>
      <dgm:t>
        <a:bodyPr/>
        <a:lstStyle/>
        <a:p>
          <a:endParaRPr lang="zh-TW" altLang="en-US"/>
        </a:p>
      </dgm:t>
    </dgm:pt>
    <dgm:pt modelId="{6BC181C6-EF65-4FED-960F-1585D3630CB8}">
      <dgm:prSet phldrT="[文字]" custT="1"/>
      <dgm:spPr>
        <a:solidFill>
          <a:schemeClr val="accent3">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供應商的議價能力</a:t>
          </a:r>
        </a:p>
      </dgm:t>
    </dgm:pt>
    <dgm:pt modelId="{E6262093-6524-4F80-9320-13BCC3132FDD}" type="parTrans" cxnId="{3561E135-8D32-44D0-A385-49A744EE13B0}">
      <dgm:prSet/>
      <dgm:spPr>
        <a:solidFill>
          <a:schemeClr val="accent3">
            <a:lumMod val="40000"/>
            <a:lumOff val="60000"/>
          </a:schemeClr>
        </a:solidFill>
      </dgm:spPr>
      <dgm:t>
        <a:bodyPr/>
        <a:lstStyle/>
        <a:p>
          <a:endParaRPr lang="zh-TW" altLang="en-US"/>
        </a:p>
      </dgm:t>
    </dgm:pt>
    <dgm:pt modelId="{3BB5BD61-BACD-4026-A433-2B9773B1C542}" type="sibTrans" cxnId="{3561E135-8D32-44D0-A385-49A744EE13B0}">
      <dgm:prSet/>
      <dgm:spPr/>
      <dgm:t>
        <a:bodyPr/>
        <a:lstStyle/>
        <a:p>
          <a:endParaRPr lang="zh-TW" altLang="en-US"/>
        </a:p>
      </dgm:t>
    </dgm:pt>
    <dgm:pt modelId="{82C1BCC1-F351-403E-96AF-A109998E9FF4}" type="pres">
      <dgm:prSet presAssocID="{F1302D10-7CEB-4285-A8A1-0FD2FF72480B}" presName="Name0" presStyleCnt="0">
        <dgm:presLayoutVars>
          <dgm:chMax val="1"/>
          <dgm:dir/>
          <dgm:animLvl val="ctr"/>
          <dgm:resizeHandles val="exact"/>
        </dgm:presLayoutVars>
      </dgm:prSet>
      <dgm:spPr/>
    </dgm:pt>
    <dgm:pt modelId="{BA9D0B3D-5D5A-493C-AA2A-9197F80FAEFD}" type="pres">
      <dgm:prSet presAssocID="{FAE833D0-F723-40A1-B65F-CAA31586E346}" presName="centerShape" presStyleLbl="node0" presStyleIdx="0" presStyleCnt="1"/>
      <dgm:spPr/>
    </dgm:pt>
    <dgm:pt modelId="{02EC423E-F6F4-4174-AE63-8CD4A6CDF262}" type="pres">
      <dgm:prSet presAssocID="{2A01EE7E-3A10-438F-976E-6495E506BE0B}" presName="parTrans" presStyleLbl="sibTrans2D1" presStyleIdx="0" presStyleCnt="4" custAng="10800000"/>
      <dgm:spPr/>
    </dgm:pt>
    <dgm:pt modelId="{F00E004E-4E85-496F-91BF-26B4D7359D00}" type="pres">
      <dgm:prSet presAssocID="{2A01EE7E-3A10-438F-976E-6495E506BE0B}" presName="connectorText" presStyleLbl="sibTrans2D1" presStyleIdx="0" presStyleCnt="4"/>
      <dgm:spPr/>
    </dgm:pt>
    <dgm:pt modelId="{D00EA394-305B-4F55-B390-B32EC44EEFB7}" type="pres">
      <dgm:prSet presAssocID="{652315E3-F3BC-474B-AB25-77B72F4EA204}" presName="node" presStyleLbl="node1" presStyleIdx="0" presStyleCnt="4">
        <dgm:presLayoutVars>
          <dgm:bulletEnabled val="1"/>
        </dgm:presLayoutVars>
      </dgm:prSet>
      <dgm:spPr/>
    </dgm:pt>
    <dgm:pt modelId="{A2E2788C-2BA4-432F-8566-6E30980A4C36}" type="pres">
      <dgm:prSet presAssocID="{AE76F8BC-F8C1-40FF-ABCF-1E387B1F3100}" presName="parTrans" presStyleLbl="sibTrans2D1" presStyleIdx="1" presStyleCnt="4" custAng="10800000"/>
      <dgm:spPr/>
    </dgm:pt>
    <dgm:pt modelId="{F28E7893-E871-4CD8-8663-F95246AC7B7E}" type="pres">
      <dgm:prSet presAssocID="{AE76F8BC-F8C1-40FF-ABCF-1E387B1F3100}" presName="connectorText" presStyleLbl="sibTrans2D1" presStyleIdx="1" presStyleCnt="4"/>
      <dgm:spPr/>
    </dgm:pt>
    <dgm:pt modelId="{82FE15EF-D91B-42E2-8142-674914850CB2}" type="pres">
      <dgm:prSet presAssocID="{1547CF77-1280-47E8-8FAE-BD25612463FC}" presName="node" presStyleLbl="node1" presStyleIdx="1" presStyleCnt="4">
        <dgm:presLayoutVars>
          <dgm:bulletEnabled val="1"/>
        </dgm:presLayoutVars>
      </dgm:prSet>
      <dgm:spPr/>
    </dgm:pt>
    <dgm:pt modelId="{554F1B3A-8C97-4109-9500-828D40914CCC}" type="pres">
      <dgm:prSet presAssocID="{7BC73452-61F8-43F4-9DDE-8AE98582DD07}" presName="parTrans" presStyleLbl="sibTrans2D1" presStyleIdx="2" presStyleCnt="4" custAng="10800000"/>
      <dgm:spPr/>
    </dgm:pt>
    <dgm:pt modelId="{76DFF257-AFDB-46D4-A85B-4A1FB87849E4}" type="pres">
      <dgm:prSet presAssocID="{7BC73452-61F8-43F4-9DDE-8AE98582DD07}" presName="connectorText" presStyleLbl="sibTrans2D1" presStyleIdx="2" presStyleCnt="4"/>
      <dgm:spPr/>
    </dgm:pt>
    <dgm:pt modelId="{34D93251-2046-490F-AF13-32BFF8C07FE5}" type="pres">
      <dgm:prSet presAssocID="{30B7E6C3-23CE-4CCD-ACD8-6A1F8C7E5A56}" presName="node" presStyleLbl="node1" presStyleIdx="2" presStyleCnt="4">
        <dgm:presLayoutVars>
          <dgm:bulletEnabled val="1"/>
        </dgm:presLayoutVars>
      </dgm:prSet>
      <dgm:spPr/>
    </dgm:pt>
    <dgm:pt modelId="{5E662BFD-A257-4AE3-BB89-70595ED3BF75}" type="pres">
      <dgm:prSet presAssocID="{E6262093-6524-4F80-9320-13BCC3132FDD}" presName="parTrans" presStyleLbl="sibTrans2D1" presStyleIdx="3" presStyleCnt="4" custAng="10800000"/>
      <dgm:spPr/>
    </dgm:pt>
    <dgm:pt modelId="{5F307F54-79D8-4851-9192-DA6587A0660A}" type="pres">
      <dgm:prSet presAssocID="{E6262093-6524-4F80-9320-13BCC3132FDD}" presName="connectorText" presStyleLbl="sibTrans2D1" presStyleIdx="3" presStyleCnt="4"/>
      <dgm:spPr/>
    </dgm:pt>
    <dgm:pt modelId="{41C8EFBA-97EB-4DE4-A4BD-F51212E5FD1D}" type="pres">
      <dgm:prSet presAssocID="{6BC181C6-EF65-4FED-960F-1585D3630CB8}" presName="node" presStyleLbl="node1" presStyleIdx="3" presStyleCnt="4">
        <dgm:presLayoutVars>
          <dgm:bulletEnabled val="1"/>
        </dgm:presLayoutVars>
      </dgm:prSet>
      <dgm:spPr/>
    </dgm:pt>
  </dgm:ptLst>
  <dgm:cxnLst>
    <dgm:cxn modelId="{EE005B02-B73B-4E9A-91D6-7A55EF3A7367}" type="presOf" srcId="{7BC73452-61F8-43F4-9DDE-8AE98582DD07}" destId="{76DFF257-AFDB-46D4-A85B-4A1FB87849E4}" srcOrd="1" destOrd="0" presId="urn:microsoft.com/office/officeart/2005/8/layout/radial5"/>
    <dgm:cxn modelId="{63093A0A-48A1-43B6-9949-56D21B714055}" type="presOf" srcId="{2A01EE7E-3A10-438F-976E-6495E506BE0B}" destId="{02EC423E-F6F4-4174-AE63-8CD4A6CDF262}" srcOrd="0" destOrd="0" presId="urn:microsoft.com/office/officeart/2005/8/layout/radial5"/>
    <dgm:cxn modelId="{405ED112-9155-40FA-BCA9-D108B3242247}" type="presOf" srcId="{AE76F8BC-F8C1-40FF-ABCF-1E387B1F3100}" destId="{A2E2788C-2BA4-432F-8566-6E30980A4C36}" srcOrd="0" destOrd="0" presId="urn:microsoft.com/office/officeart/2005/8/layout/radial5"/>
    <dgm:cxn modelId="{160E4615-349A-405F-8E2B-C1E91FBA176D}" type="presOf" srcId="{652315E3-F3BC-474B-AB25-77B72F4EA204}" destId="{D00EA394-305B-4F55-B390-B32EC44EEFB7}" srcOrd="0" destOrd="0" presId="urn:microsoft.com/office/officeart/2005/8/layout/radial5"/>
    <dgm:cxn modelId="{E3D1C819-04C0-4565-9A17-927D76D3C097}" type="presOf" srcId="{1547CF77-1280-47E8-8FAE-BD25612463FC}" destId="{82FE15EF-D91B-42E2-8142-674914850CB2}" srcOrd="0" destOrd="0" presId="urn:microsoft.com/office/officeart/2005/8/layout/radial5"/>
    <dgm:cxn modelId="{476FC830-9852-465E-924C-E7830AF309C7}" srcId="{FAE833D0-F723-40A1-B65F-CAA31586E346}" destId="{1547CF77-1280-47E8-8FAE-BD25612463FC}" srcOrd="1" destOrd="0" parTransId="{AE76F8BC-F8C1-40FF-ABCF-1E387B1F3100}" sibTransId="{88F2C731-0CBA-49FA-A1FC-6394510E98E1}"/>
    <dgm:cxn modelId="{C686B931-8836-4644-AF28-527E5BD3ADCA}" type="presOf" srcId="{E6262093-6524-4F80-9320-13BCC3132FDD}" destId="{5F307F54-79D8-4851-9192-DA6587A0660A}" srcOrd="1" destOrd="0" presId="urn:microsoft.com/office/officeart/2005/8/layout/radial5"/>
    <dgm:cxn modelId="{FB70F631-6D10-4778-8C5D-F694EF817C05}" type="presOf" srcId="{AE76F8BC-F8C1-40FF-ABCF-1E387B1F3100}" destId="{F28E7893-E871-4CD8-8663-F95246AC7B7E}" srcOrd="1" destOrd="0" presId="urn:microsoft.com/office/officeart/2005/8/layout/radial5"/>
    <dgm:cxn modelId="{3561E135-8D32-44D0-A385-49A744EE13B0}" srcId="{FAE833D0-F723-40A1-B65F-CAA31586E346}" destId="{6BC181C6-EF65-4FED-960F-1585D3630CB8}" srcOrd="3" destOrd="0" parTransId="{E6262093-6524-4F80-9320-13BCC3132FDD}" sibTransId="{3BB5BD61-BACD-4026-A433-2B9773B1C542}"/>
    <dgm:cxn modelId="{B8B1D362-292E-40BB-87A6-2018A3E50B18}" type="presOf" srcId="{E6262093-6524-4F80-9320-13BCC3132FDD}" destId="{5E662BFD-A257-4AE3-BB89-70595ED3BF75}" srcOrd="0" destOrd="0" presId="urn:microsoft.com/office/officeart/2005/8/layout/radial5"/>
    <dgm:cxn modelId="{A7740649-877A-4E0D-B740-8AF5A3244DE3}" type="presOf" srcId="{7BC73452-61F8-43F4-9DDE-8AE98582DD07}" destId="{554F1B3A-8C97-4109-9500-828D40914CCC}" srcOrd="0" destOrd="0" presId="urn:microsoft.com/office/officeart/2005/8/layout/radial5"/>
    <dgm:cxn modelId="{9E8AE96A-4100-48A5-9066-0FBCFFBB60CC}" type="presOf" srcId="{F1302D10-7CEB-4285-A8A1-0FD2FF72480B}" destId="{82C1BCC1-F351-403E-96AF-A109998E9FF4}" srcOrd="0" destOrd="0" presId="urn:microsoft.com/office/officeart/2005/8/layout/radial5"/>
    <dgm:cxn modelId="{F3700F75-2ACC-4C47-9507-D958FDE5055E}" type="presOf" srcId="{30B7E6C3-23CE-4CCD-ACD8-6A1F8C7E5A56}" destId="{34D93251-2046-490F-AF13-32BFF8C07FE5}" srcOrd="0" destOrd="0" presId="urn:microsoft.com/office/officeart/2005/8/layout/radial5"/>
    <dgm:cxn modelId="{AC64A757-853D-40C6-933D-C74E35329C94}" srcId="{F1302D10-7CEB-4285-A8A1-0FD2FF72480B}" destId="{FAE833D0-F723-40A1-B65F-CAA31586E346}" srcOrd="0" destOrd="0" parTransId="{93476474-0E9E-4DD3-AB81-A6F9464C9B79}" sibTransId="{DA3191B2-09E2-407B-9DAC-27A8F348FE4F}"/>
    <dgm:cxn modelId="{7638839C-1F63-490D-A941-F08F0164BA1D}" srcId="{FAE833D0-F723-40A1-B65F-CAA31586E346}" destId="{30B7E6C3-23CE-4CCD-ACD8-6A1F8C7E5A56}" srcOrd="2" destOrd="0" parTransId="{7BC73452-61F8-43F4-9DDE-8AE98582DD07}" sibTransId="{D81AB33C-7B18-426E-A5B1-D022C3FD818E}"/>
    <dgm:cxn modelId="{ABC817E3-9923-4081-A026-9F7B02BC4E83}" srcId="{FAE833D0-F723-40A1-B65F-CAA31586E346}" destId="{652315E3-F3BC-474B-AB25-77B72F4EA204}" srcOrd="0" destOrd="0" parTransId="{2A01EE7E-3A10-438F-976E-6495E506BE0B}" sibTransId="{5C59A569-8414-44BA-8DD8-4FA3825EFC89}"/>
    <dgm:cxn modelId="{A2C7FDE3-D880-4067-A1B8-3662B60C2BCD}" type="presOf" srcId="{6BC181C6-EF65-4FED-960F-1585D3630CB8}" destId="{41C8EFBA-97EB-4DE4-A4BD-F51212E5FD1D}" srcOrd="0" destOrd="0" presId="urn:microsoft.com/office/officeart/2005/8/layout/radial5"/>
    <dgm:cxn modelId="{48D90CEB-B0D7-430F-B746-1134F6D0CBE3}" type="presOf" srcId="{FAE833D0-F723-40A1-B65F-CAA31586E346}" destId="{BA9D0B3D-5D5A-493C-AA2A-9197F80FAEFD}" srcOrd="0" destOrd="0" presId="urn:microsoft.com/office/officeart/2005/8/layout/radial5"/>
    <dgm:cxn modelId="{DD9FCCF2-A7C8-417A-AA13-148B68DE930F}" type="presOf" srcId="{2A01EE7E-3A10-438F-976E-6495E506BE0B}" destId="{F00E004E-4E85-496F-91BF-26B4D7359D00}" srcOrd="1" destOrd="0" presId="urn:microsoft.com/office/officeart/2005/8/layout/radial5"/>
    <dgm:cxn modelId="{FE4AABBA-344B-4267-B74F-BB5B6A2212F6}" type="presParOf" srcId="{82C1BCC1-F351-403E-96AF-A109998E9FF4}" destId="{BA9D0B3D-5D5A-493C-AA2A-9197F80FAEFD}" srcOrd="0" destOrd="0" presId="urn:microsoft.com/office/officeart/2005/8/layout/radial5"/>
    <dgm:cxn modelId="{A79CA845-D3DA-43B4-A16B-D3842F95DB89}" type="presParOf" srcId="{82C1BCC1-F351-403E-96AF-A109998E9FF4}" destId="{02EC423E-F6F4-4174-AE63-8CD4A6CDF262}" srcOrd="1" destOrd="0" presId="urn:microsoft.com/office/officeart/2005/8/layout/radial5"/>
    <dgm:cxn modelId="{C09764FF-BD69-42D5-BB73-7E6E3FBE0A6E}" type="presParOf" srcId="{02EC423E-F6F4-4174-AE63-8CD4A6CDF262}" destId="{F00E004E-4E85-496F-91BF-26B4D7359D00}" srcOrd="0" destOrd="0" presId="urn:microsoft.com/office/officeart/2005/8/layout/radial5"/>
    <dgm:cxn modelId="{8045B88B-72FB-483F-9596-8B5D732FD08D}" type="presParOf" srcId="{82C1BCC1-F351-403E-96AF-A109998E9FF4}" destId="{D00EA394-305B-4F55-B390-B32EC44EEFB7}" srcOrd="2" destOrd="0" presId="urn:microsoft.com/office/officeart/2005/8/layout/radial5"/>
    <dgm:cxn modelId="{7B61C317-237B-4B59-8728-6ABF68238001}" type="presParOf" srcId="{82C1BCC1-F351-403E-96AF-A109998E9FF4}" destId="{A2E2788C-2BA4-432F-8566-6E30980A4C36}" srcOrd="3" destOrd="0" presId="urn:microsoft.com/office/officeart/2005/8/layout/radial5"/>
    <dgm:cxn modelId="{B8CC97A8-F5C4-4A81-AB6B-6F4F4B38D96D}" type="presParOf" srcId="{A2E2788C-2BA4-432F-8566-6E30980A4C36}" destId="{F28E7893-E871-4CD8-8663-F95246AC7B7E}" srcOrd="0" destOrd="0" presId="urn:microsoft.com/office/officeart/2005/8/layout/radial5"/>
    <dgm:cxn modelId="{AF99878D-6791-4826-B5EA-F94E56EBDEDA}" type="presParOf" srcId="{82C1BCC1-F351-403E-96AF-A109998E9FF4}" destId="{82FE15EF-D91B-42E2-8142-674914850CB2}" srcOrd="4" destOrd="0" presId="urn:microsoft.com/office/officeart/2005/8/layout/radial5"/>
    <dgm:cxn modelId="{FCBA1F76-D922-4EBE-9E2E-A9FAEB722B9D}" type="presParOf" srcId="{82C1BCC1-F351-403E-96AF-A109998E9FF4}" destId="{554F1B3A-8C97-4109-9500-828D40914CCC}" srcOrd="5" destOrd="0" presId="urn:microsoft.com/office/officeart/2005/8/layout/radial5"/>
    <dgm:cxn modelId="{0AEB2CD4-37BC-4957-9155-D00C70C06BFA}" type="presParOf" srcId="{554F1B3A-8C97-4109-9500-828D40914CCC}" destId="{76DFF257-AFDB-46D4-A85B-4A1FB87849E4}" srcOrd="0" destOrd="0" presId="urn:microsoft.com/office/officeart/2005/8/layout/radial5"/>
    <dgm:cxn modelId="{C774B8D9-6090-4501-8C90-FAFC2F70358D}" type="presParOf" srcId="{82C1BCC1-F351-403E-96AF-A109998E9FF4}" destId="{34D93251-2046-490F-AF13-32BFF8C07FE5}" srcOrd="6" destOrd="0" presId="urn:microsoft.com/office/officeart/2005/8/layout/radial5"/>
    <dgm:cxn modelId="{BBDBEBB6-9408-4240-9663-17129E4F508B}" type="presParOf" srcId="{82C1BCC1-F351-403E-96AF-A109998E9FF4}" destId="{5E662BFD-A257-4AE3-BB89-70595ED3BF75}" srcOrd="7" destOrd="0" presId="urn:microsoft.com/office/officeart/2005/8/layout/radial5"/>
    <dgm:cxn modelId="{56BBD75D-A69A-4BAE-9748-36C8F1DAD662}" type="presParOf" srcId="{5E662BFD-A257-4AE3-BB89-70595ED3BF75}" destId="{5F307F54-79D8-4851-9192-DA6587A0660A}" srcOrd="0" destOrd="0" presId="urn:microsoft.com/office/officeart/2005/8/layout/radial5"/>
    <dgm:cxn modelId="{3BB4D022-F1B6-46C1-84DD-3ACB5D699FD0}" type="presParOf" srcId="{82C1BCC1-F351-403E-96AF-A109998E9FF4}" destId="{41C8EFBA-97EB-4DE4-A4BD-F51212E5FD1D}" srcOrd="8" destOrd="0" presId="urn:microsoft.com/office/officeart/2005/8/layout/radial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302D10-7CEB-4285-A8A1-0FD2FF72480B}"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TW" altLang="en-US"/>
        </a:p>
      </dgm:t>
    </dgm:pt>
    <dgm:pt modelId="{FAE833D0-F723-40A1-B65F-CAA31586E346}">
      <dgm:prSet phldrT="[文字]" custT="1"/>
      <dgm:spPr>
        <a:solidFill>
          <a:schemeClr val="accent5">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現有競爭者</a:t>
          </a:r>
        </a:p>
      </dgm:t>
    </dgm:pt>
    <dgm:pt modelId="{93476474-0E9E-4DD3-AB81-A6F9464C9B79}" type="parTrans" cxnId="{AC64A757-853D-40C6-933D-C74E35329C94}">
      <dgm:prSet/>
      <dgm:spPr/>
      <dgm:t>
        <a:bodyPr/>
        <a:lstStyle/>
        <a:p>
          <a:endParaRPr lang="zh-TW" altLang="en-US"/>
        </a:p>
      </dgm:t>
    </dgm:pt>
    <dgm:pt modelId="{DA3191B2-09E2-407B-9DAC-27A8F348FE4F}" type="sibTrans" cxnId="{AC64A757-853D-40C6-933D-C74E35329C94}">
      <dgm:prSet/>
      <dgm:spPr/>
      <dgm:t>
        <a:bodyPr/>
        <a:lstStyle/>
        <a:p>
          <a:endParaRPr lang="zh-TW" altLang="en-US"/>
        </a:p>
      </dgm:t>
    </dgm:pt>
    <dgm:pt modelId="{652315E3-F3BC-474B-AB25-77B72F4EA204}">
      <dgm:prSet phldrT="[文字]" custT="1"/>
      <dgm:spPr>
        <a:solidFill>
          <a:schemeClr val="accent6">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新進者威脅</a:t>
          </a:r>
        </a:p>
      </dgm:t>
    </dgm:pt>
    <dgm:pt modelId="{2A01EE7E-3A10-438F-976E-6495E506BE0B}" type="parTrans" cxnId="{ABC817E3-9923-4081-A026-9F7B02BC4E83}">
      <dgm:prSet/>
      <dgm:spPr>
        <a:solidFill>
          <a:schemeClr val="accent6">
            <a:lumMod val="40000"/>
            <a:lumOff val="60000"/>
          </a:schemeClr>
        </a:solidFill>
      </dgm:spPr>
      <dgm:t>
        <a:bodyPr/>
        <a:lstStyle/>
        <a:p>
          <a:endParaRPr lang="zh-TW" altLang="en-US"/>
        </a:p>
      </dgm:t>
    </dgm:pt>
    <dgm:pt modelId="{5C59A569-8414-44BA-8DD8-4FA3825EFC89}" type="sibTrans" cxnId="{ABC817E3-9923-4081-A026-9F7B02BC4E83}">
      <dgm:prSet/>
      <dgm:spPr/>
      <dgm:t>
        <a:bodyPr/>
        <a:lstStyle/>
        <a:p>
          <a:endParaRPr lang="zh-TW" altLang="en-US"/>
        </a:p>
      </dgm:t>
    </dgm:pt>
    <dgm:pt modelId="{1547CF77-1280-47E8-8FAE-BD25612463FC}">
      <dgm:prSet phldrT="[文字]" custT="1"/>
      <dgm:spPr>
        <a:solidFill>
          <a:schemeClr val="accent4">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買方的議價能力</a:t>
          </a:r>
        </a:p>
      </dgm:t>
    </dgm:pt>
    <dgm:pt modelId="{AE76F8BC-F8C1-40FF-ABCF-1E387B1F3100}" type="parTrans" cxnId="{476FC830-9852-465E-924C-E7830AF309C7}">
      <dgm:prSet/>
      <dgm:spPr>
        <a:solidFill>
          <a:schemeClr val="accent4">
            <a:lumMod val="40000"/>
            <a:lumOff val="60000"/>
          </a:schemeClr>
        </a:solidFill>
      </dgm:spPr>
      <dgm:t>
        <a:bodyPr/>
        <a:lstStyle/>
        <a:p>
          <a:endParaRPr lang="zh-TW" altLang="en-US"/>
        </a:p>
      </dgm:t>
    </dgm:pt>
    <dgm:pt modelId="{88F2C731-0CBA-49FA-A1FC-6394510E98E1}" type="sibTrans" cxnId="{476FC830-9852-465E-924C-E7830AF309C7}">
      <dgm:prSet/>
      <dgm:spPr/>
      <dgm:t>
        <a:bodyPr/>
        <a:lstStyle/>
        <a:p>
          <a:endParaRPr lang="zh-TW" altLang="en-US"/>
        </a:p>
      </dgm:t>
    </dgm:pt>
    <dgm:pt modelId="{30B7E6C3-23CE-4CCD-ACD8-6A1F8C7E5A56}">
      <dgm:prSet phldrT="[文字]" custT="1"/>
      <dgm:spPr>
        <a:solidFill>
          <a:schemeClr val="accent2">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替代品威脅</a:t>
          </a:r>
        </a:p>
      </dgm:t>
    </dgm:pt>
    <dgm:pt modelId="{7BC73452-61F8-43F4-9DDE-8AE98582DD07}" type="parTrans" cxnId="{7638839C-1F63-490D-A941-F08F0164BA1D}">
      <dgm:prSet/>
      <dgm:spPr>
        <a:solidFill>
          <a:schemeClr val="accent2">
            <a:lumMod val="40000"/>
            <a:lumOff val="60000"/>
          </a:schemeClr>
        </a:solidFill>
      </dgm:spPr>
      <dgm:t>
        <a:bodyPr/>
        <a:lstStyle/>
        <a:p>
          <a:endParaRPr lang="zh-TW" altLang="en-US"/>
        </a:p>
      </dgm:t>
    </dgm:pt>
    <dgm:pt modelId="{D81AB33C-7B18-426E-A5B1-D022C3FD818E}" type="sibTrans" cxnId="{7638839C-1F63-490D-A941-F08F0164BA1D}">
      <dgm:prSet/>
      <dgm:spPr/>
      <dgm:t>
        <a:bodyPr/>
        <a:lstStyle/>
        <a:p>
          <a:endParaRPr lang="zh-TW" altLang="en-US"/>
        </a:p>
      </dgm:t>
    </dgm:pt>
    <dgm:pt modelId="{6BC181C6-EF65-4FED-960F-1585D3630CB8}">
      <dgm:prSet phldrT="[文字]" custT="1"/>
      <dgm:spPr>
        <a:solidFill>
          <a:schemeClr val="accent3">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供應商的議價能力</a:t>
          </a:r>
        </a:p>
      </dgm:t>
    </dgm:pt>
    <dgm:pt modelId="{E6262093-6524-4F80-9320-13BCC3132FDD}" type="parTrans" cxnId="{3561E135-8D32-44D0-A385-49A744EE13B0}">
      <dgm:prSet/>
      <dgm:spPr>
        <a:solidFill>
          <a:schemeClr val="accent3">
            <a:lumMod val="40000"/>
            <a:lumOff val="60000"/>
          </a:schemeClr>
        </a:solidFill>
      </dgm:spPr>
      <dgm:t>
        <a:bodyPr/>
        <a:lstStyle/>
        <a:p>
          <a:endParaRPr lang="zh-TW" altLang="en-US"/>
        </a:p>
      </dgm:t>
    </dgm:pt>
    <dgm:pt modelId="{3BB5BD61-BACD-4026-A433-2B9773B1C542}" type="sibTrans" cxnId="{3561E135-8D32-44D0-A385-49A744EE13B0}">
      <dgm:prSet/>
      <dgm:spPr/>
      <dgm:t>
        <a:bodyPr/>
        <a:lstStyle/>
        <a:p>
          <a:endParaRPr lang="zh-TW" altLang="en-US"/>
        </a:p>
      </dgm:t>
    </dgm:pt>
    <dgm:pt modelId="{82C1BCC1-F351-403E-96AF-A109998E9FF4}" type="pres">
      <dgm:prSet presAssocID="{F1302D10-7CEB-4285-A8A1-0FD2FF72480B}" presName="Name0" presStyleCnt="0">
        <dgm:presLayoutVars>
          <dgm:chMax val="1"/>
          <dgm:dir/>
          <dgm:animLvl val="ctr"/>
          <dgm:resizeHandles val="exact"/>
        </dgm:presLayoutVars>
      </dgm:prSet>
      <dgm:spPr/>
    </dgm:pt>
    <dgm:pt modelId="{BA9D0B3D-5D5A-493C-AA2A-9197F80FAEFD}" type="pres">
      <dgm:prSet presAssocID="{FAE833D0-F723-40A1-B65F-CAA31586E346}" presName="centerShape" presStyleLbl="node0" presStyleIdx="0" presStyleCnt="1"/>
      <dgm:spPr/>
    </dgm:pt>
    <dgm:pt modelId="{02EC423E-F6F4-4174-AE63-8CD4A6CDF262}" type="pres">
      <dgm:prSet presAssocID="{2A01EE7E-3A10-438F-976E-6495E506BE0B}" presName="parTrans" presStyleLbl="sibTrans2D1" presStyleIdx="0" presStyleCnt="4" custAng="10800000"/>
      <dgm:spPr/>
    </dgm:pt>
    <dgm:pt modelId="{F00E004E-4E85-496F-91BF-26B4D7359D00}" type="pres">
      <dgm:prSet presAssocID="{2A01EE7E-3A10-438F-976E-6495E506BE0B}" presName="connectorText" presStyleLbl="sibTrans2D1" presStyleIdx="0" presStyleCnt="4"/>
      <dgm:spPr/>
    </dgm:pt>
    <dgm:pt modelId="{D00EA394-305B-4F55-B390-B32EC44EEFB7}" type="pres">
      <dgm:prSet presAssocID="{652315E3-F3BC-474B-AB25-77B72F4EA204}" presName="node" presStyleLbl="node1" presStyleIdx="0" presStyleCnt="4">
        <dgm:presLayoutVars>
          <dgm:bulletEnabled val="1"/>
        </dgm:presLayoutVars>
      </dgm:prSet>
      <dgm:spPr/>
    </dgm:pt>
    <dgm:pt modelId="{A2E2788C-2BA4-432F-8566-6E30980A4C36}" type="pres">
      <dgm:prSet presAssocID="{AE76F8BC-F8C1-40FF-ABCF-1E387B1F3100}" presName="parTrans" presStyleLbl="sibTrans2D1" presStyleIdx="1" presStyleCnt="4" custAng="10800000"/>
      <dgm:spPr/>
    </dgm:pt>
    <dgm:pt modelId="{F28E7893-E871-4CD8-8663-F95246AC7B7E}" type="pres">
      <dgm:prSet presAssocID="{AE76F8BC-F8C1-40FF-ABCF-1E387B1F3100}" presName="connectorText" presStyleLbl="sibTrans2D1" presStyleIdx="1" presStyleCnt="4"/>
      <dgm:spPr/>
    </dgm:pt>
    <dgm:pt modelId="{82FE15EF-D91B-42E2-8142-674914850CB2}" type="pres">
      <dgm:prSet presAssocID="{1547CF77-1280-47E8-8FAE-BD25612463FC}" presName="node" presStyleLbl="node1" presStyleIdx="1" presStyleCnt="4">
        <dgm:presLayoutVars>
          <dgm:bulletEnabled val="1"/>
        </dgm:presLayoutVars>
      </dgm:prSet>
      <dgm:spPr/>
    </dgm:pt>
    <dgm:pt modelId="{554F1B3A-8C97-4109-9500-828D40914CCC}" type="pres">
      <dgm:prSet presAssocID="{7BC73452-61F8-43F4-9DDE-8AE98582DD07}" presName="parTrans" presStyleLbl="sibTrans2D1" presStyleIdx="2" presStyleCnt="4" custAng="10800000"/>
      <dgm:spPr/>
    </dgm:pt>
    <dgm:pt modelId="{76DFF257-AFDB-46D4-A85B-4A1FB87849E4}" type="pres">
      <dgm:prSet presAssocID="{7BC73452-61F8-43F4-9DDE-8AE98582DD07}" presName="connectorText" presStyleLbl="sibTrans2D1" presStyleIdx="2" presStyleCnt="4"/>
      <dgm:spPr/>
    </dgm:pt>
    <dgm:pt modelId="{34D93251-2046-490F-AF13-32BFF8C07FE5}" type="pres">
      <dgm:prSet presAssocID="{30B7E6C3-23CE-4CCD-ACD8-6A1F8C7E5A56}" presName="node" presStyleLbl="node1" presStyleIdx="2" presStyleCnt="4">
        <dgm:presLayoutVars>
          <dgm:bulletEnabled val="1"/>
        </dgm:presLayoutVars>
      </dgm:prSet>
      <dgm:spPr/>
    </dgm:pt>
    <dgm:pt modelId="{5E662BFD-A257-4AE3-BB89-70595ED3BF75}" type="pres">
      <dgm:prSet presAssocID="{E6262093-6524-4F80-9320-13BCC3132FDD}" presName="parTrans" presStyleLbl="sibTrans2D1" presStyleIdx="3" presStyleCnt="4" custAng="10800000"/>
      <dgm:spPr/>
    </dgm:pt>
    <dgm:pt modelId="{5F307F54-79D8-4851-9192-DA6587A0660A}" type="pres">
      <dgm:prSet presAssocID="{E6262093-6524-4F80-9320-13BCC3132FDD}" presName="connectorText" presStyleLbl="sibTrans2D1" presStyleIdx="3" presStyleCnt="4"/>
      <dgm:spPr/>
    </dgm:pt>
    <dgm:pt modelId="{41C8EFBA-97EB-4DE4-A4BD-F51212E5FD1D}" type="pres">
      <dgm:prSet presAssocID="{6BC181C6-EF65-4FED-960F-1585D3630CB8}" presName="node" presStyleLbl="node1" presStyleIdx="3" presStyleCnt="4">
        <dgm:presLayoutVars>
          <dgm:bulletEnabled val="1"/>
        </dgm:presLayoutVars>
      </dgm:prSet>
      <dgm:spPr/>
    </dgm:pt>
  </dgm:ptLst>
  <dgm:cxnLst>
    <dgm:cxn modelId="{EE005B02-B73B-4E9A-91D6-7A55EF3A7367}" type="presOf" srcId="{7BC73452-61F8-43F4-9DDE-8AE98582DD07}" destId="{76DFF257-AFDB-46D4-A85B-4A1FB87849E4}" srcOrd="1" destOrd="0" presId="urn:microsoft.com/office/officeart/2005/8/layout/radial5"/>
    <dgm:cxn modelId="{63093A0A-48A1-43B6-9949-56D21B714055}" type="presOf" srcId="{2A01EE7E-3A10-438F-976E-6495E506BE0B}" destId="{02EC423E-F6F4-4174-AE63-8CD4A6CDF262}" srcOrd="0" destOrd="0" presId="urn:microsoft.com/office/officeart/2005/8/layout/radial5"/>
    <dgm:cxn modelId="{405ED112-9155-40FA-BCA9-D108B3242247}" type="presOf" srcId="{AE76F8BC-F8C1-40FF-ABCF-1E387B1F3100}" destId="{A2E2788C-2BA4-432F-8566-6E30980A4C36}" srcOrd="0" destOrd="0" presId="urn:microsoft.com/office/officeart/2005/8/layout/radial5"/>
    <dgm:cxn modelId="{160E4615-349A-405F-8E2B-C1E91FBA176D}" type="presOf" srcId="{652315E3-F3BC-474B-AB25-77B72F4EA204}" destId="{D00EA394-305B-4F55-B390-B32EC44EEFB7}" srcOrd="0" destOrd="0" presId="urn:microsoft.com/office/officeart/2005/8/layout/radial5"/>
    <dgm:cxn modelId="{E3D1C819-04C0-4565-9A17-927D76D3C097}" type="presOf" srcId="{1547CF77-1280-47E8-8FAE-BD25612463FC}" destId="{82FE15EF-D91B-42E2-8142-674914850CB2}" srcOrd="0" destOrd="0" presId="urn:microsoft.com/office/officeart/2005/8/layout/radial5"/>
    <dgm:cxn modelId="{476FC830-9852-465E-924C-E7830AF309C7}" srcId="{FAE833D0-F723-40A1-B65F-CAA31586E346}" destId="{1547CF77-1280-47E8-8FAE-BD25612463FC}" srcOrd="1" destOrd="0" parTransId="{AE76F8BC-F8C1-40FF-ABCF-1E387B1F3100}" sibTransId="{88F2C731-0CBA-49FA-A1FC-6394510E98E1}"/>
    <dgm:cxn modelId="{C686B931-8836-4644-AF28-527E5BD3ADCA}" type="presOf" srcId="{E6262093-6524-4F80-9320-13BCC3132FDD}" destId="{5F307F54-79D8-4851-9192-DA6587A0660A}" srcOrd="1" destOrd="0" presId="urn:microsoft.com/office/officeart/2005/8/layout/radial5"/>
    <dgm:cxn modelId="{FB70F631-6D10-4778-8C5D-F694EF817C05}" type="presOf" srcId="{AE76F8BC-F8C1-40FF-ABCF-1E387B1F3100}" destId="{F28E7893-E871-4CD8-8663-F95246AC7B7E}" srcOrd="1" destOrd="0" presId="urn:microsoft.com/office/officeart/2005/8/layout/radial5"/>
    <dgm:cxn modelId="{3561E135-8D32-44D0-A385-49A744EE13B0}" srcId="{FAE833D0-F723-40A1-B65F-CAA31586E346}" destId="{6BC181C6-EF65-4FED-960F-1585D3630CB8}" srcOrd="3" destOrd="0" parTransId="{E6262093-6524-4F80-9320-13BCC3132FDD}" sibTransId="{3BB5BD61-BACD-4026-A433-2B9773B1C542}"/>
    <dgm:cxn modelId="{B8B1D362-292E-40BB-87A6-2018A3E50B18}" type="presOf" srcId="{E6262093-6524-4F80-9320-13BCC3132FDD}" destId="{5E662BFD-A257-4AE3-BB89-70595ED3BF75}" srcOrd="0" destOrd="0" presId="urn:microsoft.com/office/officeart/2005/8/layout/radial5"/>
    <dgm:cxn modelId="{A7740649-877A-4E0D-B740-8AF5A3244DE3}" type="presOf" srcId="{7BC73452-61F8-43F4-9DDE-8AE98582DD07}" destId="{554F1B3A-8C97-4109-9500-828D40914CCC}" srcOrd="0" destOrd="0" presId="urn:microsoft.com/office/officeart/2005/8/layout/radial5"/>
    <dgm:cxn modelId="{9E8AE96A-4100-48A5-9066-0FBCFFBB60CC}" type="presOf" srcId="{F1302D10-7CEB-4285-A8A1-0FD2FF72480B}" destId="{82C1BCC1-F351-403E-96AF-A109998E9FF4}" srcOrd="0" destOrd="0" presId="urn:microsoft.com/office/officeart/2005/8/layout/radial5"/>
    <dgm:cxn modelId="{F3700F75-2ACC-4C47-9507-D958FDE5055E}" type="presOf" srcId="{30B7E6C3-23CE-4CCD-ACD8-6A1F8C7E5A56}" destId="{34D93251-2046-490F-AF13-32BFF8C07FE5}" srcOrd="0" destOrd="0" presId="urn:microsoft.com/office/officeart/2005/8/layout/radial5"/>
    <dgm:cxn modelId="{AC64A757-853D-40C6-933D-C74E35329C94}" srcId="{F1302D10-7CEB-4285-A8A1-0FD2FF72480B}" destId="{FAE833D0-F723-40A1-B65F-CAA31586E346}" srcOrd="0" destOrd="0" parTransId="{93476474-0E9E-4DD3-AB81-A6F9464C9B79}" sibTransId="{DA3191B2-09E2-407B-9DAC-27A8F348FE4F}"/>
    <dgm:cxn modelId="{7638839C-1F63-490D-A941-F08F0164BA1D}" srcId="{FAE833D0-F723-40A1-B65F-CAA31586E346}" destId="{30B7E6C3-23CE-4CCD-ACD8-6A1F8C7E5A56}" srcOrd="2" destOrd="0" parTransId="{7BC73452-61F8-43F4-9DDE-8AE98582DD07}" sibTransId="{D81AB33C-7B18-426E-A5B1-D022C3FD818E}"/>
    <dgm:cxn modelId="{ABC817E3-9923-4081-A026-9F7B02BC4E83}" srcId="{FAE833D0-F723-40A1-B65F-CAA31586E346}" destId="{652315E3-F3BC-474B-AB25-77B72F4EA204}" srcOrd="0" destOrd="0" parTransId="{2A01EE7E-3A10-438F-976E-6495E506BE0B}" sibTransId="{5C59A569-8414-44BA-8DD8-4FA3825EFC89}"/>
    <dgm:cxn modelId="{A2C7FDE3-D880-4067-A1B8-3662B60C2BCD}" type="presOf" srcId="{6BC181C6-EF65-4FED-960F-1585D3630CB8}" destId="{41C8EFBA-97EB-4DE4-A4BD-F51212E5FD1D}" srcOrd="0" destOrd="0" presId="urn:microsoft.com/office/officeart/2005/8/layout/radial5"/>
    <dgm:cxn modelId="{48D90CEB-B0D7-430F-B746-1134F6D0CBE3}" type="presOf" srcId="{FAE833D0-F723-40A1-B65F-CAA31586E346}" destId="{BA9D0B3D-5D5A-493C-AA2A-9197F80FAEFD}" srcOrd="0" destOrd="0" presId="urn:microsoft.com/office/officeart/2005/8/layout/radial5"/>
    <dgm:cxn modelId="{DD9FCCF2-A7C8-417A-AA13-148B68DE930F}" type="presOf" srcId="{2A01EE7E-3A10-438F-976E-6495E506BE0B}" destId="{F00E004E-4E85-496F-91BF-26B4D7359D00}" srcOrd="1" destOrd="0" presId="urn:microsoft.com/office/officeart/2005/8/layout/radial5"/>
    <dgm:cxn modelId="{FE4AABBA-344B-4267-B74F-BB5B6A2212F6}" type="presParOf" srcId="{82C1BCC1-F351-403E-96AF-A109998E9FF4}" destId="{BA9D0B3D-5D5A-493C-AA2A-9197F80FAEFD}" srcOrd="0" destOrd="0" presId="urn:microsoft.com/office/officeart/2005/8/layout/radial5"/>
    <dgm:cxn modelId="{A79CA845-D3DA-43B4-A16B-D3842F95DB89}" type="presParOf" srcId="{82C1BCC1-F351-403E-96AF-A109998E9FF4}" destId="{02EC423E-F6F4-4174-AE63-8CD4A6CDF262}" srcOrd="1" destOrd="0" presId="urn:microsoft.com/office/officeart/2005/8/layout/radial5"/>
    <dgm:cxn modelId="{C09764FF-BD69-42D5-BB73-7E6E3FBE0A6E}" type="presParOf" srcId="{02EC423E-F6F4-4174-AE63-8CD4A6CDF262}" destId="{F00E004E-4E85-496F-91BF-26B4D7359D00}" srcOrd="0" destOrd="0" presId="urn:microsoft.com/office/officeart/2005/8/layout/radial5"/>
    <dgm:cxn modelId="{8045B88B-72FB-483F-9596-8B5D732FD08D}" type="presParOf" srcId="{82C1BCC1-F351-403E-96AF-A109998E9FF4}" destId="{D00EA394-305B-4F55-B390-B32EC44EEFB7}" srcOrd="2" destOrd="0" presId="urn:microsoft.com/office/officeart/2005/8/layout/radial5"/>
    <dgm:cxn modelId="{7B61C317-237B-4B59-8728-6ABF68238001}" type="presParOf" srcId="{82C1BCC1-F351-403E-96AF-A109998E9FF4}" destId="{A2E2788C-2BA4-432F-8566-6E30980A4C36}" srcOrd="3" destOrd="0" presId="urn:microsoft.com/office/officeart/2005/8/layout/radial5"/>
    <dgm:cxn modelId="{B8CC97A8-F5C4-4A81-AB6B-6F4F4B38D96D}" type="presParOf" srcId="{A2E2788C-2BA4-432F-8566-6E30980A4C36}" destId="{F28E7893-E871-4CD8-8663-F95246AC7B7E}" srcOrd="0" destOrd="0" presId="urn:microsoft.com/office/officeart/2005/8/layout/radial5"/>
    <dgm:cxn modelId="{AF99878D-6791-4826-B5EA-F94E56EBDEDA}" type="presParOf" srcId="{82C1BCC1-F351-403E-96AF-A109998E9FF4}" destId="{82FE15EF-D91B-42E2-8142-674914850CB2}" srcOrd="4" destOrd="0" presId="urn:microsoft.com/office/officeart/2005/8/layout/radial5"/>
    <dgm:cxn modelId="{FCBA1F76-D922-4EBE-9E2E-A9FAEB722B9D}" type="presParOf" srcId="{82C1BCC1-F351-403E-96AF-A109998E9FF4}" destId="{554F1B3A-8C97-4109-9500-828D40914CCC}" srcOrd="5" destOrd="0" presId="urn:microsoft.com/office/officeart/2005/8/layout/radial5"/>
    <dgm:cxn modelId="{0AEB2CD4-37BC-4957-9155-D00C70C06BFA}" type="presParOf" srcId="{554F1B3A-8C97-4109-9500-828D40914CCC}" destId="{76DFF257-AFDB-46D4-A85B-4A1FB87849E4}" srcOrd="0" destOrd="0" presId="urn:microsoft.com/office/officeart/2005/8/layout/radial5"/>
    <dgm:cxn modelId="{C774B8D9-6090-4501-8C90-FAFC2F70358D}" type="presParOf" srcId="{82C1BCC1-F351-403E-96AF-A109998E9FF4}" destId="{34D93251-2046-490F-AF13-32BFF8C07FE5}" srcOrd="6" destOrd="0" presId="urn:microsoft.com/office/officeart/2005/8/layout/radial5"/>
    <dgm:cxn modelId="{BBDBEBB6-9408-4240-9663-17129E4F508B}" type="presParOf" srcId="{82C1BCC1-F351-403E-96AF-A109998E9FF4}" destId="{5E662BFD-A257-4AE3-BB89-70595ED3BF75}" srcOrd="7" destOrd="0" presId="urn:microsoft.com/office/officeart/2005/8/layout/radial5"/>
    <dgm:cxn modelId="{56BBD75D-A69A-4BAE-9748-36C8F1DAD662}" type="presParOf" srcId="{5E662BFD-A257-4AE3-BB89-70595ED3BF75}" destId="{5F307F54-79D8-4851-9192-DA6587A0660A}" srcOrd="0" destOrd="0" presId="urn:microsoft.com/office/officeart/2005/8/layout/radial5"/>
    <dgm:cxn modelId="{3BB4D022-F1B6-46C1-84DD-3ACB5D699FD0}" type="presParOf" srcId="{82C1BCC1-F351-403E-96AF-A109998E9FF4}" destId="{41C8EFBA-97EB-4DE4-A4BD-F51212E5FD1D}" srcOrd="8" destOrd="0" presId="urn:microsoft.com/office/officeart/2005/8/layout/radial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302D10-7CEB-4285-A8A1-0FD2FF72480B}"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TW" altLang="en-US"/>
        </a:p>
      </dgm:t>
    </dgm:pt>
    <dgm:pt modelId="{FAE833D0-F723-40A1-B65F-CAA31586E346}">
      <dgm:prSet phldrT="[文字]" custT="1"/>
      <dgm:spPr>
        <a:solidFill>
          <a:schemeClr val="accent5">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現有競爭者</a:t>
          </a:r>
        </a:p>
      </dgm:t>
    </dgm:pt>
    <dgm:pt modelId="{93476474-0E9E-4DD3-AB81-A6F9464C9B79}" type="parTrans" cxnId="{AC64A757-853D-40C6-933D-C74E35329C94}">
      <dgm:prSet/>
      <dgm:spPr/>
      <dgm:t>
        <a:bodyPr/>
        <a:lstStyle/>
        <a:p>
          <a:endParaRPr lang="zh-TW" altLang="en-US"/>
        </a:p>
      </dgm:t>
    </dgm:pt>
    <dgm:pt modelId="{DA3191B2-09E2-407B-9DAC-27A8F348FE4F}" type="sibTrans" cxnId="{AC64A757-853D-40C6-933D-C74E35329C94}">
      <dgm:prSet/>
      <dgm:spPr/>
      <dgm:t>
        <a:bodyPr/>
        <a:lstStyle/>
        <a:p>
          <a:endParaRPr lang="zh-TW" altLang="en-US"/>
        </a:p>
      </dgm:t>
    </dgm:pt>
    <dgm:pt modelId="{652315E3-F3BC-474B-AB25-77B72F4EA204}">
      <dgm:prSet phldrT="[文字]" custT="1"/>
      <dgm:spPr>
        <a:solidFill>
          <a:schemeClr val="accent6">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新進者威脅</a:t>
          </a:r>
        </a:p>
      </dgm:t>
    </dgm:pt>
    <dgm:pt modelId="{2A01EE7E-3A10-438F-976E-6495E506BE0B}" type="parTrans" cxnId="{ABC817E3-9923-4081-A026-9F7B02BC4E83}">
      <dgm:prSet/>
      <dgm:spPr>
        <a:solidFill>
          <a:schemeClr val="accent6">
            <a:lumMod val="40000"/>
            <a:lumOff val="60000"/>
          </a:schemeClr>
        </a:solidFill>
      </dgm:spPr>
      <dgm:t>
        <a:bodyPr/>
        <a:lstStyle/>
        <a:p>
          <a:endParaRPr lang="zh-TW" altLang="en-US"/>
        </a:p>
      </dgm:t>
    </dgm:pt>
    <dgm:pt modelId="{5C59A569-8414-44BA-8DD8-4FA3825EFC89}" type="sibTrans" cxnId="{ABC817E3-9923-4081-A026-9F7B02BC4E83}">
      <dgm:prSet/>
      <dgm:spPr/>
      <dgm:t>
        <a:bodyPr/>
        <a:lstStyle/>
        <a:p>
          <a:endParaRPr lang="zh-TW" altLang="en-US"/>
        </a:p>
      </dgm:t>
    </dgm:pt>
    <dgm:pt modelId="{1547CF77-1280-47E8-8FAE-BD25612463FC}">
      <dgm:prSet phldrT="[文字]" custT="1"/>
      <dgm:spPr>
        <a:solidFill>
          <a:schemeClr val="accent4">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買方的議價能力</a:t>
          </a:r>
        </a:p>
      </dgm:t>
    </dgm:pt>
    <dgm:pt modelId="{AE76F8BC-F8C1-40FF-ABCF-1E387B1F3100}" type="parTrans" cxnId="{476FC830-9852-465E-924C-E7830AF309C7}">
      <dgm:prSet/>
      <dgm:spPr>
        <a:solidFill>
          <a:schemeClr val="accent4">
            <a:lumMod val="40000"/>
            <a:lumOff val="60000"/>
          </a:schemeClr>
        </a:solidFill>
      </dgm:spPr>
      <dgm:t>
        <a:bodyPr/>
        <a:lstStyle/>
        <a:p>
          <a:endParaRPr lang="zh-TW" altLang="en-US"/>
        </a:p>
      </dgm:t>
    </dgm:pt>
    <dgm:pt modelId="{88F2C731-0CBA-49FA-A1FC-6394510E98E1}" type="sibTrans" cxnId="{476FC830-9852-465E-924C-E7830AF309C7}">
      <dgm:prSet/>
      <dgm:spPr/>
      <dgm:t>
        <a:bodyPr/>
        <a:lstStyle/>
        <a:p>
          <a:endParaRPr lang="zh-TW" altLang="en-US"/>
        </a:p>
      </dgm:t>
    </dgm:pt>
    <dgm:pt modelId="{30B7E6C3-23CE-4CCD-ACD8-6A1F8C7E5A56}">
      <dgm:prSet phldrT="[文字]" custT="1"/>
      <dgm:spPr>
        <a:solidFill>
          <a:schemeClr val="accent2">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替代品威脅</a:t>
          </a:r>
        </a:p>
      </dgm:t>
    </dgm:pt>
    <dgm:pt modelId="{7BC73452-61F8-43F4-9DDE-8AE98582DD07}" type="parTrans" cxnId="{7638839C-1F63-490D-A941-F08F0164BA1D}">
      <dgm:prSet/>
      <dgm:spPr>
        <a:solidFill>
          <a:schemeClr val="accent2">
            <a:lumMod val="40000"/>
            <a:lumOff val="60000"/>
          </a:schemeClr>
        </a:solidFill>
      </dgm:spPr>
      <dgm:t>
        <a:bodyPr/>
        <a:lstStyle/>
        <a:p>
          <a:endParaRPr lang="zh-TW" altLang="en-US"/>
        </a:p>
      </dgm:t>
    </dgm:pt>
    <dgm:pt modelId="{D81AB33C-7B18-426E-A5B1-D022C3FD818E}" type="sibTrans" cxnId="{7638839C-1F63-490D-A941-F08F0164BA1D}">
      <dgm:prSet/>
      <dgm:spPr/>
      <dgm:t>
        <a:bodyPr/>
        <a:lstStyle/>
        <a:p>
          <a:endParaRPr lang="zh-TW" altLang="en-US"/>
        </a:p>
      </dgm:t>
    </dgm:pt>
    <dgm:pt modelId="{6BC181C6-EF65-4FED-960F-1585D3630CB8}">
      <dgm:prSet phldrT="[文字]" custT="1"/>
      <dgm:spPr>
        <a:solidFill>
          <a:schemeClr val="accent3">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供應商的議價能力</a:t>
          </a:r>
        </a:p>
      </dgm:t>
    </dgm:pt>
    <dgm:pt modelId="{E6262093-6524-4F80-9320-13BCC3132FDD}" type="parTrans" cxnId="{3561E135-8D32-44D0-A385-49A744EE13B0}">
      <dgm:prSet/>
      <dgm:spPr>
        <a:solidFill>
          <a:schemeClr val="accent3">
            <a:lumMod val="40000"/>
            <a:lumOff val="60000"/>
          </a:schemeClr>
        </a:solidFill>
      </dgm:spPr>
      <dgm:t>
        <a:bodyPr/>
        <a:lstStyle/>
        <a:p>
          <a:endParaRPr lang="zh-TW" altLang="en-US"/>
        </a:p>
      </dgm:t>
    </dgm:pt>
    <dgm:pt modelId="{3BB5BD61-BACD-4026-A433-2B9773B1C542}" type="sibTrans" cxnId="{3561E135-8D32-44D0-A385-49A744EE13B0}">
      <dgm:prSet/>
      <dgm:spPr/>
      <dgm:t>
        <a:bodyPr/>
        <a:lstStyle/>
        <a:p>
          <a:endParaRPr lang="zh-TW" altLang="en-US"/>
        </a:p>
      </dgm:t>
    </dgm:pt>
    <dgm:pt modelId="{82C1BCC1-F351-403E-96AF-A109998E9FF4}" type="pres">
      <dgm:prSet presAssocID="{F1302D10-7CEB-4285-A8A1-0FD2FF72480B}" presName="Name0" presStyleCnt="0">
        <dgm:presLayoutVars>
          <dgm:chMax val="1"/>
          <dgm:dir/>
          <dgm:animLvl val="ctr"/>
          <dgm:resizeHandles val="exact"/>
        </dgm:presLayoutVars>
      </dgm:prSet>
      <dgm:spPr/>
    </dgm:pt>
    <dgm:pt modelId="{BA9D0B3D-5D5A-493C-AA2A-9197F80FAEFD}" type="pres">
      <dgm:prSet presAssocID="{FAE833D0-F723-40A1-B65F-CAA31586E346}" presName="centerShape" presStyleLbl="node0" presStyleIdx="0" presStyleCnt="1"/>
      <dgm:spPr/>
    </dgm:pt>
    <dgm:pt modelId="{02EC423E-F6F4-4174-AE63-8CD4A6CDF262}" type="pres">
      <dgm:prSet presAssocID="{2A01EE7E-3A10-438F-976E-6495E506BE0B}" presName="parTrans" presStyleLbl="sibTrans2D1" presStyleIdx="0" presStyleCnt="4" custAng="10800000"/>
      <dgm:spPr/>
    </dgm:pt>
    <dgm:pt modelId="{F00E004E-4E85-496F-91BF-26B4D7359D00}" type="pres">
      <dgm:prSet presAssocID="{2A01EE7E-3A10-438F-976E-6495E506BE0B}" presName="connectorText" presStyleLbl="sibTrans2D1" presStyleIdx="0" presStyleCnt="4"/>
      <dgm:spPr/>
    </dgm:pt>
    <dgm:pt modelId="{D00EA394-305B-4F55-B390-B32EC44EEFB7}" type="pres">
      <dgm:prSet presAssocID="{652315E3-F3BC-474B-AB25-77B72F4EA204}" presName="node" presStyleLbl="node1" presStyleIdx="0" presStyleCnt="4">
        <dgm:presLayoutVars>
          <dgm:bulletEnabled val="1"/>
        </dgm:presLayoutVars>
      </dgm:prSet>
      <dgm:spPr/>
    </dgm:pt>
    <dgm:pt modelId="{A2E2788C-2BA4-432F-8566-6E30980A4C36}" type="pres">
      <dgm:prSet presAssocID="{AE76F8BC-F8C1-40FF-ABCF-1E387B1F3100}" presName="parTrans" presStyleLbl="sibTrans2D1" presStyleIdx="1" presStyleCnt="4" custAng="10800000"/>
      <dgm:spPr/>
    </dgm:pt>
    <dgm:pt modelId="{F28E7893-E871-4CD8-8663-F95246AC7B7E}" type="pres">
      <dgm:prSet presAssocID="{AE76F8BC-F8C1-40FF-ABCF-1E387B1F3100}" presName="connectorText" presStyleLbl="sibTrans2D1" presStyleIdx="1" presStyleCnt="4"/>
      <dgm:spPr/>
    </dgm:pt>
    <dgm:pt modelId="{82FE15EF-D91B-42E2-8142-674914850CB2}" type="pres">
      <dgm:prSet presAssocID="{1547CF77-1280-47E8-8FAE-BD25612463FC}" presName="node" presStyleLbl="node1" presStyleIdx="1" presStyleCnt="4">
        <dgm:presLayoutVars>
          <dgm:bulletEnabled val="1"/>
        </dgm:presLayoutVars>
      </dgm:prSet>
      <dgm:spPr/>
    </dgm:pt>
    <dgm:pt modelId="{554F1B3A-8C97-4109-9500-828D40914CCC}" type="pres">
      <dgm:prSet presAssocID="{7BC73452-61F8-43F4-9DDE-8AE98582DD07}" presName="parTrans" presStyleLbl="sibTrans2D1" presStyleIdx="2" presStyleCnt="4" custAng="10800000"/>
      <dgm:spPr/>
    </dgm:pt>
    <dgm:pt modelId="{76DFF257-AFDB-46D4-A85B-4A1FB87849E4}" type="pres">
      <dgm:prSet presAssocID="{7BC73452-61F8-43F4-9DDE-8AE98582DD07}" presName="connectorText" presStyleLbl="sibTrans2D1" presStyleIdx="2" presStyleCnt="4"/>
      <dgm:spPr/>
    </dgm:pt>
    <dgm:pt modelId="{34D93251-2046-490F-AF13-32BFF8C07FE5}" type="pres">
      <dgm:prSet presAssocID="{30B7E6C3-23CE-4CCD-ACD8-6A1F8C7E5A56}" presName="node" presStyleLbl="node1" presStyleIdx="2" presStyleCnt="4">
        <dgm:presLayoutVars>
          <dgm:bulletEnabled val="1"/>
        </dgm:presLayoutVars>
      </dgm:prSet>
      <dgm:spPr/>
    </dgm:pt>
    <dgm:pt modelId="{5E662BFD-A257-4AE3-BB89-70595ED3BF75}" type="pres">
      <dgm:prSet presAssocID="{E6262093-6524-4F80-9320-13BCC3132FDD}" presName="parTrans" presStyleLbl="sibTrans2D1" presStyleIdx="3" presStyleCnt="4" custAng="10800000"/>
      <dgm:spPr/>
    </dgm:pt>
    <dgm:pt modelId="{5F307F54-79D8-4851-9192-DA6587A0660A}" type="pres">
      <dgm:prSet presAssocID="{E6262093-6524-4F80-9320-13BCC3132FDD}" presName="connectorText" presStyleLbl="sibTrans2D1" presStyleIdx="3" presStyleCnt="4"/>
      <dgm:spPr/>
    </dgm:pt>
    <dgm:pt modelId="{41C8EFBA-97EB-4DE4-A4BD-F51212E5FD1D}" type="pres">
      <dgm:prSet presAssocID="{6BC181C6-EF65-4FED-960F-1585D3630CB8}" presName="node" presStyleLbl="node1" presStyleIdx="3" presStyleCnt="4">
        <dgm:presLayoutVars>
          <dgm:bulletEnabled val="1"/>
        </dgm:presLayoutVars>
      </dgm:prSet>
      <dgm:spPr/>
    </dgm:pt>
  </dgm:ptLst>
  <dgm:cxnLst>
    <dgm:cxn modelId="{EE005B02-B73B-4E9A-91D6-7A55EF3A7367}" type="presOf" srcId="{7BC73452-61F8-43F4-9DDE-8AE98582DD07}" destId="{76DFF257-AFDB-46D4-A85B-4A1FB87849E4}" srcOrd="1" destOrd="0" presId="urn:microsoft.com/office/officeart/2005/8/layout/radial5"/>
    <dgm:cxn modelId="{63093A0A-48A1-43B6-9949-56D21B714055}" type="presOf" srcId="{2A01EE7E-3A10-438F-976E-6495E506BE0B}" destId="{02EC423E-F6F4-4174-AE63-8CD4A6CDF262}" srcOrd="0" destOrd="0" presId="urn:microsoft.com/office/officeart/2005/8/layout/radial5"/>
    <dgm:cxn modelId="{405ED112-9155-40FA-BCA9-D108B3242247}" type="presOf" srcId="{AE76F8BC-F8C1-40FF-ABCF-1E387B1F3100}" destId="{A2E2788C-2BA4-432F-8566-6E30980A4C36}" srcOrd="0" destOrd="0" presId="urn:microsoft.com/office/officeart/2005/8/layout/radial5"/>
    <dgm:cxn modelId="{160E4615-349A-405F-8E2B-C1E91FBA176D}" type="presOf" srcId="{652315E3-F3BC-474B-AB25-77B72F4EA204}" destId="{D00EA394-305B-4F55-B390-B32EC44EEFB7}" srcOrd="0" destOrd="0" presId="urn:microsoft.com/office/officeart/2005/8/layout/radial5"/>
    <dgm:cxn modelId="{E3D1C819-04C0-4565-9A17-927D76D3C097}" type="presOf" srcId="{1547CF77-1280-47E8-8FAE-BD25612463FC}" destId="{82FE15EF-D91B-42E2-8142-674914850CB2}" srcOrd="0" destOrd="0" presId="urn:microsoft.com/office/officeart/2005/8/layout/radial5"/>
    <dgm:cxn modelId="{476FC830-9852-465E-924C-E7830AF309C7}" srcId="{FAE833D0-F723-40A1-B65F-CAA31586E346}" destId="{1547CF77-1280-47E8-8FAE-BD25612463FC}" srcOrd="1" destOrd="0" parTransId="{AE76F8BC-F8C1-40FF-ABCF-1E387B1F3100}" sibTransId="{88F2C731-0CBA-49FA-A1FC-6394510E98E1}"/>
    <dgm:cxn modelId="{C686B931-8836-4644-AF28-527E5BD3ADCA}" type="presOf" srcId="{E6262093-6524-4F80-9320-13BCC3132FDD}" destId="{5F307F54-79D8-4851-9192-DA6587A0660A}" srcOrd="1" destOrd="0" presId="urn:microsoft.com/office/officeart/2005/8/layout/radial5"/>
    <dgm:cxn modelId="{FB70F631-6D10-4778-8C5D-F694EF817C05}" type="presOf" srcId="{AE76F8BC-F8C1-40FF-ABCF-1E387B1F3100}" destId="{F28E7893-E871-4CD8-8663-F95246AC7B7E}" srcOrd="1" destOrd="0" presId="urn:microsoft.com/office/officeart/2005/8/layout/radial5"/>
    <dgm:cxn modelId="{3561E135-8D32-44D0-A385-49A744EE13B0}" srcId="{FAE833D0-F723-40A1-B65F-CAA31586E346}" destId="{6BC181C6-EF65-4FED-960F-1585D3630CB8}" srcOrd="3" destOrd="0" parTransId="{E6262093-6524-4F80-9320-13BCC3132FDD}" sibTransId="{3BB5BD61-BACD-4026-A433-2B9773B1C542}"/>
    <dgm:cxn modelId="{B8B1D362-292E-40BB-87A6-2018A3E50B18}" type="presOf" srcId="{E6262093-6524-4F80-9320-13BCC3132FDD}" destId="{5E662BFD-A257-4AE3-BB89-70595ED3BF75}" srcOrd="0" destOrd="0" presId="urn:microsoft.com/office/officeart/2005/8/layout/radial5"/>
    <dgm:cxn modelId="{A7740649-877A-4E0D-B740-8AF5A3244DE3}" type="presOf" srcId="{7BC73452-61F8-43F4-9DDE-8AE98582DD07}" destId="{554F1B3A-8C97-4109-9500-828D40914CCC}" srcOrd="0" destOrd="0" presId="urn:microsoft.com/office/officeart/2005/8/layout/radial5"/>
    <dgm:cxn modelId="{9E8AE96A-4100-48A5-9066-0FBCFFBB60CC}" type="presOf" srcId="{F1302D10-7CEB-4285-A8A1-0FD2FF72480B}" destId="{82C1BCC1-F351-403E-96AF-A109998E9FF4}" srcOrd="0" destOrd="0" presId="urn:microsoft.com/office/officeart/2005/8/layout/radial5"/>
    <dgm:cxn modelId="{F3700F75-2ACC-4C47-9507-D958FDE5055E}" type="presOf" srcId="{30B7E6C3-23CE-4CCD-ACD8-6A1F8C7E5A56}" destId="{34D93251-2046-490F-AF13-32BFF8C07FE5}" srcOrd="0" destOrd="0" presId="urn:microsoft.com/office/officeart/2005/8/layout/radial5"/>
    <dgm:cxn modelId="{AC64A757-853D-40C6-933D-C74E35329C94}" srcId="{F1302D10-7CEB-4285-A8A1-0FD2FF72480B}" destId="{FAE833D0-F723-40A1-B65F-CAA31586E346}" srcOrd="0" destOrd="0" parTransId="{93476474-0E9E-4DD3-AB81-A6F9464C9B79}" sibTransId="{DA3191B2-09E2-407B-9DAC-27A8F348FE4F}"/>
    <dgm:cxn modelId="{7638839C-1F63-490D-A941-F08F0164BA1D}" srcId="{FAE833D0-F723-40A1-B65F-CAA31586E346}" destId="{30B7E6C3-23CE-4CCD-ACD8-6A1F8C7E5A56}" srcOrd="2" destOrd="0" parTransId="{7BC73452-61F8-43F4-9DDE-8AE98582DD07}" sibTransId="{D81AB33C-7B18-426E-A5B1-D022C3FD818E}"/>
    <dgm:cxn modelId="{ABC817E3-9923-4081-A026-9F7B02BC4E83}" srcId="{FAE833D0-F723-40A1-B65F-CAA31586E346}" destId="{652315E3-F3BC-474B-AB25-77B72F4EA204}" srcOrd="0" destOrd="0" parTransId="{2A01EE7E-3A10-438F-976E-6495E506BE0B}" sibTransId="{5C59A569-8414-44BA-8DD8-4FA3825EFC89}"/>
    <dgm:cxn modelId="{A2C7FDE3-D880-4067-A1B8-3662B60C2BCD}" type="presOf" srcId="{6BC181C6-EF65-4FED-960F-1585D3630CB8}" destId="{41C8EFBA-97EB-4DE4-A4BD-F51212E5FD1D}" srcOrd="0" destOrd="0" presId="urn:microsoft.com/office/officeart/2005/8/layout/radial5"/>
    <dgm:cxn modelId="{48D90CEB-B0D7-430F-B746-1134F6D0CBE3}" type="presOf" srcId="{FAE833D0-F723-40A1-B65F-CAA31586E346}" destId="{BA9D0B3D-5D5A-493C-AA2A-9197F80FAEFD}" srcOrd="0" destOrd="0" presId="urn:microsoft.com/office/officeart/2005/8/layout/radial5"/>
    <dgm:cxn modelId="{DD9FCCF2-A7C8-417A-AA13-148B68DE930F}" type="presOf" srcId="{2A01EE7E-3A10-438F-976E-6495E506BE0B}" destId="{F00E004E-4E85-496F-91BF-26B4D7359D00}" srcOrd="1" destOrd="0" presId="urn:microsoft.com/office/officeart/2005/8/layout/radial5"/>
    <dgm:cxn modelId="{FE4AABBA-344B-4267-B74F-BB5B6A2212F6}" type="presParOf" srcId="{82C1BCC1-F351-403E-96AF-A109998E9FF4}" destId="{BA9D0B3D-5D5A-493C-AA2A-9197F80FAEFD}" srcOrd="0" destOrd="0" presId="urn:microsoft.com/office/officeart/2005/8/layout/radial5"/>
    <dgm:cxn modelId="{A79CA845-D3DA-43B4-A16B-D3842F95DB89}" type="presParOf" srcId="{82C1BCC1-F351-403E-96AF-A109998E9FF4}" destId="{02EC423E-F6F4-4174-AE63-8CD4A6CDF262}" srcOrd="1" destOrd="0" presId="urn:microsoft.com/office/officeart/2005/8/layout/radial5"/>
    <dgm:cxn modelId="{C09764FF-BD69-42D5-BB73-7E6E3FBE0A6E}" type="presParOf" srcId="{02EC423E-F6F4-4174-AE63-8CD4A6CDF262}" destId="{F00E004E-4E85-496F-91BF-26B4D7359D00}" srcOrd="0" destOrd="0" presId="urn:microsoft.com/office/officeart/2005/8/layout/radial5"/>
    <dgm:cxn modelId="{8045B88B-72FB-483F-9596-8B5D732FD08D}" type="presParOf" srcId="{82C1BCC1-F351-403E-96AF-A109998E9FF4}" destId="{D00EA394-305B-4F55-B390-B32EC44EEFB7}" srcOrd="2" destOrd="0" presId="urn:microsoft.com/office/officeart/2005/8/layout/radial5"/>
    <dgm:cxn modelId="{7B61C317-237B-4B59-8728-6ABF68238001}" type="presParOf" srcId="{82C1BCC1-F351-403E-96AF-A109998E9FF4}" destId="{A2E2788C-2BA4-432F-8566-6E30980A4C36}" srcOrd="3" destOrd="0" presId="urn:microsoft.com/office/officeart/2005/8/layout/radial5"/>
    <dgm:cxn modelId="{B8CC97A8-F5C4-4A81-AB6B-6F4F4B38D96D}" type="presParOf" srcId="{A2E2788C-2BA4-432F-8566-6E30980A4C36}" destId="{F28E7893-E871-4CD8-8663-F95246AC7B7E}" srcOrd="0" destOrd="0" presId="urn:microsoft.com/office/officeart/2005/8/layout/radial5"/>
    <dgm:cxn modelId="{AF99878D-6791-4826-B5EA-F94E56EBDEDA}" type="presParOf" srcId="{82C1BCC1-F351-403E-96AF-A109998E9FF4}" destId="{82FE15EF-D91B-42E2-8142-674914850CB2}" srcOrd="4" destOrd="0" presId="urn:microsoft.com/office/officeart/2005/8/layout/radial5"/>
    <dgm:cxn modelId="{FCBA1F76-D922-4EBE-9E2E-A9FAEB722B9D}" type="presParOf" srcId="{82C1BCC1-F351-403E-96AF-A109998E9FF4}" destId="{554F1B3A-8C97-4109-9500-828D40914CCC}" srcOrd="5" destOrd="0" presId="urn:microsoft.com/office/officeart/2005/8/layout/radial5"/>
    <dgm:cxn modelId="{0AEB2CD4-37BC-4957-9155-D00C70C06BFA}" type="presParOf" srcId="{554F1B3A-8C97-4109-9500-828D40914CCC}" destId="{76DFF257-AFDB-46D4-A85B-4A1FB87849E4}" srcOrd="0" destOrd="0" presId="urn:microsoft.com/office/officeart/2005/8/layout/radial5"/>
    <dgm:cxn modelId="{C774B8D9-6090-4501-8C90-FAFC2F70358D}" type="presParOf" srcId="{82C1BCC1-F351-403E-96AF-A109998E9FF4}" destId="{34D93251-2046-490F-AF13-32BFF8C07FE5}" srcOrd="6" destOrd="0" presId="urn:microsoft.com/office/officeart/2005/8/layout/radial5"/>
    <dgm:cxn modelId="{BBDBEBB6-9408-4240-9663-17129E4F508B}" type="presParOf" srcId="{82C1BCC1-F351-403E-96AF-A109998E9FF4}" destId="{5E662BFD-A257-4AE3-BB89-70595ED3BF75}" srcOrd="7" destOrd="0" presId="urn:microsoft.com/office/officeart/2005/8/layout/radial5"/>
    <dgm:cxn modelId="{56BBD75D-A69A-4BAE-9748-36C8F1DAD662}" type="presParOf" srcId="{5E662BFD-A257-4AE3-BB89-70595ED3BF75}" destId="{5F307F54-79D8-4851-9192-DA6587A0660A}" srcOrd="0" destOrd="0" presId="urn:microsoft.com/office/officeart/2005/8/layout/radial5"/>
    <dgm:cxn modelId="{3BB4D022-F1B6-46C1-84DD-3ACB5D699FD0}" type="presParOf" srcId="{82C1BCC1-F351-403E-96AF-A109998E9FF4}" destId="{41C8EFBA-97EB-4DE4-A4BD-F51212E5FD1D}" srcOrd="8" destOrd="0" presId="urn:microsoft.com/office/officeart/2005/8/layout/radial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302D10-7CEB-4285-A8A1-0FD2FF72480B}"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TW" altLang="en-US"/>
        </a:p>
      </dgm:t>
    </dgm:pt>
    <dgm:pt modelId="{FAE833D0-F723-40A1-B65F-CAA31586E346}">
      <dgm:prSet phldrT="[文字]" custT="1"/>
      <dgm:spPr>
        <a:solidFill>
          <a:schemeClr val="accent5">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現有競爭者</a:t>
          </a:r>
        </a:p>
      </dgm:t>
    </dgm:pt>
    <dgm:pt modelId="{93476474-0E9E-4DD3-AB81-A6F9464C9B79}" type="parTrans" cxnId="{AC64A757-853D-40C6-933D-C74E35329C94}">
      <dgm:prSet/>
      <dgm:spPr/>
      <dgm:t>
        <a:bodyPr/>
        <a:lstStyle/>
        <a:p>
          <a:endParaRPr lang="zh-TW" altLang="en-US"/>
        </a:p>
      </dgm:t>
    </dgm:pt>
    <dgm:pt modelId="{DA3191B2-09E2-407B-9DAC-27A8F348FE4F}" type="sibTrans" cxnId="{AC64A757-853D-40C6-933D-C74E35329C94}">
      <dgm:prSet/>
      <dgm:spPr/>
      <dgm:t>
        <a:bodyPr/>
        <a:lstStyle/>
        <a:p>
          <a:endParaRPr lang="zh-TW" altLang="en-US"/>
        </a:p>
      </dgm:t>
    </dgm:pt>
    <dgm:pt modelId="{652315E3-F3BC-474B-AB25-77B72F4EA204}">
      <dgm:prSet phldrT="[文字]" custT="1"/>
      <dgm:spPr>
        <a:solidFill>
          <a:schemeClr val="accent6">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新進者威脅</a:t>
          </a:r>
        </a:p>
      </dgm:t>
    </dgm:pt>
    <dgm:pt modelId="{2A01EE7E-3A10-438F-976E-6495E506BE0B}" type="parTrans" cxnId="{ABC817E3-9923-4081-A026-9F7B02BC4E83}">
      <dgm:prSet/>
      <dgm:spPr>
        <a:solidFill>
          <a:schemeClr val="accent6">
            <a:lumMod val="40000"/>
            <a:lumOff val="60000"/>
          </a:schemeClr>
        </a:solidFill>
      </dgm:spPr>
      <dgm:t>
        <a:bodyPr/>
        <a:lstStyle/>
        <a:p>
          <a:endParaRPr lang="zh-TW" altLang="en-US"/>
        </a:p>
      </dgm:t>
    </dgm:pt>
    <dgm:pt modelId="{5C59A569-8414-44BA-8DD8-4FA3825EFC89}" type="sibTrans" cxnId="{ABC817E3-9923-4081-A026-9F7B02BC4E83}">
      <dgm:prSet/>
      <dgm:spPr/>
      <dgm:t>
        <a:bodyPr/>
        <a:lstStyle/>
        <a:p>
          <a:endParaRPr lang="zh-TW" altLang="en-US"/>
        </a:p>
      </dgm:t>
    </dgm:pt>
    <dgm:pt modelId="{1547CF77-1280-47E8-8FAE-BD25612463FC}">
      <dgm:prSet phldrT="[文字]" custT="1"/>
      <dgm:spPr>
        <a:solidFill>
          <a:schemeClr val="accent4">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買方的議價能力</a:t>
          </a:r>
        </a:p>
      </dgm:t>
    </dgm:pt>
    <dgm:pt modelId="{AE76F8BC-F8C1-40FF-ABCF-1E387B1F3100}" type="parTrans" cxnId="{476FC830-9852-465E-924C-E7830AF309C7}">
      <dgm:prSet/>
      <dgm:spPr>
        <a:solidFill>
          <a:schemeClr val="accent4">
            <a:lumMod val="40000"/>
            <a:lumOff val="60000"/>
          </a:schemeClr>
        </a:solidFill>
      </dgm:spPr>
      <dgm:t>
        <a:bodyPr/>
        <a:lstStyle/>
        <a:p>
          <a:endParaRPr lang="zh-TW" altLang="en-US"/>
        </a:p>
      </dgm:t>
    </dgm:pt>
    <dgm:pt modelId="{88F2C731-0CBA-49FA-A1FC-6394510E98E1}" type="sibTrans" cxnId="{476FC830-9852-465E-924C-E7830AF309C7}">
      <dgm:prSet/>
      <dgm:spPr/>
      <dgm:t>
        <a:bodyPr/>
        <a:lstStyle/>
        <a:p>
          <a:endParaRPr lang="zh-TW" altLang="en-US"/>
        </a:p>
      </dgm:t>
    </dgm:pt>
    <dgm:pt modelId="{30B7E6C3-23CE-4CCD-ACD8-6A1F8C7E5A56}">
      <dgm:prSet phldrT="[文字]" custT="1"/>
      <dgm:spPr>
        <a:solidFill>
          <a:schemeClr val="accent2">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替代品威脅</a:t>
          </a:r>
        </a:p>
      </dgm:t>
    </dgm:pt>
    <dgm:pt modelId="{7BC73452-61F8-43F4-9DDE-8AE98582DD07}" type="parTrans" cxnId="{7638839C-1F63-490D-A941-F08F0164BA1D}">
      <dgm:prSet/>
      <dgm:spPr>
        <a:solidFill>
          <a:schemeClr val="accent2">
            <a:lumMod val="40000"/>
            <a:lumOff val="60000"/>
          </a:schemeClr>
        </a:solidFill>
      </dgm:spPr>
      <dgm:t>
        <a:bodyPr/>
        <a:lstStyle/>
        <a:p>
          <a:endParaRPr lang="zh-TW" altLang="en-US"/>
        </a:p>
      </dgm:t>
    </dgm:pt>
    <dgm:pt modelId="{D81AB33C-7B18-426E-A5B1-D022C3FD818E}" type="sibTrans" cxnId="{7638839C-1F63-490D-A941-F08F0164BA1D}">
      <dgm:prSet/>
      <dgm:spPr/>
      <dgm:t>
        <a:bodyPr/>
        <a:lstStyle/>
        <a:p>
          <a:endParaRPr lang="zh-TW" altLang="en-US"/>
        </a:p>
      </dgm:t>
    </dgm:pt>
    <dgm:pt modelId="{6BC181C6-EF65-4FED-960F-1585D3630CB8}">
      <dgm:prSet phldrT="[文字]" custT="1"/>
      <dgm:spPr>
        <a:solidFill>
          <a:schemeClr val="accent3">
            <a:lumMod val="60000"/>
            <a:lumOff val="40000"/>
          </a:schemeClr>
        </a:solidFill>
      </dgm:spPr>
      <dgm:t>
        <a:bodyPr/>
        <a:lstStyle/>
        <a:p>
          <a:r>
            <a:rPr lang="zh-TW" altLang="en-US" sz="3400">
              <a:latin typeface="微軟正黑體" panose="020B0604030504040204" pitchFamily="34" charset="-120"/>
              <a:ea typeface="微軟正黑體" panose="020B0604030504040204" pitchFamily="34" charset="-120"/>
            </a:rPr>
            <a:t>供應商的議價能力</a:t>
          </a:r>
        </a:p>
      </dgm:t>
    </dgm:pt>
    <dgm:pt modelId="{E6262093-6524-4F80-9320-13BCC3132FDD}" type="parTrans" cxnId="{3561E135-8D32-44D0-A385-49A744EE13B0}">
      <dgm:prSet/>
      <dgm:spPr>
        <a:solidFill>
          <a:schemeClr val="accent3">
            <a:lumMod val="40000"/>
            <a:lumOff val="60000"/>
          </a:schemeClr>
        </a:solidFill>
      </dgm:spPr>
      <dgm:t>
        <a:bodyPr/>
        <a:lstStyle/>
        <a:p>
          <a:endParaRPr lang="zh-TW" altLang="en-US"/>
        </a:p>
      </dgm:t>
    </dgm:pt>
    <dgm:pt modelId="{3BB5BD61-BACD-4026-A433-2B9773B1C542}" type="sibTrans" cxnId="{3561E135-8D32-44D0-A385-49A744EE13B0}">
      <dgm:prSet/>
      <dgm:spPr/>
      <dgm:t>
        <a:bodyPr/>
        <a:lstStyle/>
        <a:p>
          <a:endParaRPr lang="zh-TW" altLang="en-US"/>
        </a:p>
      </dgm:t>
    </dgm:pt>
    <dgm:pt modelId="{82C1BCC1-F351-403E-96AF-A109998E9FF4}" type="pres">
      <dgm:prSet presAssocID="{F1302D10-7CEB-4285-A8A1-0FD2FF72480B}" presName="Name0" presStyleCnt="0">
        <dgm:presLayoutVars>
          <dgm:chMax val="1"/>
          <dgm:dir/>
          <dgm:animLvl val="ctr"/>
          <dgm:resizeHandles val="exact"/>
        </dgm:presLayoutVars>
      </dgm:prSet>
      <dgm:spPr/>
    </dgm:pt>
    <dgm:pt modelId="{BA9D0B3D-5D5A-493C-AA2A-9197F80FAEFD}" type="pres">
      <dgm:prSet presAssocID="{FAE833D0-F723-40A1-B65F-CAA31586E346}" presName="centerShape" presStyleLbl="node0" presStyleIdx="0" presStyleCnt="1"/>
      <dgm:spPr/>
    </dgm:pt>
    <dgm:pt modelId="{02EC423E-F6F4-4174-AE63-8CD4A6CDF262}" type="pres">
      <dgm:prSet presAssocID="{2A01EE7E-3A10-438F-976E-6495E506BE0B}" presName="parTrans" presStyleLbl="sibTrans2D1" presStyleIdx="0" presStyleCnt="4" custAng="10800000"/>
      <dgm:spPr/>
    </dgm:pt>
    <dgm:pt modelId="{F00E004E-4E85-496F-91BF-26B4D7359D00}" type="pres">
      <dgm:prSet presAssocID="{2A01EE7E-3A10-438F-976E-6495E506BE0B}" presName="connectorText" presStyleLbl="sibTrans2D1" presStyleIdx="0" presStyleCnt="4"/>
      <dgm:spPr/>
    </dgm:pt>
    <dgm:pt modelId="{D00EA394-305B-4F55-B390-B32EC44EEFB7}" type="pres">
      <dgm:prSet presAssocID="{652315E3-F3BC-474B-AB25-77B72F4EA204}" presName="node" presStyleLbl="node1" presStyleIdx="0" presStyleCnt="4">
        <dgm:presLayoutVars>
          <dgm:bulletEnabled val="1"/>
        </dgm:presLayoutVars>
      </dgm:prSet>
      <dgm:spPr/>
    </dgm:pt>
    <dgm:pt modelId="{A2E2788C-2BA4-432F-8566-6E30980A4C36}" type="pres">
      <dgm:prSet presAssocID="{AE76F8BC-F8C1-40FF-ABCF-1E387B1F3100}" presName="parTrans" presStyleLbl="sibTrans2D1" presStyleIdx="1" presStyleCnt="4" custAng="10800000"/>
      <dgm:spPr/>
    </dgm:pt>
    <dgm:pt modelId="{F28E7893-E871-4CD8-8663-F95246AC7B7E}" type="pres">
      <dgm:prSet presAssocID="{AE76F8BC-F8C1-40FF-ABCF-1E387B1F3100}" presName="connectorText" presStyleLbl="sibTrans2D1" presStyleIdx="1" presStyleCnt="4"/>
      <dgm:spPr/>
    </dgm:pt>
    <dgm:pt modelId="{82FE15EF-D91B-42E2-8142-674914850CB2}" type="pres">
      <dgm:prSet presAssocID="{1547CF77-1280-47E8-8FAE-BD25612463FC}" presName="node" presStyleLbl="node1" presStyleIdx="1" presStyleCnt="4">
        <dgm:presLayoutVars>
          <dgm:bulletEnabled val="1"/>
        </dgm:presLayoutVars>
      </dgm:prSet>
      <dgm:spPr/>
    </dgm:pt>
    <dgm:pt modelId="{554F1B3A-8C97-4109-9500-828D40914CCC}" type="pres">
      <dgm:prSet presAssocID="{7BC73452-61F8-43F4-9DDE-8AE98582DD07}" presName="parTrans" presStyleLbl="sibTrans2D1" presStyleIdx="2" presStyleCnt="4" custAng="10800000"/>
      <dgm:spPr/>
    </dgm:pt>
    <dgm:pt modelId="{76DFF257-AFDB-46D4-A85B-4A1FB87849E4}" type="pres">
      <dgm:prSet presAssocID="{7BC73452-61F8-43F4-9DDE-8AE98582DD07}" presName="connectorText" presStyleLbl="sibTrans2D1" presStyleIdx="2" presStyleCnt="4"/>
      <dgm:spPr/>
    </dgm:pt>
    <dgm:pt modelId="{34D93251-2046-490F-AF13-32BFF8C07FE5}" type="pres">
      <dgm:prSet presAssocID="{30B7E6C3-23CE-4CCD-ACD8-6A1F8C7E5A56}" presName="node" presStyleLbl="node1" presStyleIdx="2" presStyleCnt="4">
        <dgm:presLayoutVars>
          <dgm:bulletEnabled val="1"/>
        </dgm:presLayoutVars>
      </dgm:prSet>
      <dgm:spPr/>
    </dgm:pt>
    <dgm:pt modelId="{5E662BFD-A257-4AE3-BB89-70595ED3BF75}" type="pres">
      <dgm:prSet presAssocID="{E6262093-6524-4F80-9320-13BCC3132FDD}" presName="parTrans" presStyleLbl="sibTrans2D1" presStyleIdx="3" presStyleCnt="4" custAng="10800000"/>
      <dgm:spPr/>
    </dgm:pt>
    <dgm:pt modelId="{5F307F54-79D8-4851-9192-DA6587A0660A}" type="pres">
      <dgm:prSet presAssocID="{E6262093-6524-4F80-9320-13BCC3132FDD}" presName="connectorText" presStyleLbl="sibTrans2D1" presStyleIdx="3" presStyleCnt="4"/>
      <dgm:spPr/>
    </dgm:pt>
    <dgm:pt modelId="{41C8EFBA-97EB-4DE4-A4BD-F51212E5FD1D}" type="pres">
      <dgm:prSet presAssocID="{6BC181C6-EF65-4FED-960F-1585D3630CB8}" presName="node" presStyleLbl="node1" presStyleIdx="3" presStyleCnt="4">
        <dgm:presLayoutVars>
          <dgm:bulletEnabled val="1"/>
        </dgm:presLayoutVars>
      </dgm:prSet>
      <dgm:spPr/>
    </dgm:pt>
  </dgm:ptLst>
  <dgm:cxnLst>
    <dgm:cxn modelId="{EE005B02-B73B-4E9A-91D6-7A55EF3A7367}" type="presOf" srcId="{7BC73452-61F8-43F4-9DDE-8AE98582DD07}" destId="{76DFF257-AFDB-46D4-A85B-4A1FB87849E4}" srcOrd="1" destOrd="0" presId="urn:microsoft.com/office/officeart/2005/8/layout/radial5"/>
    <dgm:cxn modelId="{63093A0A-48A1-43B6-9949-56D21B714055}" type="presOf" srcId="{2A01EE7E-3A10-438F-976E-6495E506BE0B}" destId="{02EC423E-F6F4-4174-AE63-8CD4A6CDF262}" srcOrd="0" destOrd="0" presId="urn:microsoft.com/office/officeart/2005/8/layout/radial5"/>
    <dgm:cxn modelId="{405ED112-9155-40FA-BCA9-D108B3242247}" type="presOf" srcId="{AE76F8BC-F8C1-40FF-ABCF-1E387B1F3100}" destId="{A2E2788C-2BA4-432F-8566-6E30980A4C36}" srcOrd="0" destOrd="0" presId="urn:microsoft.com/office/officeart/2005/8/layout/radial5"/>
    <dgm:cxn modelId="{160E4615-349A-405F-8E2B-C1E91FBA176D}" type="presOf" srcId="{652315E3-F3BC-474B-AB25-77B72F4EA204}" destId="{D00EA394-305B-4F55-B390-B32EC44EEFB7}" srcOrd="0" destOrd="0" presId="urn:microsoft.com/office/officeart/2005/8/layout/radial5"/>
    <dgm:cxn modelId="{E3D1C819-04C0-4565-9A17-927D76D3C097}" type="presOf" srcId="{1547CF77-1280-47E8-8FAE-BD25612463FC}" destId="{82FE15EF-D91B-42E2-8142-674914850CB2}" srcOrd="0" destOrd="0" presId="urn:microsoft.com/office/officeart/2005/8/layout/radial5"/>
    <dgm:cxn modelId="{476FC830-9852-465E-924C-E7830AF309C7}" srcId="{FAE833D0-F723-40A1-B65F-CAA31586E346}" destId="{1547CF77-1280-47E8-8FAE-BD25612463FC}" srcOrd="1" destOrd="0" parTransId="{AE76F8BC-F8C1-40FF-ABCF-1E387B1F3100}" sibTransId="{88F2C731-0CBA-49FA-A1FC-6394510E98E1}"/>
    <dgm:cxn modelId="{C686B931-8836-4644-AF28-527E5BD3ADCA}" type="presOf" srcId="{E6262093-6524-4F80-9320-13BCC3132FDD}" destId="{5F307F54-79D8-4851-9192-DA6587A0660A}" srcOrd="1" destOrd="0" presId="urn:microsoft.com/office/officeart/2005/8/layout/radial5"/>
    <dgm:cxn modelId="{FB70F631-6D10-4778-8C5D-F694EF817C05}" type="presOf" srcId="{AE76F8BC-F8C1-40FF-ABCF-1E387B1F3100}" destId="{F28E7893-E871-4CD8-8663-F95246AC7B7E}" srcOrd="1" destOrd="0" presId="urn:microsoft.com/office/officeart/2005/8/layout/radial5"/>
    <dgm:cxn modelId="{3561E135-8D32-44D0-A385-49A744EE13B0}" srcId="{FAE833D0-F723-40A1-B65F-CAA31586E346}" destId="{6BC181C6-EF65-4FED-960F-1585D3630CB8}" srcOrd="3" destOrd="0" parTransId="{E6262093-6524-4F80-9320-13BCC3132FDD}" sibTransId="{3BB5BD61-BACD-4026-A433-2B9773B1C542}"/>
    <dgm:cxn modelId="{B8B1D362-292E-40BB-87A6-2018A3E50B18}" type="presOf" srcId="{E6262093-6524-4F80-9320-13BCC3132FDD}" destId="{5E662BFD-A257-4AE3-BB89-70595ED3BF75}" srcOrd="0" destOrd="0" presId="urn:microsoft.com/office/officeart/2005/8/layout/radial5"/>
    <dgm:cxn modelId="{A7740649-877A-4E0D-B740-8AF5A3244DE3}" type="presOf" srcId="{7BC73452-61F8-43F4-9DDE-8AE98582DD07}" destId="{554F1B3A-8C97-4109-9500-828D40914CCC}" srcOrd="0" destOrd="0" presId="urn:microsoft.com/office/officeart/2005/8/layout/radial5"/>
    <dgm:cxn modelId="{9E8AE96A-4100-48A5-9066-0FBCFFBB60CC}" type="presOf" srcId="{F1302D10-7CEB-4285-A8A1-0FD2FF72480B}" destId="{82C1BCC1-F351-403E-96AF-A109998E9FF4}" srcOrd="0" destOrd="0" presId="urn:microsoft.com/office/officeart/2005/8/layout/radial5"/>
    <dgm:cxn modelId="{F3700F75-2ACC-4C47-9507-D958FDE5055E}" type="presOf" srcId="{30B7E6C3-23CE-4CCD-ACD8-6A1F8C7E5A56}" destId="{34D93251-2046-490F-AF13-32BFF8C07FE5}" srcOrd="0" destOrd="0" presId="urn:microsoft.com/office/officeart/2005/8/layout/radial5"/>
    <dgm:cxn modelId="{AC64A757-853D-40C6-933D-C74E35329C94}" srcId="{F1302D10-7CEB-4285-A8A1-0FD2FF72480B}" destId="{FAE833D0-F723-40A1-B65F-CAA31586E346}" srcOrd="0" destOrd="0" parTransId="{93476474-0E9E-4DD3-AB81-A6F9464C9B79}" sibTransId="{DA3191B2-09E2-407B-9DAC-27A8F348FE4F}"/>
    <dgm:cxn modelId="{7638839C-1F63-490D-A941-F08F0164BA1D}" srcId="{FAE833D0-F723-40A1-B65F-CAA31586E346}" destId="{30B7E6C3-23CE-4CCD-ACD8-6A1F8C7E5A56}" srcOrd="2" destOrd="0" parTransId="{7BC73452-61F8-43F4-9DDE-8AE98582DD07}" sibTransId="{D81AB33C-7B18-426E-A5B1-D022C3FD818E}"/>
    <dgm:cxn modelId="{ABC817E3-9923-4081-A026-9F7B02BC4E83}" srcId="{FAE833D0-F723-40A1-B65F-CAA31586E346}" destId="{652315E3-F3BC-474B-AB25-77B72F4EA204}" srcOrd="0" destOrd="0" parTransId="{2A01EE7E-3A10-438F-976E-6495E506BE0B}" sibTransId="{5C59A569-8414-44BA-8DD8-4FA3825EFC89}"/>
    <dgm:cxn modelId="{A2C7FDE3-D880-4067-A1B8-3662B60C2BCD}" type="presOf" srcId="{6BC181C6-EF65-4FED-960F-1585D3630CB8}" destId="{41C8EFBA-97EB-4DE4-A4BD-F51212E5FD1D}" srcOrd="0" destOrd="0" presId="urn:microsoft.com/office/officeart/2005/8/layout/radial5"/>
    <dgm:cxn modelId="{48D90CEB-B0D7-430F-B746-1134F6D0CBE3}" type="presOf" srcId="{FAE833D0-F723-40A1-B65F-CAA31586E346}" destId="{BA9D0B3D-5D5A-493C-AA2A-9197F80FAEFD}" srcOrd="0" destOrd="0" presId="urn:microsoft.com/office/officeart/2005/8/layout/radial5"/>
    <dgm:cxn modelId="{DD9FCCF2-A7C8-417A-AA13-148B68DE930F}" type="presOf" srcId="{2A01EE7E-3A10-438F-976E-6495E506BE0B}" destId="{F00E004E-4E85-496F-91BF-26B4D7359D00}" srcOrd="1" destOrd="0" presId="urn:microsoft.com/office/officeart/2005/8/layout/radial5"/>
    <dgm:cxn modelId="{FE4AABBA-344B-4267-B74F-BB5B6A2212F6}" type="presParOf" srcId="{82C1BCC1-F351-403E-96AF-A109998E9FF4}" destId="{BA9D0B3D-5D5A-493C-AA2A-9197F80FAEFD}" srcOrd="0" destOrd="0" presId="urn:microsoft.com/office/officeart/2005/8/layout/radial5"/>
    <dgm:cxn modelId="{A79CA845-D3DA-43B4-A16B-D3842F95DB89}" type="presParOf" srcId="{82C1BCC1-F351-403E-96AF-A109998E9FF4}" destId="{02EC423E-F6F4-4174-AE63-8CD4A6CDF262}" srcOrd="1" destOrd="0" presId="urn:microsoft.com/office/officeart/2005/8/layout/radial5"/>
    <dgm:cxn modelId="{C09764FF-BD69-42D5-BB73-7E6E3FBE0A6E}" type="presParOf" srcId="{02EC423E-F6F4-4174-AE63-8CD4A6CDF262}" destId="{F00E004E-4E85-496F-91BF-26B4D7359D00}" srcOrd="0" destOrd="0" presId="urn:microsoft.com/office/officeart/2005/8/layout/radial5"/>
    <dgm:cxn modelId="{8045B88B-72FB-483F-9596-8B5D732FD08D}" type="presParOf" srcId="{82C1BCC1-F351-403E-96AF-A109998E9FF4}" destId="{D00EA394-305B-4F55-B390-B32EC44EEFB7}" srcOrd="2" destOrd="0" presId="urn:microsoft.com/office/officeart/2005/8/layout/radial5"/>
    <dgm:cxn modelId="{7B61C317-237B-4B59-8728-6ABF68238001}" type="presParOf" srcId="{82C1BCC1-F351-403E-96AF-A109998E9FF4}" destId="{A2E2788C-2BA4-432F-8566-6E30980A4C36}" srcOrd="3" destOrd="0" presId="urn:microsoft.com/office/officeart/2005/8/layout/radial5"/>
    <dgm:cxn modelId="{B8CC97A8-F5C4-4A81-AB6B-6F4F4B38D96D}" type="presParOf" srcId="{A2E2788C-2BA4-432F-8566-6E30980A4C36}" destId="{F28E7893-E871-4CD8-8663-F95246AC7B7E}" srcOrd="0" destOrd="0" presId="urn:microsoft.com/office/officeart/2005/8/layout/radial5"/>
    <dgm:cxn modelId="{AF99878D-6791-4826-B5EA-F94E56EBDEDA}" type="presParOf" srcId="{82C1BCC1-F351-403E-96AF-A109998E9FF4}" destId="{82FE15EF-D91B-42E2-8142-674914850CB2}" srcOrd="4" destOrd="0" presId="urn:microsoft.com/office/officeart/2005/8/layout/radial5"/>
    <dgm:cxn modelId="{FCBA1F76-D922-4EBE-9E2E-A9FAEB722B9D}" type="presParOf" srcId="{82C1BCC1-F351-403E-96AF-A109998E9FF4}" destId="{554F1B3A-8C97-4109-9500-828D40914CCC}" srcOrd="5" destOrd="0" presId="urn:microsoft.com/office/officeart/2005/8/layout/radial5"/>
    <dgm:cxn modelId="{0AEB2CD4-37BC-4957-9155-D00C70C06BFA}" type="presParOf" srcId="{554F1B3A-8C97-4109-9500-828D40914CCC}" destId="{76DFF257-AFDB-46D4-A85B-4A1FB87849E4}" srcOrd="0" destOrd="0" presId="urn:microsoft.com/office/officeart/2005/8/layout/radial5"/>
    <dgm:cxn modelId="{C774B8D9-6090-4501-8C90-FAFC2F70358D}" type="presParOf" srcId="{82C1BCC1-F351-403E-96AF-A109998E9FF4}" destId="{34D93251-2046-490F-AF13-32BFF8C07FE5}" srcOrd="6" destOrd="0" presId="urn:microsoft.com/office/officeart/2005/8/layout/radial5"/>
    <dgm:cxn modelId="{BBDBEBB6-9408-4240-9663-17129E4F508B}" type="presParOf" srcId="{82C1BCC1-F351-403E-96AF-A109998E9FF4}" destId="{5E662BFD-A257-4AE3-BB89-70595ED3BF75}" srcOrd="7" destOrd="0" presId="urn:microsoft.com/office/officeart/2005/8/layout/radial5"/>
    <dgm:cxn modelId="{56BBD75D-A69A-4BAE-9748-36C8F1DAD662}" type="presParOf" srcId="{5E662BFD-A257-4AE3-BB89-70595ED3BF75}" destId="{5F307F54-79D8-4851-9192-DA6587A0660A}" srcOrd="0" destOrd="0" presId="urn:microsoft.com/office/officeart/2005/8/layout/radial5"/>
    <dgm:cxn modelId="{3BB4D022-F1B6-46C1-84DD-3ACB5D699FD0}" type="presParOf" srcId="{82C1BCC1-F351-403E-96AF-A109998E9FF4}" destId="{41C8EFBA-97EB-4DE4-A4BD-F51212E5FD1D}" srcOrd="8" destOrd="0" presId="urn:microsoft.com/office/officeart/2005/8/layout/radial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73ACDE-82E2-47D4-9E94-F2F3669A13C6}" type="doc">
      <dgm:prSet loTypeId="urn:microsoft.com/office/officeart/2005/8/layout/cycle8" loCatId="cycle" qsTypeId="urn:microsoft.com/office/officeart/2005/8/quickstyle/simple1" qsCatId="simple" csTypeId="urn:microsoft.com/office/officeart/2005/8/colors/colorful1" csCatId="colorful" phldr="1"/>
      <dgm:spPr/>
    </dgm:pt>
    <dgm:pt modelId="{3A7B8D9B-F4F1-44F4-B4B3-CE989E91F064}">
      <dgm:prSet phldrT="[文字]" custT="1"/>
      <dgm:spPr>
        <a:solidFill>
          <a:schemeClr val="accent2">
            <a:lumMod val="60000"/>
            <a:lumOff val="40000"/>
          </a:schemeClr>
        </a:solidFill>
      </dgm:spPr>
      <dgm:t>
        <a:bodyPr/>
        <a:lstStyle/>
        <a:p>
          <a:r>
            <a:rPr lang="zh-TW" altLang="en-US" sz="3600" b="1">
              <a:latin typeface="Microsoft JhengHei Light" panose="020B0304030504040204" pitchFamily="34" charset="-120"/>
              <a:ea typeface="Microsoft JhengHei Light" panose="020B0304030504040204" pitchFamily="34" charset="-120"/>
            </a:rPr>
            <a:t>有形資源</a:t>
          </a:r>
        </a:p>
      </dgm:t>
    </dgm:pt>
    <dgm:pt modelId="{2CDEAF5E-DD66-4321-8462-7FF81CCE6FB8}" type="parTrans" cxnId="{5CE0976D-943B-4AD0-B2FA-CCA71DBB1564}">
      <dgm:prSet/>
      <dgm:spPr/>
      <dgm:t>
        <a:bodyPr/>
        <a:lstStyle/>
        <a:p>
          <a:endParaRPr lang="zh-TW" altLang="en-US"/>
        </a:p>
      </dgm:t>
    </dgm:pt>
    <dgm:pt modelId="{F2760436-7AA7-4382-B38B-836938C5F9E5}" type="sibTrans" cxnId="{5CE0976D-943B-4AD0-B2FA-CCA71DBB1564}">
      <dgm:prSet/>
      <dgm:spPr/>
      <dgm:t>
        <a:bodyPr/>
        <a:lstStyle/>
        <a:p>
          <a:endParaRPr lang="zh-TW" altLang="en-US"/>
        </a:p>
      </dgm:t>
    </dgm:pt>
    <dgm:pt modelId="{EF4B6DED-B9AE-4F06-A6A2-6008F7F72A60}">
      <dgm:prSet phldrT="[文字]" custT="1"/>
      <dgm:spPr>
        <a:solidFill>
          <a:schemeClr val="accent4">
            <a:lumMod val="60000"/>
            <a:lumOff val="40000"/>
          </a:schemeClr>
        </a:solidFill>
      </dgm:spPr>
      <dgm:t>
        <a:bodyPr/>
        <a:lstStyle/>
        <a:p>
          <a:r>
            <a:rPr lang="zh-TW" altLang="en-US" sz="3600" b="1">
              <a:latin typeface="Microsoft JhengHei Light" panose="020B0304030504040204" pitchFamily="34" charset="-120"/>
              <a:ea typeface="Microsoft JhengHei Light" panose="020B0304030504040204" pitchFamily="34" charset="-120"/>
            </a:rPr>
            <a:t>人力資源</a:t>
          </a:r>
        </a:p>
      </dgm:t>
    </dgm:pt>
    <dgm:pt modelId="{F49C763D-1F17-4502-9D73-5626D910DF41}" type="parTrans" cxnId="{389330BF-6A2F-446A-9B7A-EA445C031CB0}">
      <dgm:prSet/>
      <dgm:spPr/>
      <dgm:t>
        <a:bodyPr/>
        <a:lstStyle/>
        <a:p>
          <a:endParaRPr lang="zh-TW" altLang="en-US"/>
        </a:p>
      </dgm:t>
    </dgm:pt>
    <dgm:pt modelId="{5F5A2429-243C-493A-B11C-A9314A2CDD00}" type="sibTrans" cxnId="{389330BF-6A2F-446A-9B7A-EA445C031CB0}">
      <dgm:prSet/>
      <dgm:spPr/>
      <dgm:t>
        <a:bodyPr/>
        <a:lstStyle/>
        <a:p>
          <a:endParaRPr lang="zh-TW" altLang="en-US"/>
        </a:p>
      </dgm:t>
    </dgm:pt>
    <dgm:pt modelId="{39BB1F6B-4829-4B30-8A80-B78532118D5B}">
      <dgm:prSet phldrT="[文字]" custT="1"/>
      <dgm:spPr>
        <a:solidFill>
          <a:schemeClr val="accent5">
            <a:lumMod val="60000"/>
            <a:lumOff val="40000"/>
          </a:schemeClr>
        </a:solidFill>
      </dgm:spPr>
      <dgm:t>
        <a:bodyPr/>
        <a:lstStyle/>
        <a:p>
          <a:r>
            <a:rPr lang="zh-TW" altLang="en-US" sz="3600" b="1">
              <a:latin typeface="Microsoft JhengHei Light" panose="020B0304030504040204" pitchFamily="34" charset="-120"/>
              <a:ea typeface="Microsoft JhengHei Light" panose="020B0304030504040204" pitchFamily="34" charset="-120"/>
            </a:rPr>
            <a:t>無形資源</a:t>
          </a:r>
        </a:p>
      </dgm:t>
    </dgm:pt>
    <dgm:pt modelId="{54B3A2F4-8CC5-423F-BC6A-5D7E61174BE1}" type="parTrans" cxnId="{56B908A2-A13D-4015-AC6D-92731F9F0C19}">
      <dgm:prSet/>
      <dgm:spPr/>
      <dgm:t>
        <a:bodyPr/>
        <a:lstStyle/>
        <a:p>
          <a:endParaRPr lang="zh-TW" altLang="en-US"/>
        </a:p>
      </dgm:t>
    </dgm:pt>
    <dgm:pt modelId="{77D1EEC5-A586-4F52-A591-4F2DE3822B1F}" type="sibTrans" cxnId="{56B908A2-A13D-4015-AC6D-92731F9F0C19}">
      <dgm:prSet/>
      <dgm:spPr/>
      <dgm:t>
        <a:bodyPr/>
        <a:lstStyle/>
        <a:p>
          <a:endParaRPr lang="zh-TW" altLang="en-US"/>
        </a:p>
      </dgm:t>
    </dgm:pt>
    <dgm:pt modelId="{34EDE1C8-F6E0-4162-AE5F-D2EBDC6F7983}" type="pres">
      <dgm:prSet presAssocID="{1A73ACDE-82E2-47D4-9E94-F2F3669A13C6}" presName="compositeShape" presStyleCnt="0">
        <dgm:presLayoutVars>
          <dgm:chMax val="7"/>
          <dgm:dir/>
          <dgm:resizeHandles val="exact"/>
        </dgm:presLayoutVars>
      </dgm:prSet>
      <dgm:spPr/>
    </dgm:pt>
    <dgm:pt modelId="{1AC42A8A-FBDA-4B91-B65D-790A53BDC793}" type="pres">
      <dgm:prSet presAssocID="{1A73ACDE-82E2-47D4-9E94-F2F3669A13C6}" presName="wedge1" presStyleLbl="node1" presStyleIdx="0" presStyleCnt="3"/>
      <dgm:spPr/>
    </dgm:pt>
    <dgm:pt modelId="{8ACD9CCC-6895-4239-952F-8EDA678BA76B}" type="pres">
      <dgm:prSet presAssocID="{1A73ACDE-82E2-47D4-9E94-F2F3669A13C6}" presName="dummy1a" presStyleCnt="0"/>
      <dgm:spPr/>
    </dgm:pt>
    <dgm:pt modelId="{D06DBCF8-134A-4ABA-AA71-66E6B2520454}" type="pres">
      <dgm:prSet presAssocID="{1A73ACDE-82E2-47D4-9E94-F2F3669A13C6}" presName="dummy1b" presStyleCnt="0"/>
      <dgm:spPr/>
    </dgm:pt>
    <dgm:pt modelId="{E49AD7F8-442E-45AC-BD68-ABE74F6BBFA8}" type="pres">
      <dgm:prSet presAssocID="{1A73ACDE-82E2-47D4-9E94-F2F3669A13C6}" presName="wedge1Tx" presStyleLbl="node1" presStyleIdx="0" presStyleCnt="3">
        <dgm:presLayoutVars>
          <dgm:chMax val="0"/>
          <dgm:chPref val="0"/>
          <dgm:bulletEnabled val="1"/>
        </dgm:presLayoutVars>
      </dgm:prSet>
      <dgm:spPr/>
    </dgm:pt>
    <dgm:pt modelId="{6C078B86-3983-4F5D-B3FA-254426200804}" type="pres">
      <dgm:prSet presAssocID="{1A73ACDE-82E2-47D4-9E94-F2F3669A13C6}" presName="wedge2" presStyleLbl="node1" presStyleIdx="1" presStyleCnt="3"/>
      <dgm:spPr/>
    </dgm:pt>
    <dgm:pt modelId="{9D0FEBBB-D0CC-4195-A6B6-D5A982011C3F}" type="pres">
      <dgm:prSet presAssocID="{1A73ACDE-82E2-47D4-9E94-F2F3669A13C6}" presName="dummy2a" presStyleCnt="0"/>
      <dgm:spPr/>
    </dgm:pt>
    <dgm:pt modelId="{C8F3BB65-2C9C-435B-B9AB-5B436C4FC35C}" type="pres">
      <dgm:prSet presAssocID="{1A73ACDE-82E2-47D4-9E94-F2F3669A13C6}" presName="dummy2b" presStyleCnt="0"/>
      <dgm:spPr/>
    </dgm:pt>
    <dgm:pt modelId="{05FA7B6B-CD5F-4210-8F0A-9066F4DDE94E}" type="pres">
      <dgm:prSet presAssocID="{1A73ACDE-82E2-47D4-9E94-F2F3669A13C6}" presName="wedge2Tx" presStyleLbl="node1" presStyleIdx="1" presStyleCnt="3">
        <dgm:presLayoutVars>
          <dgm:chMax val="0"/>
          <dgm:chPref val="0"/>
          <dgm:bulletEnabled val="1"/>
        </dgm:presLayoutVars>
      </dgm:prSet>
      <dgm:spPr/>
    </dgm:pt>
    <dgm:pt modelId="{C7E992CA-9AC8-4316-8AA0-64B9066FB8F5}" type="pres">
      <dgm:prSet presAssocID="{1A73ACDE-82E2-47D4-9E94-F2F3669A13C6}" presName="wedge3" presStyleLbl="node1" presStyleIdx="2" presStyleCnt="3"/>
      <dgm:spPr/>
    </dgm:pt>
    <dgm:pt modelId="{7B034E84-EEE3-49BC-89A3-2762A6591F4B}" type="pres">
      <dgm:prSet presAssocID="{1A73ACDE-82E2-47D4-9E94-F2F3669A13C6}" presName="dummy3a" presStyleCnt="0"/>
      <dgm:spPr/>
    </dgm:pt>
    <dgm:pt modelId="{FF80B1C4-7195-43C5-9B82-B17FBA9686DF}" type="pres">
      <dgm:prSet presAssocID="{1A73ACDE-82E2-47D4-9E94-F2F3669A13C6}" presName="dummy3b" presStyleCnt="0"/>
      <dgm:spPr/>
    </dgm:pt>
    <dgm:pt modelId="{8E9A3EFA-B890-47C7-B2F0-30238405D6A9}" type="pres">
      <dgm:prSet presAssocID="{1A73ACDE-82E2-47D4-9E94-F2F3669A13C6}" presName="wedge3Tx" presStyleLbl="node1" presStyleIdx="2" presStyleCnt="3">
        <dgm:presLayoutVars>
          <dgm:chMax val="0"/>
          <dgm:chPref val="0"/>
          <dgm:bulletEnabled val="1"/>
        </dgm:presLayoutVars>
      </dgm:prSet>
      <dgm:spPr/>
    </dgm:pt>
    <dgm:pt modelId="{5C9E7651-22A1-4F83-B58F-6B917120A5AA}" type="pres">
      <dgm:prSet presAssocID="{F2760436-7AA7-4382-B38B-836938C5F9E5}" presName="arrowWedge1" presStyleLbl="fgSibTrans2D1" presStyleIdx="0" presStyleCnt="3"/>
      <dgm:spPr>
        <a:solidFill>
          <a:schemeClr val="accent2">
            <a:lumMod val="40000"/>
            <a:lumOff val="60000"/>
          </a:schemeClr>
        </a:solidFill>
      </dgm:spPr>
    </dgm:pt>
    <dgm:pt modelId="{22DF182B-1769-47AE-AC2E-33DFADDAE0D7}" type="pres">
      <dgm:prSet presAssocID="{5F5A2429-243C-493A-B11C-A9314A2CDD00}" presName="arrowWedge2" presStyleLbl="fgSibTrans2D1" presStyleIdx="1" presStyleCnt="3"/>
      <dgm:spPr>
        <a:solidFill>
          <a:schemeClr val="accent4">
            <a:lumMod val="40000"/>
            <a:lumOff val="60000"/>
          </a:schemeClr>
        </a:solidFill>
      </dgm:spPr>
    </dgm:pt>
    <dgm:pt modelId="{2E4E8E09-140C-4CB7-948E-0DFAB6951EAF}" type="pres">
      <dgm:prSet presAssocID="{77D1EEC5-A586-4F52-A591-4F2DE3822B1F}" presName="arrowWedge3" presStyleLbl="fgSibTrans2D1" presStyleIdx="2" presStyleCnt="3"/>
      <dgm:spPr>
        <a:solidFill>
          <a:schemeClr val="accent5">
            <a:lumMod val="40000"/>
            <a:lumOff val="60000"/>
          </a:schemeClr>
        </a:solidFill>
      </dgm:spPr>
    </dgm:pt>
  </dgm:ptLst>
  <dgm:cxnLst>
    <dgm:cxn modelId="{595F4346-850C-4645-9135-010FB334C89E}" type="presOf" srcId="{3A7B8D9B-F4F1-44F4-B4B3-CE989E91F064}" destId="{E49AD7F8-442E-45AC-BD68-ABE74F6BBFA8}" srcOrd="1" destOrd="0" presId="urn:microsoft.com/office/officeart/2005/8/layout/cycle8"/>
    <dgm:cxn modelId="{4E45196C-5917-4F5A-BBBF-31B509D28DA6}" type="presOf" srcId="{EF4B6DED-B9AE-4F06-A6A2-6008F7F72A60}" destId="{6C078B86-3983-4F5D-B3FA-254426200804}" srcOrd="0" destOrd="0" presId="urn:microsoft.com/office/officeart/2005/8/layout/cycle8"/>
    <dgm:cxn modelId="{5CE0976D-943B-4AD0-B2FA-CCA71DBB1564}" srcId="{1A73ACDE-82E2-47D4-9E94-F2F3669A13C6}" destId="{3A7B8D9B-F4F1-44F4-B4B3-CE989E91F064}" srcOrd="0" destOrd="0" parTransId="{2CDEAF5E-DD66-4321-8462-7FF81CCE6FB8}" sibTransId="{F2760436-7AA7-4382-B38B-836938C5F9E5}"/>
    <dgm:cxn modelId="{07A2D785-3039-44AE-8568-16782F624B86}" type="presOf" srcId="{1A73ACDE-82E2-47D4-9E94-F2F3669A13C6}" destId="{34EDE1C8-F6E0-4162-AE5F-D2EBDC6F7983}" srcOrd="0" destOrd="0" presId="urn:microsoft.com/office/officeart/2005/8/layout/cycle8"/>
    <dgm:cxn modelId="{159C1595-9B8F-43EE-9831-25B377EB7034}" type="presOf" srcId="{39BB1F6B-4829-4B30-8A80-B78532118D5B}" destId="{C7E992CA-9AC8-4316-8AA0-64B9066FB8F5}" srcOrd="0" destOrd="0" presId="urn:microsoft.com/office/officeart/2005/8/layout/cycle8"/>
    <dgm:cxn modelId="{56B908A2-A13D-4015-AC6D-92731F9F0C19}" srcId="{1A73ACDE-82E2-47D4-9E94-F2F3669A13C6}" destId="{39BB1F6B-4829-4B30-8A80-B78532118D5B}" srcOrd="2" destOrd="0" parTransId="{54B3A2F4-8CC5-423F-BC6A-5D7E61174BE1}" sibTransId="{77D1EEC5-A586-4F52-A591-4F2DE3822B1F}"/>
    <dgm:cxn modelId="{389330BF-6A2F-446A-9B7A-EA445C031CB0}" srcId="{1A73ACDE-82E2-47D4-9E94-F2F3669A13C6}" destId="{EF4B6DED-B9AE-4F06-A6A2-6008F7F72A60}" srcOrd="1" destOrd="0" parTransId="{F49C763D-1F17-4502-9D73-5626D910DF41}" sibTransId="{5F5A2429-243C-493A-B11C-A9314A2CDD00}"/>
    <dgm:cxn modelId="{3BD01DCC-4C7C-4713-997E-F08DC997F040}" type="presOf" srcId="{EF4B6DED-B9AE-4F06-A6A2-6008F7F72A60}" destId="{05FA7B6B-CD5F-4210-8F0A-9066F4DDE94E}" srcOrd="1" destOrd="0" presId="urn:microsoft.com/office/officeart/2005/8/layout/cycle8"/>
    <dgm:cxn modelId="{0C8C87E2-C04B-4431-AC1D-F23921C38AA2}" type="presOf" srcId="{3A7B8D9B-F4F1-44F4-B4B3-CE989E91F064}" destId="{1AC42A8A-FBDA-4B91-B65D-790A53BDC793}" srcOrd="0" destOrd="0" presId="urn:microsoft.com/office/officeart/2005/8/layout/cycle8"/>
    <dgm:cxn modelId="{B9E3F7F7-7228-4103-A5A0-7B39FAB6CA61}" type="presOf" srcId="{39BB1F6B-4829-4B30-8A80-B78532118D5B}" destId="{8E9A3EFA-B890-47C7-B2F0-30238405D6A9}" srcOrd="1" destOrd="0" presId="urn:microsoft.com/office/officeart/2005/8/layout/cycle8"/>
    <dgm:cxn modelId="{777BA847-B583-406A-85F7-AA69BAC19048}" type="presParOf" srcId="{34EDE1C8-F6E0-4162-AE5F-D2EBDC6F7983}" destId="{1AC42A8A-FBDA-4B91-B65D-790A53BDC793}" srcOrd="0" destOrd="0" presId="urn:microsoft.com/office/officeart/2005/8/layout/cycle8"/>
    <dgm:cxn modelId="{BD98BCB8-C2FD-458E-AC7B-13A1F13580B4}" type="presParOf" srcId="{34EDE1C8-F6E0-4162-AE5F-D2EBDC6F7983}" destId="{8ACD9CCC-6895-4239-952F-8EDA678BA76B}" srcOrd="1" destOrd="0" presId="urn:microsoft.com/office/officeart/2005/8/layout/cycle8"/>
    <dgm:cxn modelId="{EE675B00-9268-44AA-B660-48DC3C033B73}" type="presParOf" srcId="{34EDE1C8-F6E0-4162-AE5F-D2EBDC6F7983}" destId="{D06DBCF8-134A-4ABA-AA71-66E6B2520454}" srcOrd="2" destOrd="0" presId="urn:microsoft.com/office/officeart/2005/8/layout/cycle8"/>
    <dgm:cxn modelId="{30B733FD-7865-4024-A771-9303EC1B22F7}" type="presParOf" srcId="{34EDE1C8-F6E0-4162-AE5F-D2EBDC6F7983}" destId="{E49AD7F8-442E-45AC-BD68-ABE74F6BBFA8}" srcOrd="3" destOrd="0" presId="urn:microsoft.com/office/officeart/2005/8/layout/cycle8"/>
    <dgm:cxn modelId="{590A8B6E-DC99-47B3-A293-9F0EA2499029}" type="presParOf" srcId="{34EDE1C8-F6E0-4162-AE5F-D2EBDC6F7983}" destId="{6C078B86-3983-4F5D-B3FA-254426200804}" srcOrd="4" destOrd="0" presId="urn:microsoft.com/office/officeart/2005/8/layout/cycle8"/>
    <dgm:cxn modelId="{A2EAAD58-C98F-483C-9D97-5EDCEE4E5CDD}" type="presParOf" srcId="{34EDE1C8-F6E0-4162-AE5F-D2EBDC6F7983}" destId="{9D0FEBBB-D0CC-4195-A6B6-D5A982011C3F}" srcOrd="5" destOrd="0" presId="urn:microsoft.com/office/officeart/2005/8/layout/cycle8"/>
    <dgm:cxn modelId="{0DAA9FCE-F30E-4689-9C62-4A15990CAC48}" type="presParOf" srcId="{34EDE1C8-F6E0-4162-AE5F-D2EBDC6F7983}" destId="{C8F3BB65-2C9C-435B-B9AB-5B436C4FC35C}" srcOrd="6" destOrd="0" presId="urn:microsoft.com/office/officeart/2005/8/layout/cycle8"/>
    <dgm:cxn modelId="{BAEC4E39-9C4C-40F3-B234-7458D5C64A18}" type="presParOf" srcId="{34EDE1C8-F6E0-4162-AE5F-D2EBDC6F7983}" destId="{05FA7B6B-CD5F-4210-8F0A-9066F4DDE94E}" srcOrd="7" destOrd="0" presId="urn:microsoft.com/office/officeart/2005/8/layout/cycle8"/>
    <dgm:cxn modelId="{DDE1B38B-DCBB-49B6-A638-014BC77D5628}" type="presParOf" srcId="{34EDE1C8-F6E0-4162-AE5F-D2EBDC6F7983}" destId="{C7E992CA-9AC8-4316-8AA0-64B9066FB8F5}" srcOrd="8" destOrd="0" presId="urn:microsoft.com/office/officeart/2005/8/layout/cycle8"/>
    <dgm:cxn modelId="{15540041-69AD-445C-93A7-3A159EB0A0D0}" type="presParOf" srcId="{34EDE1C8-F6E0-4162-AE5F-D2EBDC6F7983}" destId="{7B034E84-EEE3-49BC-89A3-2762A6591F4B}" srcOrd="9" destOrd="0" presId="urn:microsoft.com/office/officeart/2005/8/layout/cycle8"/>
    <dgm:cxn modelId="{0A688266-845A-4C41-B5A9-046EC1BD5280}" type="presParOf" srcId="{34EDE1C8-F6E0-4162-AE5F-D2EBDC6F7983}" destId="{FF80B1C4-7195-43C5-9B82-B17FBA9686DF}" srcOrd="10" destOrd="0" presId="urn:microsoft.com/office/officeart/2005/8/layout/cycle8"/>
    <dgm:cxn modelId="{A3B6B507-6498-421A-AD9D-D530AE57C1C0}" type="presParOf" srcId="{34EDE1C8-F6E0-4162-AE5F-D2EBDC6F7983}" destId="{8E9A3EFA-B890-47C7-B2F0-30238405D6A9}" srcOrd="11" destOrd="0" presId="urn:microsoft.com/office/officeart/2005/8/layout/cycle8"/>
    <dgm:cxn modelId="{031D5A57-3863-4376-8482-11FAC60C29F6}" type="presParOf" srcId="{34EDE1C8-F6E0-4162-AE5F-D2EBDC6F7983}" destId="{5C9E7651-22A1-4F83-B58F-6B917120A5AA}" srcOrd="12" destOrd="0" presId="urn:microsoft.com/office/officeart/2005/8/layout/cycle8"/>
    <dgm:cxn modelId="{108B4F9E-4961-4618-9BDA-D6800FA89090}" type="presParOf" srcId="{34EDE1C8-F6E0-4162-AE5F-D2EBDC6F7983}" destId="{22DF182B-1769-47AE-AC2E-33DFADDAE0D7}" srcOrd="13" destOrd="0" presId="urn:microsoft.com/office/officeart/2005/8/layout/cycle8"/>
    <dgm:cxn modelId="{1EE6394E-0AA7-4742-B5AD-46D560C9F3B6}" type="presParOf" srcId="{34EDE1C8-F6E0-4162-AE5F-D2EBDC6F7983}" destId="{2E4E8E09-140C-4CB7-948E-0DFAB6951EAF}" srcOrd="14" destOrd="0" presId="urn:microsoft.com/office/officeart/2005/8/layout/cycle8"/>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D0B3D-5D5A-493C-AA2A-9197F80FAEFD}">
      <dsp:nvSpPr>
        <dsp:cNvPr id="0" name=""/>
        <dsp:cNvSpPr/>
      </dsp:nvSpPr>
      <dsp:spPr>
        <a:xfrm>
          <a:off x="3619983" y="2993559"/>
          <a:ext cx="2132632" cy="2132632"/>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現有競爭者</a:t>
          </a:r>
        </a:p>
      </dsp:txBody>
      <dsp:txXfrm>
        <a:off x="3932300" y="3305876"/>
        <a:ext cx="1507998" cy="1507998"/>
      </dsp:txXfrm>
    </dsp:sp>
    <dsp:sp modelId="{02EC423E-F6F4-4174-AE63-8CD4A6CDF262}">
      <dsp:nvSpPr>
        <dsp:cNvPr id="0" name=""/>
        <dsp:cNvSpPr/>
      </dsp:nvSpPr>
      <dsp:spPr>
        <a:xfrm rot="5400000">
          <a:off x="4459667" y="2216233"/>
          <a:ext cx="453263" cy="725095"/>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2293263"/>
        <a:ext cx="317284" cy="435057"/>
      </dsp:txXfrm>
    </dsp:sp>
    <dsp:sp modelId="{D00EA394-305B-4F55-B390-B32EC44EEFB7}">
      <dsp:nvSpPr>
        <dsp:cNvPr id="0" name=""/>
        <dsp:cNvSpPr/>
      </dsp:nvSpPr>
      <dsp:spPr>
        <a:xfrm>
          <a:off x="3619983" y="5712"/>
          <a:ext cx="2132632" cy="2132632"/>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新進者威脅</a:t>
          </a:r>
        </a:p>
      </dsp:txBody>
      <dsp:txXfrm>
        <a:off x="3932300" y="318029"/>
        <a:ext cx="1507998" cy="1507998"/>
      </dsp:txXfrm>
    </dsp:sp>
    <dsp:sp modelId="{A2E2788C-2BA4-432F-8566-6E30980A4C36}">
      <dsp:nvSpPr>
        <dsp:cNvPr id="0" name=""/>
        <dsp:cNvSpPr/>
      </dsp:nvSpPr>
      <dsp:spPr>
        <a:xfrm rot="10800000">
          <a:off x="5940762" y="3697328"/>
          <a:ext cx="453263" cy="725095"/>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6076741" y="3842347"/>
        <a:ext cx="317284" cy="435057"/>
      </dsp:txXfrm>
    </dsp:sp>
    <dsp:sp modelId="{82FE15EF-D91B-42E2-8142-674914850CB2}">
      <dsp:nvSpPr>
        <dsp:cNvPr id="0" name=""/>
        <dsp:cNvSpPr/>
      </dsp:nvSpPr>
      <dsp:spPr>
        <a:xfrm>
          <a:off x="6607830" y="2993559"/>
          <a:ext cx="2132632" cy="2132632"/>
        </a:xfrm>
        <a:prstGeom prst="ellips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買方的議價能力</a:t>
          </a:r>
        </a:p>
      </dsp:txBody>
      <dsp:txXfrm>
        <a:off x="6920147" y="3305876"/>
        <a:ext cx="1507998" cy="1507998"/>
      </dsp:txXfrm>
    </dsp:sp>
    <dsp:sp modelId="{554F1B3A-8C97-4109-9500-828D40914CCC}">
      <dsp:nvSpPr>
        <dsp:cNvPr id="0" name=""/>
        <dsp:cNvSpPr/>
      </dsp:nvSpPr>
      <dsp:spPr>
        <a:xfrm rot="16200000">
          <a:off x="4459667" y="5178423"/>
          <a:ext cx="453263" cy="725095"/>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5391432"/>
        <a:ext cx="317284" cy="435057"/>
      </dsp:txXfrm>
    </dsp:sp>
    <dsp:sp modelId="{34D93251-2046-490F-AF13-32BFF8C07FE5}">
      <dsp:nvSpPr>
        <dsp:cNvPr id="0" name=""/>
        <dsp:cNvSpPr/>
      </dsp:nvSpPr>
      <dsp:spPr>
        <a:xfrm>
          <a:off x="3619983" y="5981406"/>
          <a:ext cx="2132632" cy="2132632"/>
        </a:xfrm>
        <a:prstGeom prst="ellipse">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替代品威脅</a:t>
          </a:r>
        </a:p>
      </dsp:txBody>
      <dsp:txXfrm>
        <a:off x="3932300" y="6293723"/>
        <a:ext cx="1507998" cy="1507998"/>
      </dsp:txXfrm>
    </dsp:sp>
    <dsp:sp modelId="{5E662BFD-A257-4AE3-BB89-70595ED3BF75}">
      <dsp:nvSpPr>
        <dsp:cNvPr id="0" name=""/>
        <dsp:cNvSpPr/>
      </dsp:nvSpPr>
      <dsp:spPr>
        <a:xfrm>
          <a:off x="2978572" y="3697328"/>
          <a:ext cx="453263" cy="725095"/>
        </a:xfrm>
        <a:prstGeom prst="rightArrow">
          <a:avLst>
            <a:gd name="adj1" fmla="val 60000"/>
            <a:gd name="adj2" fmla="val 5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2978572" y="3842347"/>
        <a:ext cx="317284" cy="435057"/>
      </dsp:txXfrm>
    </dsp:sp>
    <dsp:sp modelId="{41C8EFBA-97EB-4DE4-A4BD-F51212E5FD1D}">
      <dsp:nvSpPr>
        <dsp:cNvPr id="0" name=""/>
        <dsp:cNvSpPr/>
      </dsp:nvSpPr>
      <dsp:spPr>
        <a:xfrm>
          <a:off x="632136" y="2993559"/>
          <a:ext cx="2132632" cy="2132632"/>
        </a:xfrm>
        <a:prstGeom prst="ellips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供應商的議價能力</a:t>
          </a:r>
        </a:p>
      </dsp:txBody>
      <dsp:txXfrm>
        <a:off x="944453" y="3305876"/>
        <a:ext cx="1507998" cy="1507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D0B3D-5D5A-493C-AA2A-9197F80FAEFD}">
      <dsp:nvSpPr>
        <dsp:cNvPr id="0" name=""/>
        <dsp:cNvSpPr/>
      </dsp:nvSpPr>
      <dsp:spPr>
        <a:xfrm>
          <a:off x="3619983" y="2993559"/>
          <a:ext cx="2132632" cy="2132632"/>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現有競爭者</a:t>
          </a:r>
        </a:p>
      </dsp:txBody>
      <dsp:txXfrm>
        <a:off x="3932300" y="3305876"/>
        <a:ext cx="1507998" cy="1507998"/>
      </dsp:txXfrm>
    </dsp:sp>
    <dsp:sp modelId="{02EC423E-F6F4-4174-AE63-8CD4A6CDF262}">
      <dsp:nvSpPr>
        <dsp:cNvPr id="0" name=""/>
        <dsp:cNvSpPr/>
      </dsp:nvSpPr>
      <dsp:spPr>
        <a:xfrm rot="5400000">
          <a:off x="4459667" y="2216233"/>
          <a:ext cx="453263" cy="725095"/>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2293263"/>
        <a:ext cx="317284" cy="435057"/>
      </dsp:txXfrm>
    </dsp:sp>
    <dsp:sp modelId="{D00EA394-305B-4F55-B390-B32EC44EEFB7}">
      <dsp:nvSpPr>
        <dsp:cNvPr id="0" name=""/>
        <dsp:cNvSpPr/>
      </dsp:nvSpPr>
      <dsp:spPr>
        <a:xfrm>
          <a:off x="3619983" y="5712"/>
          <a:ext cx="2132632" cy="2132632"/>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新進者威脅</a:t>
          </a:r>
        </a:p>
      </dsp:txBody>
      <dsp:txXfrm>
        <a:off x="3932300" y="318029"/>
        <a:ext cx="1507998" cy="1507998"/>
      </dsp:txXfrm>
    </dsp:sp>
    <dsp:sp modelId="{A2E2788C-2BA4-432F-8566-6E30980A4C36}">
      <dsp:nvSpPr>
        <dsp:cNvPr id="0" name=""/>
        <dsp:cNvSpPr/>
      </dsp:nvSpPr>
      <dsp:spPr>
        <a:xfrm rot="10800000">
          <a:off x="5940762" y="3697328"/>
          <a:ext cx="453263" cy="725095"/>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6076741" y="3842347"/>
        <a:ext cx="317284" cy="435057"/>
      </dsp:txXfrm>
    </dsp:sp>
    <dsp:sp modelId="{82FE15EF-D91B-42E2-8142-674914850CB2}">
      <dsp:nvSpPr>
        <dsp:cNvPr id="0" name=""/>
        <dsp:cNvSpPr/>
      </dsp:nvSpPr>
      <dsp:spPr>
        <a:xfrm>
          <a:off x="6607830" y="2993559"/>
          <a:ext cx="2132632" cy="2132632"/>
        </a:xfrm>
        <a:prstGeom prst="ellips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買方的議價能力</a:t>
          </a:r>
        </a:p>
      </dsp:txBody>
      <dsp:txXfrm>
        <a:off x="6920147" y="3305876"/>
        <a:ext cx="1507998" cy="1507998"/>
      </dsp:txXfrm>
    </dsp:sp>
    <dsp:sp modelId="{554F1B3A-8C97-4109-9500-828D40914CCC}">
      <dsp:nvSpPr>
        <dsp:cNvPr id="0" name=""/>
        <dsp:cNvSpPr/>
      </dsp:nvSpPr>
      <dsp:spPr>
        <a:xfrm rot="16200000">
          <a:off x="4459667" y="5178423"/>
          <a:ext cx="453263" cy="725095"/>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5391432"/>
        <a:ext cx="317284" cy="435057"/>
      </dsp:txXfrm>
    </dsp:sp>
    <dsp:sp modelId="{34D93251-2046-490F-AF13-32BFF8C07FE5}">
      <dsp:nvSpPr>
        <dsp:cNvPr id="0" name=""/>
        <dsp:cNvSpPr/>
      </dsp:nvSpPr>
      <dsp:spPr>
        <a:xfrm>
          <a:off x="3619983" y="5981406"/>
          <a:ext cx="2132632" cy="2132632"/>
        </a:xfrm>
        <a:prstGeom prst="ellipse">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替代品威脅</a:t>
          </a:r>
        </a:p>
      </dsp:txBody>
      <dsp:txXfrm>
        <a:off x="3932300" y="6293723"/>
        <a:ext cx="1507998" cy="1507998"/>
      </dsp:txXfrm>
    </dsp:sp>
    <dsp:sp modelId="{5E662BFD-A257-4AE3-BB89-70595ED3BF75}">
      <dsp:nvSpPr>
        <dsp:cNvPr id="0" name=""/>
        <dsp:cNvSpPr/>
      </dsp:nvSpPr>
      <dsp:spPr>
        <a:xfrm>
          <a:off x="2978572" y="3697328"/>
          <a:ext cx="453263" cy="725095"/>
        </a:xfrm>
        <a:prstGeom prst="rightArrow">
          <a:avLst>
            <a:gd name="adj1" fmla="val 60000"/>
            <a:gd name="adj2" fmla="val 5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2978572" y="3842347"/>
        <a:ext cx="317284" cy="435057"/>
      </dsp:txXfrm>
    </dsp:sp>
    <dsp:sp modelId="{41C8EFBA-97EB-4DE4-A4BD-F51212E5FD1D}">
      <dsp:nvSpPr>
        <dsp:cNvPr id="0" name=""/>
        <dsp:cNvSpPr/>
      </dsp:nvSpPr>
      <dsp:spPr>
        <a:xfrm>
          <a:off x="632136" y="2993559"/>
          <a:ext cx="2132632" cy="2132632"/>
        </a:xfrm>
        <a:prstGeom prst="ellips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供應商的議價能力</a:t>
          </a:r>
        </a:p>
      </dsp:txBody>
      <dsp:txXfrm>
        <a:off x="944453" y="3305876"/>
        <a:ext cx="1507998" cy="15079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D0B3D-5D5A-493C-AA2A-9197F80FAEFD}">
      <dsp:nvSpPr>
        <dsp:cNvPr id="0" name=""/>
        <dsp:cNvSpPr/>
      </dsp:nvSpPr>
      <dsp:spPr>
        <a:xfrm>
          <a:off x="3619983" y="2993559"/>
          <a:ext cx="2132632" cy="2132632"/>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現有競爭者</a:t>
          </a:r>
        </a:p>
      </dsp:txBody>
      <dsp:txXfrm>
        <a:off x="3932300" y="3305876"/>
        <a:ext cx="1507998" cy="1507998"/>
      </dsp:txXfrm>
    </dsp:sp>
    <dsp:sp modelId="{02EC423E-F6F4-4174-AE63-8CD4A6CDF262}">
      <dsp:nvSpPr>
        <dsp:cNvPr id="0" name=""/>
        <dsp:cNvSpPr/>
      </dsp:nvSpPr>
      <dsp:spPr>
        <a:xfrm rot="5400000">
          <a:off x="4459667" y="2216233"/>
          <a:ext cx="453263" cy="725095"/>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2293263"/>
        <a:ext cx="317284" cy="435057"/>
      </dsp:txXfrm>
    </dsp:sp>
    <dsp:sp modelId="{D00EA394-305B-4F55-B390-B32EC44EEFB7}">
      <dsp:nvSpPr>
        <dsp:cNvPr id="0" name=""/>
        <dsp:cNvSpPr/>
      </dsp:nvSpPr>
      <dsp:spPr>
        <a:xfrm>
          <a:off x="3619983" y="5712"/>
          <a:ext cx="2132632" cy="2132632"/>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新進者威脅</a:t>
          </a:r>
        </a:p>
      </dsp:txBody>
      <dsp:txXfrm>
        <a:off x="3932300" y="318029"/>
        <a:ext cx="1507998" cy="1507998"/>
      </dsp:txXfrm>
    </dsp:sp>
    <dsp:sp modelId="{A2E2788C-2BA4-432F-8566-6E30980A4C36}">
      <dsp:nvSpPr>
        <dsp:cNvPr id="0" name=""/>
        <dsp:cNvSpPr/>
      </dsp:nvSpPr>
      <dsp:spPr>
        <a:xfrm rot="10800000">
          <a:off x="5940762" y="3697328"/>
          <a:ext cx="453263" cy="725095"/>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6076741" y="3842347"/>
        <a:ext cx="317284" cy="435057"/>
      </dsp:txXfrm>
    </dsp:sp>
    <dsp:sp modelId="{82FE15EF-D91B-42E2-8142-674914850CB2}">
      <dsp:nvSpPr>
        <dsp:cNvPr id="0" name=""/>
        <dsp:cNvSpPr/>
      </dsp:nvSpPr>
      <dsp:spPr>
        <a:xfrm>
          <a:off x="6607830" y="2993559"/>
          <a:ext cx="2132632" cy="2132632"/>
        </a:xfrm>
        <a:prstGeom prst="ellips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買方的議價能力</a:t>
          </a:r>
        </a:p>
      </dsp:txBody>
      <dsp:txXfrm>
        <a:off x="6920147" y="3305876"/>
        <a:ext cx="1507998" cy="1507998"/>
      </dsp:txXfrm>
    </dsp:sp>
    <dsp:sp modelId="{554F1B3A-8C97-4109-9500-828D40914CCC}">
      <dsp:nvSpPr>
        <dsp:cNvPr id="0" name=""/>
        <dsp:cNvSpPr/>
      </dsp:nvSpPr>
      <dsp:spPr>
        <a:xfrm rot="16200000">
          <a:off x="4459667" y="5178423"/>
          <a:ext cx="453263" cy="725095"/>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5391432"/>
        <a:ext cx="317284" cy="435057"/>
      </dsp:txXfrm>
    </dsp:sp>
    <dsp:sp modelId="{34D93251-2046-490F-AF13-32BFF8C07FE5}">
      <dsp:nvSpPr>
        <dsp:cNvPr id="0" name=""/>
        <dsp:cNvSpPr/>
      </dsp:nvSpPr>
      <dsp:spPr>
        <a:xfrm>
          <a:off x="3619983" y="5981406"/>
          <a:ext cx="2132632" cy="2132632"/>
        </a:xfrm>
        <a:prstGeom prst="ellipse">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替代品威脅</a:t>
          </a:r>
        </a:p>
      </dsp:txBody>
      <dsp:txXfrm>
        <a:off x="3932300" y="6293723"/>
        <a:ext cx="1507998" cy="1507998"/>
      </dsp:txXfrm>
    </dsp:sp>
    <dsp:sp modelId="{5E662BFD-A257-4AE3-BB89-70595ED3BF75}">
      <dsp:nvSpPr>
        <dsp:cNvPr id="0" name=""/>
        <dsp:cNvSpPr/>
      </dsp:nvSpPr>
      <dsp:spPr>
        <a:xfrm>
          <a:off x="2978572" y="3697328"/>
          <a:ext cx="453263" cy="725095"/>
        </a:xfrm>
        <a:prstGeom prst="rightArrow">
          <a:avLst>
            <a:gd name="adj1" fmla="val 60000"/>
            <a:gd name="adj2" fmla="val 5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2978572" y="3842347"/>
        <a:ext cx="317284" cy="435057"/>
      </dsp:txXfrm>
    </dsp:sp>
    <dsp:sp modelId="{41C8EFBA-97EB-4DE4-A4BD-F51212E5FD1D}">
      <dsp:nvSpPr>
        <dsp:cNvPr id="0" name=""/>
        <dsp:cNvSpPr/>
      </dsp:nvSpPr>
      <dsp:spPr>
        <a:xfrm>
          <a:off x="632136" y="2993559"/>
          <a:ext cx="2132632" cy="2132632"/>
        </a:xfrm>
        <a:prstGeom prst="ellips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供應商的議價能力</a:t>
          </a:r>
        </a:p>
      </dsp:txBody>
      <dsp:txXfrm>
        <a:off x="944453" y="3305876"/>
        <a:ext cx="1507998" cy="1507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D0B3D-5D5A-493C-AA2A-9197F80FAEFD}">
      <dsp:nvSpPr>
        <dsp:cNvPr id="0" name=""/>
        <dsp:cNvSpPr/>
      </dsp:nvSpPr>
      <dsp:spPr>
        <a:xfrm>
          <a:off x="3619983" y="2993559"/>
          <a:ext cx="2132632" cy="2132632"/>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現有競爭者</a:t>
          </a:r>
        </a:p>
      </dsp:txBody>
      <dsp:txXfrm>
        <a:off x="3932300" y="3305876"/>
        <a:ext cx="1507998" cy="1507998"/>
      </dsp:txXfrm>
    </dsp:sp>
    <dsp:sp modelId="{02EC423E-F6F4-4174-AE63-8CD4A6CDF262}">
      <dsp:nvSpPr>
        <dsp:cNvPr id="0" name=""/>
        <dsp:cNvSpPr/>
      </dsp:nvSpPr>
      <dsp:spPr>
        <a:xfrm rot="5400000">
          <a:off x="4459667" y="2216233"/>
          <a:ext cx="453263" cy="725095"/>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2293263"/>
        <a:ext cx="317284" cy="435057"/>
      </dsp:txXfrm>
    </dsp:sp>
    <dsp:sp modelId="{D00EA394-305B-4F55-B390-B32EC44EEFB7}">
      <dsp:nvSpPr>
        <dsp:cNvPr id="0" name=""/>
        <dsp:cNvSpPr/>
      </dsp:nvSpPr>
      <dsp:spPr>
        <a:xfrm>
          <a:off x="3619983" y="5712"/>
          <a:ext cx="2132632" cy="2132632"/>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新進者威脅</a:t>
          </a:r>
        </a:p>
      </dsp:txBody>
      <dsp:txXfrm>
        <a:off x="3932300" y="318029"/>
        <a:ext cx="1507998" cy="1507998"/>
      </dsp:txXfrm>
    </dsp:sp>
    <dsp:sp modelId="{A2E2788C-2BA4-432F-8566-6E30980A4C36}">
      <dsp:nvSpPr>
        <dsp:cNvPr id="0" name=""/>
        <dsp:cNvSpPr/>
      </dsp:nvSpPr>
      <dsp:spPr>
        <a:xfrm rot="10800000">
          <a:off x="5940762" y="3697328"/>
          <a:ext cx="453263" cy="725095"/>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6076741" y="3842347"/>
        <a:ext cx="317284" cy="435057"/>
      </dsp:txXfrm>
    </dsp:sp>
    <dsp:sp modelId="{82FE15EF-D91B-42E2-8142-674914850CB2}">
      <dsp:nvSpPr>
        <dsp:cNvPr id="0" name=""/>
        <dsp:cNvSpPr/>
      </dsp:nvSpPr>
      <dsp:spPr>
        <a:xfrm>
          <a:off x="6607830" y="2993559"/>
          <a:ext cx="2132632" cy="2132632"/>
        </a:xfrm>
        <a:prstGeom prst="ellips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買方的議價能力</a:t>
          </a:r>
        </a:p>
      </dsp:txBody>
      <dsp:txXfrm>
        <a:off x="6920147" y="3305876"/>
        <a:ext cx="1507998" cy="1507998"/>
      </dsp:txXfrm>
    </dsp:sp>
    <dsp:sp modelId="{554F1B3A-8C97-4109-9500-828D40914CCC}">
      <dsp:nvSpPr>
        <dsp:cNvPr id="0" name=""/>
        <dsp:cNvSpPr/>
      </dsp:nvSpPr>
      <dsp:spPr>
        <a:xfrm rot="16200000">
          <a:off x="4459667" y="5178423"/>
          <a:ext cx="453263" cy="725095"/>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5391432"/>
        <a:ext cx="317284" cy="435057"/>
      </dsp:txXfrm>
    </dsp:sp>
    <dsp:sp modelId="{34D93251-2046-490F-AF13-32BFF8C07FE5}">
      <dsp:nvSpPr>
        <dsp:cNvPr id="0" name=""/>
        <dsp:cNvSpPr/>
      </dsp:nvSpPr>
      <dsp:spPr>
        <a:xfrm>
          <a:off x="3619983" y="5981406"/>
          <a:ext cx="2132632" cy="2132632"/>
        </a:xfrm>
        <a:prstGeom prst="ellipse">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替代品威脅</a:t>
          </a:r>
        </a:p>
      </dsp:txBody>
      <dsp:txXfrm>
        <a:off x="3932300" y="6293723"/>
        <a:ext cx="1507998" cy="1507998"/>
      </dsp:txXfrm>
    </dsp:sp>
    <dsp:sp modelId="{5E662BFD-A257-4AE3-BB89-70595ED3BF75}">
      <dsp:nvSpPr>
        <dsp:cNvPr id="0" name=""/>
        <dsp:cNvSpPr/>
      </dsp:nvSpPr>
      <dsp:spPr>
        <a:xfrm>
          <a:off x="2978572" y="3697328"/>
          <a:ext cx="453263" cy="725095"/>
        </a:xfrm>
        <a:prstGeom prst="rightArrow">
          <a:avLst>
            <a:gd name="adj1" fmla="val 60000"/>
            <a:gd name="adj2" fmla="val 5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2978572" y="3842347"/>
        <a:ext cx="317284" cy="435057"/>
      </dsp:txXfrm>
    </dsp:sp>
    <dsp:sp modelId="{41C8EFBA-97EB-4DE4-A4BD-F51212E5FD1D}">
      <dsp:nvSpPr>
        <dsp:cNvPr id="0" name=""/>
        <dsp:cNvSpPr/>
      </dsp:nvSpPr>
      <dsp:spPr>
        <a:xfrm>
          <a:off x="632136" y="2993559"/>
          <a:ext cx="2132632" cy="2132632"/>
        </a:xfrm>
        <a:prstGeom prst="ellips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供應商的議價能力</a:t>
          </a:r>
        </a:p>
      </dsp:txBody>
      <dsp:txXfrm>
        <a:off x="944453" y="3305876"/>
        <a:ext cx="1507998" cy="15079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D0B3D-5D5A-493C-AA2A-9197F80FAEFD}">
      <dsp:nvSpPr>
        <dsp:cNvPr id="0" name=""/>
        <dsp:cNvSpPr/>
      </dsp:nvSpPr>
      <dsp:spPr>
        <a:xfrm>
          <a:off x="3619983" y="2993559"/>
          <a:ext cx="2132632" cy="2132632"/>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現有競爭者</a:t>
          </a:r>
        </a:p>
      </dsp:txBody>
      <dsp:txXfrm>
        <a:off x="3932300" y="3305876"/>
        <a:ext cx="1507998" cy="1507998"/>
      </dsp:txXfrm>
    </dsp:sp>
    <dsp:sp modelId="{02EC423E-F6F4-4174-AE63-8CD4A6CDF262}">
      <dsp:nvSpPr>
        <dsp:cNvPr id="0" name=""/>
        <dsp:cNvSpPr/>
      </dsp:nvSpPr>
      <dsp:spPr>
        <a:xfrm rot="5400000">
          <a:off x="4459667" y="2216233"/>
          <a:ext cx="453263" cy="725095"/>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2293263"/>
        <a:ext cx="317284" cy="435057"/>
      </dsp:txXfrm>
    </dsp:sp>
    <dsp:sp modelId="{D00EA394-305B-4F55-B390-B32EC44EEFB7}">
      <dsp:nvSpPr>
        <dsp:cNvPr id="0" name=""/>
        <dsp:cNvSpPr/>
      </dsp:nvSpPr>
      <dsp:spPr>
        <a:xfrm>
          <a:off x="3619983" y="5712"/>
          <a:ext cx="2132632" cy="2132632"/>
        </a:xfrm>
        <a:prstGeom prst="ellips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新進者威脅</a:t>
          </a:r>
        </a:p>
      </dsp:txBody>
      <dsp:txXfrm>
        <a:off x="3932300" y="318029"/>
        <a:ext cx="1507998" cy="1507998"/>
      </dsp:txXfrm>
    </dsp:sp>
    <dsp:sp modelId="{A2E2788C-2BA4-432F-8566-6E30980A4C36}">
      <dsp:nvSpPr>
        <dsp:cNvPr id="0" name=""/>
        <dsp:cNvSpPr/>
      </dsp:nvSpPr>
      <dsp:spPr>
        <a:xfrm rot="10800000">
          <a:off x="5940762" y="3697328"/>
          <a:ext cx="453263" cy="725095"/>
        </a:xfrm>
        <a:prstGeom prst="rightArrow">
          <a:avLst>
            <a:gd name="adj1" fmla="val 60000"/>
            <a:gd name="adj2" fmla="val 50000"/>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6076741" y="3842347"/>
        <a:ext cx="317284" cy="435057"/>
      </dsp:txXfrm>
    </dsp:sp>
    <dsp:sp modelId="{82FE15EF-D91B-42E2-8142-674914850CB2}">
      <dsp:nvSpPr>
        <dsp:cNvPr id="0" name=""/>
        <dsp:cNvSpPr/>
      </dsp:nvSpPr>
      <dsp:spPr>
        <a:xfrm>
          <a:off x="6607830" y="2993559"/>
          <a:ext cx="2132632" cy="2132632"/>
        </a:xfrm>
        <a:prstGeom prst="ellips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買方的議價能力</a:t>
          </a:r>
        </a:p>
      </dsp:txBody>
      <dsp:txXfrm>
        <a:off x="6920147" y="3305876"/>
        <a:ext cx="1507998" cy="1507998"/>
      </dsp:txXfrm>
    </dsp:sp>
    <dsp:sp modelId="{554F1B3A-8C97-4109-9500-828D40914CCC}">
      <dsp:nvSpPr>
        <dsp:cNvPr id="0" name=""/>
        <dsp:cNvSpPr/>
      </dsp:nvSpPr>
      <dsp:spPr>
        <a:xfrm rot="16200000">
          <a:off x="4459667" y="5178423"/>
          <a:ext cx="453263" cy="725095"/>
        </a:xfrm>
        <a:prstGeom prst="rightArrow">
          <a:avLst>
            <a:gd name="adj1" fmla="val 60000"/>
            <a:gd name="adj2" fmla="val 50000"/>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a:off x="4527657" y="5391432"/>
        <a:ext cx="317284" cy="435057"/>
      </dsp:txXfrm>
    </dsp:sp>
    <dsp:sp modelId="{34D93251-2046-490F-AF13-32BFF8C07FE5}">
      <dsp:nvSpPr>
        <dsp:cNvPr id="0" name=""/>
        <dsp:cNvSpPr/>
      </dsp:nvSpPr>
      <dsp:spPr>
        <a:xfrm>
          <a:off x="3619983" y="5981406"/>
          <a:ext cx="2132632" cy="2132632"/>
        </a:xfrm>
        <a:prstGeom prst="ellipse">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替代品威脅</a:t>
          </a:r>
        </a:p>
      </dsp:txBody>
      <dsp:txXfrm>
        <a:off x="3932300" y="6293723"/>
        <a:ext cx="1507998" cy="1507998"/>
      </dsp:txXfrm>
    </dsp:sp>
    <dsp:sp modelId="{5E662BFD-A257-4AE3-BB89-70595ED3BF75}">
      <dsp:nvSpPr>
        <dsp:cNvPr id="0" name=""/>
        <dsp:cNvSpPr/>
      </dsp:nvSpPr>
      <dsp:spPr>
        <a:xfrm>
          <a:off x="2978572" y="3697328"/>
          <a:ext cx="453263" cy="725095"/>
        </a:xfrm>
        <a:prstGeom prst="rightArrow">
          <a:avLst>
            <a:gd name="adj1" fmla="val 60000"/>
            <a:gd name="adj2" fmla="val 50000"/>
          </a:avLst>
        </a:prstGeom>
        <a:solidFill>
          <a:schemeClr val="accent3">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zh-TW" altLang="en-US" sz="3100" kern="1200"/>
        </a:p>
      </dsp:txBody>
      <dsp:txXfrm rot="10800000">
        <a:off x="2978572" y="3842347"/>
        <a:ext cx="317284" cy="435057"/>
      </dsp:txXfrm>
    </dsp:sp>
    <dsp:sp modelId="{41C8EFBA-97EB-4DE4-A4BD-F51212E5FD1D}">
      <dsp:nvSpPr>
        <dsp:cNvPr id="0" name=""/>
        <dsp:cNvSpPr/>
      </dsp:nvSpPr>
      <dsp:spPr>
        <a:xfrm>
          <a:off x="632136" y="2993559"/>
          <a:ext cx="2132632" cy="2132632"/>
        </a:xfrm>
        <a:prstGeom prst="ellips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zh-TW" altLang="en-US" sz="3400" kern="1200">
              <a:latin typeface="微軟正黑體" panose="020B0604030504040204" pitchFamily="34" charset="-120"/>
              <a:ea typeface="微軟正黑體" panose="020B0604030504040204" pitchFamily="34" charset="-120"/>
            </a:rPr>
            <a:t>供應商的議價能力</a:t>
          </a:r>
        </a:p>
      </dsp:txBody>
      <dsp:txXfrm>
        <a:off x="944453" y="3305876"/>
        <a:ext cx="1507998" cy="15079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42A8A-FBDA-4B91-B65D-790A53BDC793}">
      <dsp:nvSpPr>
        <dsp:cNvPr id="0" name=""/>
        <dsp:cNvSpPr/>
      </dsp:nvSpPr>
      <dsp:spPr>
        <a:xfrm>
          <a:off x="2822854" y="528319"/>
          <a:ext cx="6827520" cy="6827520"/>
        </a:xfrm>
        <a:prstGeom prst="pie">
          <a:avLst>
            <a:gd name="adj1" fmla="val 16200000"/>
            <a:gd name="adj2" fmla="val 180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TW" altLang="en-US" sz="3600" b="1" kern="1200">
              <a:latin typeface="Microsoft JhengHei Light" panose="020B0304030504040204" pitchFamily="34" charset="-120"/>
              <a:ea typeface="Microsoft JhengHei Light" panose="020B0304030504040204" pitchFamily="34" charset="-120"/>
            </a:rPr>
            <a:t>有形資源</a:t>
          </a:r>
        </a:p>
      </dsp:txBody>
      <dsp:txXfrm>
        <a:off x="6421120" y="1975103"/>
        <a:ext cx="2438400" cy="2032000"/>
      </dsp:txXfrm>
    </dsp:sp>
    <dsp:sp modelId="{6C078B86-3983-4F5D-B3FA-254426200804}">
      <dsp:nvSpPr>
        <dsp:cNvPr id="0" name=""/>
        <dsp:cNvSpPr/>
      </dsp:nvSpPr>
      <dsp:spPr>
        <a:xfrm>
          <a:off x="2682240" y="772159"/>
          <a:ext cx="6827520" cy="6827520"/>
        </a:xfrm>
        <a:prstGeom prst="pie">
          <a:avLst>
            <a:gd name="adj1" fmla="val 1800000"/>
            <a:gd name="adj2" fmla="val 900000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TW" altLang="en-US" sz="3600" b="1" kern="1200">
              <a:latin typeface="Microsoft JhengHei Light" panose="020B0304030504040204" pitchFamily="34" charset="-120"/>
              <a:ea typeface="Microsoft JhengHei Light" panose="020B0304030504040204" pitchFamily="34" charset="-120"/>
            </a:rPr>
            <a:t>人力資源</a:t>
          </a:r>
        </a:p>
      </dsp:txBody>
      <dsp:txXfrm>
        <a:off x="4307840" y="5201920"/>
        <a:ext cx="3657600" cy="1788160"/>
      </dsp:txXfrm>
    </dsp:sp>
    <dsp:sp modelId="{C7E992CA-9AC8-4316-8AA0-64B9066FB8F5}">
      <dsp:nvSpPr>
        <dsp:cNvPr id="0" name=""/>
        <dsp:cNvSpPr/>
      </dsp:nvSpPr>
      <dsp:spPr>
        <a:xfrm>
          <a:off x="2541625" y="528319"/>
          <a:ext cx="6827520" cy="6827520"/>
        </a:xfrm>
        <a:prstGeom prst="pie">
          <a:avLst>
            <a:gd name="adj1" fmla="val 9000000"/>
            <a:gd name="adj2" fmla="val 16200000"/>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zh-TW" altLang="en-US" sz="3600" b="1" kern="1200">
              <a:latin typeface="Microsoft JhengHei Light" panose="020B0304030504040204" pitchFamily="34" charset="-120"/>
              <a:ea typeface="Microsoft JhengHei Light" panose="020B0304030504040204" pitchFamily="34" charset="-120"/>
            </a:rPr>
            <a:t>無形資源</a:t>
          </a:r>
        </a:p>
      </dsp:txBody>
      <dsp:txXfrm>
        <a:off x="3332480" y="1975103"/>
        <a:ext cx="2438400" cy="2032000"/>
      </dsp:txXfrm>
    </dsp:sp>
    <dsp:sp modelId="{5C9E7651-22A1-4F83-B58F-6B917120A5AA}">
      <dsp:nvSpPr>
        <dsp:cNvPr id="0" name=""/>
        <dsp:cNvSpPr/>
      </dsp:nvSpPr>
      <dsp:spPr>
        <a:xfrm>
          <a:off x="2400761" y="105663"/>
          <a:ext cx="7672832" cy="7672832"/>
        </a:xfrm>
        <a:prstGeom prst="circularArrow">
          <a:avLst>
            <a:gd name="adj1" fmla="val 5085"/>
            <a:gd name="adj2" fmla="val 327528"/>
            <a:gd name="adj3" fmla="val 1472472"/>
            <a:gd name="adj4" fmla="val 16199432"/>
            <a:gd name="adj5" fmla="val 5932"/>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 modelId="{22DF182B-1769-47AE-AC2E-33DFADDAE0D7}">
      <dsp:nvSpPr>
        <dsp:cNvPr id="0" name=""/>
        <dsp:cNvSpPr/>
      </dsp:nvSpPr>
      <dsp:spPr>
        <a:xfrm>
          <a:off x="2259584" y="349072"/>
          <a:ext cx="7672832" cy="7672832"/>
        </a:xfrm>
        <a:prstGeom prst="circularArrow">
          <a:avLst>
            <a:gd name="adj1" fmla="val 5085"/>
            <a:gd name="adj2" fmla="val 327528"/>
            <a:gd name="adj3" fmla="val 8671970"/>
            <a:gd name="adj4" fmla="val 1800502"/>
            <a:gd name="adj5" fmla="val 5932"/>
          </a:avLst>
        </a:prstGeom>
        <a:solidFill>
          <a:schemeClr val="accent4">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 modelId="{2E4E8E09-140C-4CB7-948E-0DFAB6951EAF}">
      <dsp:nvSpPr>
        <dsp:cNvPr id="0" name=""/>
        <dsp:cNvSpPr/>
      </dsp:nvSpPr>
      <dsp:spPr>
        <a:xfrm>
          <a:off x="2118406" y="105663"/>
          <a:ext cx="7672832" cy="7672832"/>
        </a:xfrm>
        <a:prstGeom prst="circularArrow">
          <a:avLst>
            <a:gd name="adj1" fmla="val 5085"/>
            <a:gd name="adj2" fmla="val 327528"/>
            <a:gd name="adj3" fmla="val 15873039"/>
            <a:gd name="adj4" fmla="val 9000000"/>
            <a:gd name="adj5" fmla="val 5932"/>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72B1C3-B9A6-468B-9C71-874F1A6C7D67}" type="datetimeFigureOut">
              <a:rPr lang="zh-TW" altLang="en-US" smtClean="0"/>
              <a:t>2024/11/23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07847-3EF1-4400-8795-AA67A176DB67}" type="slidenum">
              <a:rPr lang="zh-TW" altLang="en-US" smtClean="0"/>
              <a:t>‹#›</a:t>
            </a:fld>
            <a:endParaRPr lang="zh-TW" altLang="en-US"/>
          </a:p>
        </p:txBody>
      </p:sp>
    </p:spTree>
    <p:extLst>
      <p:ext uri="{BB962C8B-B14F-4D97-AF65-F5344CB8AC3E}">
        <p14:creationId xmlns:p14="http://schemas.microsoft.com/office/powerpoint/2010/main" val="314060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2738F-C9F4-9899-6AFF-68C4BCC39BB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C51785-4BBF-4899-89E3-46B6C4CAD37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3E51D94-84BE-3A2F-6A66-71C7B23F40F4}"/>
              </a:ext>
            </a:extLst>
          </p:cNvPr>
          <p:cNvSpPr>
            <a:spLocks noGrp="1"/>
          </p:cNvSpPr>
          <p:nvPr>
            <p:ph type="body" idx="1"/>
          </p:nvPr>
        </p:nvSpPr>
        <p:spPr/>
        <p:txBody>
          <a:bodyPr/>
          <a:lstStyle/>
          <a:p>
            <a:r>
              <a:rPr lang="zh-TW" altLang="en-US"/>
              <a:t>帶到系統整合商講一下</a:t>
            </a:r>
          </a:p>
        </p:txBody>
      </p:sp>
      <p:sp>
        <p:nvSpPr>
          <p:cNvPr id="4" name="投影片編號版面配置區 3">
            <a:extLst>
              <a:ext uri="{FF2B5EF4-FFF2-40B4-BE49-F238E27FC236}">
                <a16:creationId xmlns:a16="http://schemas.microsoft.com/office/drawing/2014/main" id="{F164F281-F5D3-45AE-C7FE-21412A7D5E64}"/>
              </a:ext>
            </a:extLst>
          </p:cNvPr>
          <p:cNvSpPr>
            <a:spLocks noGrp="1"/>
          </p:cNvSpPr>
          <p:nvPr>
            <p:ph type="sldNum" sz="quarter" idx="5"/>
          </p:nvPr>
        </p:nvSpPr>
        <p:spPr/>
        <p:txBody>
          <a:bodyPr/>
          <a:lstStyle/>
          <a:p>
            <a:fld id="{09307847-3EF1-4400-8795-AA67A176DB67}" type="slidenum">
              <a:rPr lang="zh-TW" altLang="en-US" smtClean="0"/>
              <a:t>7</a:t>
            </a:fld>
            <a:endParaRPr lang="zh-TW" altLang="en-US"/>
          </a:p>
        </p:txBody>
      </p:sp>
    </p:spTree>
    <p:extLst>
      <p:ext uri="{BB962C8B-B14F-4D97-AF65-F5344CB8AC3E}">
        <p14:creationId xmlns:p14="http://schemas.microsoft.com/office/powerpoint/2010/main" val="1033204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4203C-327B-F4FE-8837-B0E543A48B7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4E39C28-0415-5D92-914B-B3C6CB9CDA2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2716D5D-2495-9AC6-520D-148143FE8AE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767CFE1-0968-ED12-ACE1-4423EBBB442C}"/>
              </a:ext>
            </a:extLst>
          </p:cNvPr>
          <p:cNvSpPr>
            <a:spLocks noGrp="1"/>
          </p:cNvSpPr>
          <p:nvPr>
            <p:ph type="sldNum" sz="quarter" idx="5"/>
          </p:nvPr>
        </p:nvSpPr>
        <p:spPr/>
        <p:txBody>
          <a:bodyPr/>
          <a:lstStyle/>
          <a:p>
            <a:fld id="{09307847-3EF1-4400-8795-AA67A176DB67}" type="slidenum">
              <a:rPr lang="zh-TW" altLang="en-US" smtClean="0"/>
              <a:t>16</a:t>
            </a:fld>
            <a:endParaRPr lang="zh-TW" altLang="en-US"/>
          </a:p>
        </p:txBody>
      </p:sp>
    </p:spTree>
    <p:extLst>
      <p:ext uri="{BB962C8B-B14F-4D97-AF65-F5344CB8AC3E}">
        <p14:creationId xmlns:p14="http://schemas.microsoft.com/office/powerpoint/2010/main" val="2591250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2D45D-5ACD-B9A2-A002-90F88DF1185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498C6B4-45BD-B184-B595-BFC85C82D2C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FC30D48-FA67-74AD-BF80-BBA62A9E8120}"/>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FFB283E-D65B-7265-06CA-A38BC9A77327}"/>
              </a:ext>
            </a:extLst>
          </p:cNvPr>
          <p:cNvSpPr>
            <a:spLocks noGrp="1"/>
          </p:cNvSpPr>
          <p:nvPr>
            <p:ph type="sldNum" sz="quarter" idx="5"/>
          </p:nvPr>
        </p:nvSpPr>
        <p:spPr/>
        <p:txBody>
          <a:bodyPr/>
          <a:lstStyle/>
          <a:p>
            <a:fld id="{09307847-3EF1-4400-8795-AA67A176DB67}" type="slidenum">
              <a:rPr lang="zh-TW" altLang="en-US" smtClean="0"/>
              <a:t>17</a:t>
            </a:fld>
            <a:endParaRPr lang="zh-TW" altLang="en-US"/>
          </a:p>
        </p:txBody>
      </p:sp>
    </p:spTree>
    <p:extLst>
      <p:ext uri="{BB962C8B-B14F-4D97-AF65-F5344CB8AC3E}">
        <p14:creationId xmlns:p14="http://schemas.microsoft.com/office/powerpoint/2010/main" val="3830754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E6F81-F2F3-B9B5-6F89-EC49AB8B7CD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C1C8B9D-DB53-015E-4DE4-012019E43C3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337DA99-15B3-E2BA-B66A-13B90820B61F}"/>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BBF68F9-9F85-4012-6C83-29B5A1022EAB}"/>
              </a:ext>
            </a:extLst>
          </p:cNvPr>
          <p:cNvSpPr>
            <a:spLocks noGrp="1"/>
          </p:cNvSpPr>
          <p:nvPr>
            <p:ph type="sldNum" sz="quarter" idx="5"/>
          </p:nvPr>
        </p:nvSpPr>
        <p:spPr/>
        <p:txBody>
          <a:bodyPr/>
          <a:lstStyle/>
          <a:p>
            <a:fld id="{09307847-3EF1-4400-8795-AA67A176DB67}" type="slidenum">
              <a:rPr lang="zh-TW" altLang="en-US" smtClean="0"/>
              <a:t>18</a:t>
            </a:fld>
            <a:endParaRPr lang="zh-TW" altLang="en-US"/>
          </a:p>
        </p:txBody>
      </p:sp>
    </p:spTree>
    <p:extLst>
      <p:ext uri="{BB962C8B-B14F-4D97-AF65-F5344CB8AC3E}">
        <p14:creationId xmlns:p14="http://schemas.microsoft.com/office/powerpoint/2010/main" val="399746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E2552-DA9F-4631-B593-473214AB929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938A3FD-18A0-195F-5444-89409D4CC4B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9E3E3F0-C88F-4E7D-AF68-8DB594B3BC7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4330CE7-03DB-4B2C-2ABA-257E3780E78F}"/>
              </a:ext>
            </a:extLst>
          </p:cNvPr>
          <p:cNvSpPr>
            <a:spLocks noGrp="1"/>
          </p:cNvSpPr>
          <p:nvPr>
            <p:ph type="sldNum" sz="quarter" idx="5"/>
          </p:nvPr>
        </p:nvSpPr>
        <p:spPr/>
        <p:txBody>
          <a:bodyPr/>
          <a:lstStyle/>
          <a:p>
            <a:fld id="{09307847-3EF1-4400-8795-AA67A176DB67}" type="slidenum">
              <a:rPr lang="zh-TW" altLang="en-US" smtClean="0"/>
              <a:t>19</a:t>
            </a:fld>
            <a:endParaRPr lang="zh-TW" altLang="en-US"/>
          </a:p>
        </p:txBody>
      </p:sp>
    </p:spTree>
    <p:extLst>
      <p:ext uri="{BB962C8B-B14F-4D97-AF65-F5344CB8AC3E}">
        <p14:creationId xmlns:p14="http://schemas.microsoft.com/office/powerpoint/2010/main" val="1555464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AAD29-8FBA-44C9-541F-7E1E0C9DB13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CAE3A35-DF30-E0E4-2394-3020F4E34C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0F7AA64-2768-FE82-4B1B-EB2BC4B198AF}"/>
              </a:ext>
            </a:extLst>
          </p:cNvPr>
          <p:cNvSpPr>
            <a:spLocks noGrp="1"/>
          </p:cNvSpPr>
          <p:nvPr>
            <p:ph type="body" idx="1"/>
          </p:nvPr>
        </p:nvSpPr>
        <p:spPr/>
        <p:txBody>
          <a:bodyPr/>
          <a:lstStyle/>
          <a:p>
            <a:r>
              <a:rPr lang="en-US" altLang="zh-TW" sz="1200">
                <a:latin typeface="微軟正黑體" panose="020B0604030504040204" pitchFamily="34" charset="-120"/>
                <a:ea typeface="微軟正黑體" panose="020B0604030504040204" pitchFamily="34" charset="-120"/>
              </a:rPr>
              <a:t>Google Cloud</a:t>
            </a:r>
            <a:r>
              <a:rPr lang="zh-TW" altLang="zh-TW" sz="1200">
                <a:effectLst/>
                <a:latin typeface="Aptos" panose="020B0004020202020204" pitchFamily="34" charset="0"/>
                <a:ea typeface="新細明體" panose="02020500000000000000" pitchFamily="18" charset="-120"/>
                <a:cs typeface="Times New Roman" panose="02020603050405020304" pitchFamily="18" charset="0"/>
              </a:rPr>
              <a:t>：系統整合商在幫助企業提升大數據分析能力時，會著重於整合最新的技術（如人工智慧、機器學習和雲端計算）到企業的實際操作中。</a:t>
            </a:r>
            <a:endParaRPr lang="en-US" altLang="zh-TW" sz="1200">
              <a:effectLst/>
              <a:latin typeface="Aptos" panose="020B0004020202020204" pitchFamily="34" charset="0"/>
              <a:ea typeface="新細明體" panose="02020500000000000000" pitchFamily="18" charset="-120"/>
              <a:cs typeface="Times New Roman" panose="02020603050405020304" pitchFamily="18" charset="0"/>
            </a:endParaRPr>
          </a:p>
          <a:p>
            <a:endParaRPr lang="en-US" altLang="zh-TW" sz="1000">
              <a:latin typeface="微軟正黑體" panose="020B0604030504040204" pitchFamily="34" charset="-120"/>
              <a:ea typeface="微軟正黑體" panose="020B0604030504040204" pitchFamily="34" charset="-120"/>
            </a:endParaRPr>
          </a:p>
          <a:p>
            <a:r>
              <a:rPr lang="en-US" altLang="zh-TW" sz="1000">
                <a:latin typeface="微軟正黑體" panose="020B0604030504040204" pitchFamily="34" charset="-120"/>
                <a:ea typeface="微軟正黑體" panose="020B0604030504040204" pitchFamily="34" charset="-120"/>
              </a:rPr>
              <a:t>TCS:</a:t>
            </a:r>
            <a:r>
              <a:rPr lang="zh-TW" altLang="zh-TW" sz="1200">
                <a:effectLst/>
                <a:latin typeface="Aptos" panose="020B0004020202020204" pitchFamily="34" charset="0"/>
                <a:ea typeface="新細明體" panose="02020500000000000000" pitchFamily="18" charset="-120"/>
                <a:cs typeface="Times New Roman" panose="02020603050405020304" pitchFamily="18" charset="0"/>
              </a:rPr>
              <a:t>大數據技術的複雜性涉及數據收集、存儲和分析環境的高整合性需求。</a:t>
            </a:r>
            <a:endParaRPr lang="zh-TW" altLang="en-US"/>
          </a:p>
          <a:p>
            <a:endParaRPr lang="zh-TW" altLang="en-US"/>
          </a:p>
        </p:txBody>
      </p:sp>
      <p:sp>
        <p:nvSpPr>
          <p:cNvPr id="4" name="投影片編號版面配置區 3">
            <a:extLst>
              <a:ext uri="{FF2B5EF4-FFF2-40B4-BE49-F238E27FC236}">
                <a16:creationId xmlns:a16="http://schemas.microsoft.com/office/drawing/2014/main" id="{D7F7A648-02F8-CF88-923E-F9A993019EFC}"/>
              </a:ext>
            </a:extLst>
          </p:cNvPr>
          <p:cNvSpPr>
            <a:spLocks noGrp="1"/>
          </p:cNvSpPr>
          <p:nvPr>
            <p:ph type="sldNum" sz="quarter" idx="5"/>
          </p:nvPr>
        </p:nvSpPr>
        <p:spPr/>
        <p:txBody>
          <a:bodyPr/>
          <a:lstStyle/>
          <a:p>
            <a:fld id="{09307847-3EF1-4400-8795-AA67A176DB67}" type="slidenum">
              <a:rPr lang="zh-TW" altLang="en-US" smtClean="0"/>
              <a:t>20</a:t>
            </a:fld>
            <a:endParaRPr lang="zh-TW" altLang="en-US"/>
          </a:p>
        </p:txBody>
      </p:sp>
    </p:spTree>
    <p:extLst>
      <p:ext uri="{BB962C8B-B14F-4D97-AF65-F5344CB8AC3E}">
        <p14:creationId xmlns:p14="http://schemas.microsoft.com/office/powerpoint/2010/main" val="3754064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83F39-98E0-48BB-5075-8538C132CD1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F387AB4-6B70-F7ED-A206-0ADC2F25B17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3AFA88A-10BE-6A19-582E-16EE69E5533F}"/>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11B73CB-C411-A2BD-00A2-F2BF3DC2FD74}"/>
              </a:ext>
            </a:extLst>
          </p:cNvPr>
          <p:cNvSpPr>
            <a:spLocks noGrp="1"/>
          </p:cNvSpPr>
          <p:nvPr>
            <p:ph type="sldNum" sz="quarter" idx="5"/>
          </p:nvPr>
        </p:nvSpPr>
        <p:spPr/>
        <p:txBody>
          <a:bodyPr/>
          <a:lstStyle/>
          <a:p>
            <a:fld id="{09307847-3EF1-4400-8795-AA67A176DB67}" type="slidenum">
              <a:rPr lang="zh-TW" altLang="en-US" smtClean="0"/>
              <a:t>21</a:t>
            </a:fld>
            <a:endParaRPr lang="zh-TW" altLang="en-US"/>
          </a:p>
        </p:txBody>
      </p:sp>
    </p:spTree>
    <p:extLst>
      <p:ext uri="{BB962C8B-B14F-4D97-AF65-F5344CB8AC3E}">
        <p14:creationId xmlns:p14="http://schemas.microsoft.com/office/powerpoint/2010/main" val="83120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2A612-8AA0-1566-CE9A-07A291983C4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14D8713-EC9D-BEB0-8EAC-9C86F75EFF4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58E8DEC-15D9-44A9-966C-5E2D1E6293DF}"/>
              </a:ext>
            </a:extLst>
          </p:cNvPr>
          <p:cNvSpPr>
            <a:spLocks noGrp="1"/>
          </p:cNvSpPr>
          <p:nvPr>
            <p:ph type="body" idx="1"/>
          </p:nvPr>
        </p:nvSpPr>
        <p:spPr/>
        <p:txBody>
          <a:bodyPr/>
          <a:lstStyle/>
          <a:p>
            <a:r>
              <a:rPr lang="en-US" altLang="zh-TW" sz="1000">
                <a:latin typeface="微軟正黑體" panose="020B0604030504040204" pitchFamily="34" charset="-120"/>
                <a:ea typeface="微軟正黑體" panose="020B0604030504040204" pitchFamily="34" charset="-120"/>
              </a:rPr>
              <a:t>Google:</a:t>
            </a:r>
            <a:r>
              <a:rPr lang="zh-TW" altLang="zh-TW" sz="1200">
                <a:effectLst/>
                <a:latin typeface="Aptos" panose="020B0004020202020204" pitchFamily="34" charset="0"/>
                <a:ea typeface="新細明體" panose="02020500000000000000" pitchFamily="18" charset="-120"/>
                <a:cs typeface="Times New Roman" panose="02020603050405020304" pitchFamily="18" charset="0"/>
              </a:rPr>
              <a:t>大數據技術對於能源的需求巨大，因此系統整合商需要協助企業優化數據中心的能源使用。</a:t>
            </a:r>
            <a:endParaRPr lang="en-US" altLang="zh-TW" sz="1000">
              <a:latin typeface="微軟正黑體" panose="020B0604030504040204" pitchFamily="34" charset="-120"/>
              <a:ea typeface="微軟正黑體" panose="020B0604030504040204" pitchFamily="34" charset="-120"/>
            </a:endParaRPr>
          </a:p>
          <a:p>
            <a:endParaRPr lang="en-US" altLang="zh-TW" sz="1000">
              <a:latin typeface="微軟正黑體" panose="020B0604030504040204" pitchFamily="34" charset="-120"/>
              <a:ea typeface="微軟正黑體" panose="020B0604030504040204" pitchFamily="34" charset="-120"/>
            </a:endParaRPr>
          </a:p>
          <a:p>
            <a:r>
              <a:rPr lang="en-US" altLang="zh-TW" sz="1000">
                <a:latin typeface="微軟正黑體" panose="020B0604030504040204" pitchFamily="34" charset="-120"/>
                <a:ea typeface="微軟正黑體" panose="020B0604030504040204" pitchFamily="34" charset="-120"/>
              </a:rPr>
              <a:t>IBM:</a:t>
            </a:r>
            <a:r>
              <a:rPr lang="zh-TW" altLang="zh-TW" sz="1200">
                <a:effectLst/>
                <a:latin typeface="Aptos" panose="020B0004020202020204" pitchFamily="34" charset="0"/>
                <a:ea typeface="新細明體" panose="02020500000000000000" pitchFamily="18" charset="-120"/>
                <a:cs typeface="Times New Roman" panose="02020603050405020304" pitchFamily="18" charset="0"/>
              </a:rPr>
              <a:t>企業可利用大數據技術來優化供應鏈管理、減少浪費和提高能源效率，這與環境保護密切相關。</a:t>
            </a:r>
            <a:endParaRPr lang="zh-TW" altLang="en-US"/>
          </a:p>
          <a:p>
            <a:endParaRPr lang="zh-TW" altLang="en-US"/>
          </a:p>
        </p:txBody>
      </p:sp>
      <p:sp>
        <p:nvSpPr>
          <p:cNvPr id="4" name="投影片編號版面配置區 3">
            <a:extLst>
              <a:ext uri="{FF2B5EF4-FFF2-40B4-BE49-F238E27FC236}">
                <a16:creationId xmlns:a16="http://schemas.microsoft.com/office/drawing/2014/main" id="{48D9C43F-8EBA-BF5B-9FA9-47AC372A7D14}"/>
              </a:ext>
            </a:extLst>
          </p:cNvPr>
          <p:cNvSpPr>
            <a:spLocks noGrp="1"/>
          </p:cNvSpPr>
          <p:nvPr>
            <p:ph type="sldNum" sz="quarter" idx="5"/>
          </p:nvPr>
        </p:nvSpPr>
        <p:spPr/>
        <p:txBody>
          <a:bodyPr/>
          <a:lstStyle/>
          <a:p>
            <a:fld id="{09307847-3EF1-4400-8795-AA67A176DB67}" type="slidenum">
              <a:rPr lang="zh-TW" altLang="en-US" smtClean="0"/>
              <a:t>22</a:t>
            </a:fld>
            <a:endParaRPr lang="zh-TW" altLang="en-US"/>
          </a:p>
        </p:txBody>
      </p:sp>
    </p:spTree>
    <p:extLst>
      <p:ext uri="{BB962C8B-B14F-4D97-AF65-F5344CB8AC3E}">
        <p14:creationId xmlns:p14="http://schemas.microsoft.com/office/powerpoint/2010/main" val="2739081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B2EC8-6199-5C83-3B8B-CFA586C1B7A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3F14843-AD50-6831-D20F-2EE651B4D69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0B3D65A-267C-51F5-20FE-CE1FFA32D41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7CA2346E-8058-0D5D-1BEA-EE3C54434B98}"/>
              </a:ext>
            </a:extLst>
          </p:cNvPr>
          <p:cNvSpPr>
            <a:spLocks noGrp="1"/>
          </p:cNvSpPr>
          <p:nvPr>
            <p:ph type="sldNum" sz="quarter" idx="5"/>
          </p:nvPr>
        </p:nvSpPr>
        <p:spPr/>
        <p:txBody>
          <a:bodyPr/>
          <a:lstStyle/>
          <a:p>
            <a:fld id="{09307847-3EF1-4400-8795-AA67A176DB67}" type="slidenum">
              <a:rPr lang="zh-TW" altLang="en-US" smtClean="0"/>
              <a:t>23</a:t>
            </a:fld>
            <a:endParaRPr lang="zh-TW" altLang="en-US"/>
          </a:p>
        </p:txBody>
      </p:sp>
    </p:spTree>
    <p:extLst>
      <p:ext uri="{BB962C8B-B14F-4D97-AF65-F5344CB8AC3E}">
        <p14:creationId xmlns:p14="http://schemas.microsoft.com/office/powerpoint/2010/main" val="704488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24</a:t>
            </a:fld>
            <a:endParaRPr lang="zh-TW" altLang="en-US"/>
          </a:p>
        </p:txBody>
      </p:sp>
    </p:spTree>
    <p:extLst>
      <p:ext uri="{BB962C8B-B14F-4D97-AF65-F5344CB8AC3E}">
        <p14:creationId xmlns:p14="http://schemas.microsoft.com/office/powerpoint/2010/main" val="1874685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25</a:t>
            </a:fld>
            <a:endParaRPr lang="zh-TW" altLang="en-US"/>
          </a:p>
        </p:txBody>
      </p:sp>
    </p:spTree>
    <p:extLst>
      <p:ext uri="{BB962C8B-B14F-4D97-AF65-F5344CB8AC3E}">
        <p14:creationId xmlns:p14="http://schemas.microsoft.com/office/powerpoint/2010/main" val="1468915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9D170-022E-2181-4390-1E56C470E5C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3A2D74-598E-E5D2-C48E-496853DFF5D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1E6867F-7CB8-C10E-FA24-61CD1BAC1249}"/>
              </a:ext>
            </a:extLst>
          </p:cNvPr>
          <p:cNvSpPr>
            <a:spLocks noGrp="1"/>
          </p:cNvSpPr>
          <p:nvPr>
            <p:ph type="body" idx="1"/>
          </p:nvPr>
        </p:nvSpPr>
        <p:spPr/>
        <p:txBody>
          <a:bodyPr/>
          <a:lstStyle/>
          <a:p>
            <a:r>
              <a:rPr lang="zh-TW" altLang="en-US"/>
              <a:t>技術服務與整合服務：系統整合商的專業能力能有效解決企業在導入大數據分析過程中面臨的技術與組織挑戰。</a:t>
            </a:r>
          </a:p>
          <a:p>
            <a:r>
              <a:rPr lang="zh-TW" altLang="en-US"/>
              <a:t>企業內部能力建設：資訊部門分析能力與業務單位合作為企業成功應用大數據分析的重要內部資源。</a:t>
            </a:r>
          </a:p>
          <a:p>
            <a:r>
              <a:rPr lang="zh-TW" altLang="en-US"/>
              <a:t>效益實現：大數據分析能力對企業的運營績效有顯著的正向影響。</a:t>
            </a:r>
          </a:p>
        </p:txBody>
      </p:sp>
      <p:sp>
        <p:nvSpPr>
          <p:cNvPr id="4" name="投影片編號版面配置區 3">
            <a:extLst>
              <a:ext uri="{FF2B5EF4-FFF2-40B4-BE49-F238E27FC236}">
                <a16:creationId xmlns:a16="http://schemas.microsoft.com/office/drawing/2014/main" id="{0FFDAA8A-60A8-FA9C-5F29-5C3112E9DAF4}"/>
              </a:ext>
            </a:extLst>
          </p:cNvPr>
          <p:cNvSpPr>
            <a:spLocks noGrp="1"/>
          </p:cNvSpPr>
          <p:nvPr>
            <p:ph type="sldNum" sz="quarter" idx="5"/>
          </p:nvPr>
        </p:nvSpPr>
        <p:spPr/>
        <p:txBody>
          <a:bodyPr/>
          <a:lstStyle/>
          <a:p>
            <a:fld id="{09307847-3EF1-4400-8795-AA67A176DB67}" type="slidenum">
              <a:rPr lang="zh-TW" altLang="en-US" smtClean="0"/>
              <a:t>8</a:t>
            </a:fld>
            <a:endParaRPr lang="zh-TW" altLang="en-US"/>
          </a:p>
        </p:txBody>
      </p:sp>
    </p:spTree>
    <p:extLst>
      <p:ext uri="{BB962C8B-B14F-4D97-AF65-F5344CB8AC3E}">
        <p14:creationId xmlns:p14="http://schemas.microsoft.com/office/powerpoint/2010/main" val="2040740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26</a:t>
            </a:fld>
            <a:endParaRPr lang="zh-TW" altLang="en-US"/>
          </a:p>
        </p:txBody>
      </p:sp>
    </p:spTree>
    <p:extLst>
      <p:ext uri="{BB962C8B-B14F-4D97-AF65-F5344CB8AC3E}">
        <p14:creationId xmlns:p14="http://schemas.microsoft.com/office/powerpoint/2010/main" val="3953677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27</a:t>
            </a:fld>
            <a:endParaRPr lang="zh-TW" altLang="en-US"/>
          </a:p>
        </p:txBody>
      </p:sp>
    </p:spTree>
    <p:extLst>
      <p:ext uri="{BB962C8B-B14F-4D97-AF65-F5344CB8AC3E}">
        <p14:creationId xmlns:p14="http://schemas.microsoft.com/office/powerpoint/2010/main" val="3533504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28</a:t>
            </a:fld>
            <a:endParaRPr lang="zh-TW" altLang="en-US"/>
          </a:p>
        </p:txBody>
      </p:sp>
    </p:spTree>
    <p:extLst>
      <p:ext uri="{BB962C8B-B14F-4D97-AF65-F5344CB8AC3E}">
        <p14:creationId xmlns:p14="http://schemas.microsoft.com/office/powerpoint/2010/main" val="3635448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資源的互補性：</a:t>
            </a:r>
            <a:r>
              <a:rPr lang="zh-TW" altLang="zh-TW" sz="1200">
                <a:solidFill>
                  <a:srgbClr val="000000"/>
                </a:solidFill>
                <a:latin typeface="微軟正黑體" panose="020B0604030504040204" pitchFamily="34" charset="-120"/>
                <a:ea typeface="微軟正黑體" panose="020B0604030504040204" pitchFamily="34" charset="-120"/>
              </a:rPr>
              <a:t>有形資源不足以單獨形成大數據分析能力，需與人力和無形資源相結合</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t>資源的重要性：</a:t>
            </a:r>
            <a:r>
              <a:rPr lang="zh-TW" altLang="zh-TW" sz="1200">
                <a:solidFill>
                  <a:srgbClr val="000000"/>
                </a:solidFill>
                <a:latin typeface="微軟正黑體" panose="020B0604030504040204" pitchFamily="34" charset="-120"/>
                <a:ea typeface="微軟正黑體" panose="020B0604030504040204" pitchFamily="34" charset="-120"/>
              </a:rPr>
              <a:t>有形資源較易取得，但人力資源和無形資源因其廠商特用性</a:t>
            </a:r>
            <a:r>
              <a:rPr lang="en-US" altLang="zh-TW" sz="1200">
                <a:solidFill>
                  <a:srgbClr val="000000"/>
                </a:solidFill>
                <a:latin typeface="微軟正黑體" panose="020B0604030504040204" pitchFamily="34" charset="-120"/>
                <a:ea typeface="微軟正黑體" panose="020B0604030504040204" pitchFamily="34" charset="-120"/>
              </a:rPr>
              <a:t>(Firm Specificity)</a:t>
            </a:r>
            <a:r>
              <a:rPr lang="zh-TW" altLang="zh-TW" sz="1200">
                <a:solidFill>
                  <a:srgbClr val="000000"/>
                </a:solidFill>
                <a:latin typeface="微軟正黑體" panose="020B0604030504040204" pitchFamily="34" charset="-120"/>
                <a:ea typeface="微軟正黑體" panose="020B0604030504040204" pitchFamily="34" charset="-120"/>
              </a:rPr>
              <a:t>，對大數據分析能力建構更具重要性。</a:t>
            </a:r>
          </a:p>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29</a:t>
            </a:fld>
            <a:endParaRPr lang="zh-TW" altLang="en-US"/>
          </a:p>
        </p:txBody>
      </p:sp>
    </p:spTree>
    <p:extLst>
      <p:ext uri="{BB962C8B-B14F-4D97-AF65-F5344CB8AC3E}">
        <p14:creationId xmlns:p14="http://schemas.microsoft.com/office/powerpoint/2010/main" val="3668015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solidFill>
                  <a:srgbClr val="E8E8E8"/>
                </a:solidFill>
                <a:effectLst/>
                <a:latin typeface="Arial" panose="020B0604020202020204" pitchFamily="34" charset="0"/>
              </a:rPr>
              <a:t>VRIO</a:t>
            </a:r>
            <a:r>
              <a:rPr lang="zh-TW" altLang="en-US" b="0" i="0">
                <a:solidFill>
                  <a:srgbClr val="E8E8E8"/>
                </a:solidFill>
                <a:effectLst/>
                <a:latin typeface="Arial" panose="020B0604020202020204" pitchFamily="34" charset="0"/>
              </a:rPr>
              <a:t>模型於</a:t>
            </a:r>
            <a:r>
              <a:rPr lang="en-US" altLang="zh-TW" b="0" i="0">
                <a:solidFill>
                  <a:srgbClr val="E8E8E8"/>
                </a:solidFill>
                <a:effectLst/>
                <a:latin typeface="Arial" panose="020B0604020202020204" pitchFamily="34" charset="0"/>
              </a:rPr>
              <a:t>1991</a:t>
            </a:r>
            <a:r>
              <a:rPr lang="zh-TW" altLang="en-US" b="0" i="0">
                <a:solidFill>
                  <a:srgbClr val="E8E8E8"/>
                </a:solidFill>
                <a:effectLst/>
                <a:latin typeface="Arial" panose="020B0604020202020204" pitchFamily="34" charset="0"/>
              </a:rPr>
              <a:t>年由傑恩</a:t>
            </a:r>
            <a:r>
              <a:rPr lang="en-US" altLang="zh-TW" b="0" i="0">
                <a:solidFill>
                  <a:srgbClr val="E8E8E8"/>
                </a:solidFill>
                <a:effectLst/>
                <a:latin typeface="Arial" panose="020B0604020202020204" pitchFamily="34" charset="0"/>
              </a:rPr>
              <a:t>·</a:t>
            </a:r>
            <a:r>
              <a:rPr lang="zh-TW" altLang="en-US" b="0" i="0">
                <a:solidFill>
                  <a:srgbClr val="E8E8E8"/>
                </a:solidFill>
                <a:effectLst/>
                <a:latin typeface="Arial" panose="020B0604020202020204" pitchFamily="34" charset="0"/>
              </a:rPr>
              <a:t>巴尼（</a:t>
            </a:r>
            <a:r>
              <a:rPr lang="en-US" altLang="zh-TW" b="0" i="0">
                <a:solidFill>
                  <a:srgbClr val="E8E8E8"/>
                </a:solidFill>
                <a:effectLst/>
                <a:latin typeface="Arial" panose="020B0604020202020204" pitchFamily="34" charset="0"/>
              </a:rPr>
              <a:t>Jay B. Barney</a:t>
            </a:r>
            <a:r>
              <a:rPr lang="zh-TW" altLang="en-US" b="0" i="0">
                <a:solidFill>
                  <a:srgbClr val="E8E8E8"/>
                </a:solidFill>
                <a:effectLst/>
                <a:latin typeface="Arial" panose="020B0604020202020204" pitchFamily="34" charset="0"/>
              </a:rPr>
              <a:t>）</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數據驅動的精準決策：</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企業能通過這些洞察識別市場趨勢、了解客戶行為、優化產品與服務，從而提升競爭力</a:t>
            </a:r>
            <a:endParaRPr lang="en-US" altLang="zh-TW" sz="1200">
              <a:solidFill>
                <a:srgbClr val="000000"/>
              </a:solidFill>
              <a:latin typeface="微軟正黑體" panose="020B0604030504040204" pitchFamily="34" charset="-120"/>
              <a:ea typeface="微軟正黑體" panose="020B0604030504040204" pitchFamily="34" charset="-120"/>
            </a:endParaRPr>
          </a:p>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30</a:t>
            </a:fld>
            <a:endParaRPr lang="zh-TW" altLang="en-US"/>
          </a:p>
        </p:txBody>
      </p:sp>
    </p:spTree>
    <p:extLst>
      <p:ext uri="{BB962C8B-B14F-4D97-AF65-F5344CB8AC3E}">
        <p14:creationId xmlns:p14="http://schemas.microsoft.com/office/powerpoint/2010/main" val="2834917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7DC2F-610E-0950-3DF1-9D21B7F1CB0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790749C-5330-590D-5596-2D088E76EC5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308945E-0A76-8EAB-1301-E22B264D5428}"/>
              </a:ext>
            </a:extLst>
          </p:cNvPr>
          <p:cNvSpPr>
            <a:spLocks noGrp="1"/>
          </p:cNvSpPr>
          <p:nvPr>
            <p:ph type="body" idx="1"/>
          </p:nvPr>
        </p:nvSpPr>
        <p:spPr/>
        <p:txBody>
          <a:bodyPr/>
          <a:lstStyle/>
          <a:p>
            <a:pPr algn="l">
              <a:lnSpc>
                <a:spcPts val="1800"/>
              </a:lnSpc>
            </a:pPr>
            <a:r>
              <a:rPr lang="en-US" altLang="zh-TW" b="1" i="0">
                <a:solidFill>
                  <a:srgbClr val="232F3E"/>
                </a:solidFill>
                <a:effectLst/>
                <a:latin typeface="AEmb"/>
              </a:rPr>
              <a:t>"</a:t>
            </a:r>
            <a:r>
              <a:rPr lang="zh-TW" altLang="en-US" b="1" i="0">
                <a:solidFill>
                  <a:srgbClr val="232F3E"/>
                </a:solidFill>
                <a:effectLst/>
                <a:latin typeface="AEmb"/>
              </a:rPr>
              <a:t>亞馬遜物流庫存</a:t>
            </a:r>
            <a:r>
              <a:rPr lang="en-US" altLang="zh-TW" b="1" i="0">
                <a:solidFill>
                  <a:srgbClr val="232F3E"/>
                </a:solidFill>
                <a:effectLst/>
                <a:latin typeface="AEmb"/>
              </a:rPr>
              <a:t>"</a:t>
            </a:r>
            <a:r>
              <a:rPr lang="zh-TW" altLang="en-US" b="1" i="0">
                <a:solidFill>
                  <a:srgbClr val="232F3E"/>
                </a:solidFill>
                <a:effectLst/>
                <a:latin typeface="AEmb"/>
              </a:rPr>
              <a:t>控制台（</a:t>
            </a:r>
            <a:r>
              <a:rPr lang="en-US" altLang="zh-TW" b="1" i="0">
                <a:solidFill>
                  <a:srgbClr val="232F3E"/>
                </a:solidFill>
                <a:effectLst/>
                <a:latin typeface="AEmb"/>
              </a:rPr>
              <a:t>FBA Inventory</a:t>
            </a:r>
            <a:r>
              <a:rPr lang="zh-TW" altLang="en-US" b="1" i="0">
                <a:solidFill>
                  <a:srgbClr val="232F3E"/>
                </a:solidFill>
                <a:effectLst/>
                <a:latin typeface="AEmb"/>
              </a:rPr>
              <a:t>）</a:t>
            </a:r>
          </a:p>
          <a:p>
            <a:pPr algn="l">
              <a:lnSpc>
                <a:spcPts val="1575"/>
              </a:lnSpc>
            </a:pPr>
            <a:r>
              <a:rPr lang="zh-TW" altLang="en-US" b="0" i="0">
                <a:solidFill>
                  <a:srgbClr val="232F3E"/>
                </a:solidFill>
                <a:effectLst/>
                <a:latin typeface="AEmb"/>
              </a:rPr>
              <a:t>在將庫存運送到亞馬遜運營中心後，賣家可以根據亞馬遜提供的標準存儲商品。亞馬遜物流庫存管理關係到賣家成本控制、創建入庫計畫、發送貨件、追蹤和監控貨件，可以幫助瞭解庫存健康狀況、協助進行亞馬遜物流庫存管理。同時根據冗餘庫存、售出率、無在售資訊的亞馬遜庫存、有存貨庫存等資訊，為賣家提供庫存優化建議。</a:t>
            </a:r>
            <a:endParaRPr lang="en-US" altLang="zh-TW" b="0" i="0">
              <a:solidFill>
                <a:srgbClr val="232F3E"/>
              </a:solidFill>
              <a:effectLst/>
              <a:latin typeface="AEmb"/>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a:solidFill>
                  <a:srgbClr val="E8E8E8"/>
                </a:solidFill>
                <a:effectLst/>
                <a:latin typeface="Arial" panose="020B0604020202020204" pitchFamily="34" charset="0"/>
              </a:rPr>
              <a:t>銷售轉換率：訪客成功進入網站、在網站中連結至下一頁、購物車結帳等切換成功的比例</a:t>
            </a:r>
            <a:endParaRPr lang="en-US" altLang="zh-TW" b="0" i="0">
              <a:solidFill>
                <a:srgbClr val="E8E8E8"/>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a:solidFill>
                  <a:srgbClr val="BFBFBF"/>
                </a:solidFill>
                <a:effectLst/>
                <a:latin typeface="Arial" panose="020B0604020202020204" pitchFamily="34" charset="0"/>
              </a:rPr>
              <a:t>公式為</a:t>
            </a:r>
            <a:r>
              <a:rPr lang="zh-TW" altLang="en-US" b="0" i="0">
                <a:solidFill>
                  <a:srgbClr val="FFFFFF"/>
                </a:solidFill>
                <a:effectLst/>
                <a:latin typeface="Arial" panose="020B0604020202020204" pitchFamily="34" charset="0"/>
              </a:rPr>
              <a:t>（完成購買人數</a:t>
            </a:r>
            <a:r>
              <a:rPr lang="en-US" altLang="zh-TW" b="0" i="0">
                <a:solidFill>
                  <a:srgbClr val="FFFFFF"/>
                </a:solidFill>
                <a:effectLst/>
                <a:latin typeface="Arial" panose="020B0604020202020204" pitchFamily="34" charset="0"/>
              </a:rPr>
              <a:t>÷ </a:t>
            </a:r>
            <a:r>
              <a:rPr lang="zh-TW" altLang="en-US" b="0" i="0">
                <a:solidFill>
                  <a:srgbClr val="FFFFFF"/>
                </a:solidFill>
                <a:effectLst/>
                <a:latin typeface="Arial" panose="020B0604020202020204" pitchFamily="34" charset="0"/>
              </a:rPr>
              <a:t>訪客人數）</a:t>
            </a:r>
            <a:r>
              <a:rPr lang="en-US" altLang="zh-TW" b="0" i="0">
                <a:solidFill>
                  <a:srgbClr val="FFFFFF"/>
                </a:solidFill>
                <a:effectLst/>
                <a:latin typeface="Arial" panose="020B0604020202020204" pitchFamily="34" charset="0"/>
              </a:rPr>
              <a:t>×100%</a:t>
            </a: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77B0B65D-8A07-1C30-AECC-D06C90DC81A6}"/>
              </a:ext>
            </a:extLst>
          </p:cNvPr>
          <p:cNvSpPr>
            <a:spLocks noGrp="1"/>
          </p:cNvSpPr>
          <p:nvPr>
            <p:ph type="sldNum" sz="quarter" idx="5"/>
          </p:nvPr>
        </p:nvSpPr>
        <p:spPr/>
        <p:txBody>
          <a:bodyPr/>
          <a:lstStyle/>
          <a:p>
            <a:fld id="{09307847-3EF1-4400-8795-AA67A176DB67}" type="slidenum">
              <a:rPr lang="zh-TW" altLang="en-US" smtClean="0"/>
              <a:t>31</a:t>
            </a:fld>
            <a:endParaRPr lang="zh-TW" altLang="en-US"/>
          </a:p>
        </p:txBody>
      </p:sp>
    </p:spTree>
    <p:extLst>
      <p:ext uri="{BB962C8B-B14F-4D97-AF65-F5344CB8AC3E}">
        <p14:creationId xmlns:p14="http://schemas.microsoft.com/office/powerpoint/2010/main" val="218885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FB0CE-857D-E23B-4ADB-7C8497A0917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1D03FCB-E2B1-569A-A130-097F7379C88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4975DEF-B098-C4FD-CB31-ED0106AED44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49AE2B31-C382-61B4-FE3E-F03EF070A56B}"/>
              </a:ext>
            </a:extLst>
          </p:cNvPr>
          <p:cNvSpPr>
            <a:spLocks noGrp="1"/>
          </p:cNvSpPr>
          <p:nvPr>
            <p:ph type="sldNum" sz="quarter" idx="5"/>
          </p:nvPr>
        </p:nvSpPr>
        <p:spPr/>
        <p:txBody>
          <a:bodyPr/>
          <a:lstStyle/>
          <a:p>
            <a:fld id="{09307847-3EF1-4400-8795-AA67A176DB67}" type="slidenum">
              <a:rPr lang="zh-TW" altLang="en-US" smtClean="0"/>
              <a:t>32</a:t>
            </a:fld>
            <a:endParaRPr lang="zh-TW" altLang="en-US"/>
          </a:p>
        </p:txBody>
      </p:sp>
    </p:spTree>
    <p:extLst>
      <p:ext uri="{BB962C8B-B14F-4D97-AF65-F5344CB8AC3E}">
        <p14:creationId xmlns:p14="http://schemas.microsoft.com/office/powerpoint/2010/main" val="863888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DE47-0891-741D-FCEB-524DB05573A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17BE408-F92B-E3F5-BABF-29B3BFD8F91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58C5FD2-7B0A-9FF4-1B0F-C90D305972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471B79BA-4BD0-9A25-DFCB-6F10F419356D}"/>
              </a:ext>
            </a:extLst>
          </p:cNvPr>
          <p:cNvSpPr>
            <a:spLocks noGrp="1"/>
          </p:cNvSpPr>
          <p:nvPr>
            <p:ph type="sldNum" sz="quarter" idx="5"/>
          </p:nvPr>
        </p:nvSpPr>
        <p:spPr/>
        <p:txBody>
          <a:bodyPr/>
          <a:lstStyle/>
          <a:p>
            <a:fld id="{09307847-3EF1-4400-8795-AA67A176DB67}" type="slidenum">
              <a:rPr lang="zh-TW" altLang="en-US" smtClean="0"/>
              <a:t>33</a:t>
            </a:fld>
            <a:endParaRPr lang="zh-TW" altLang="en-US"/>
          </a:p>
        </p:txBody>
      </p:sp>
    </p:spTree>
    <p:extLst>
      <p:ext uri="{BB962C8B-B14F-4D97-AF65-F5344CB8AC3E}">
        <p14:creationId xmlns:p14="http://schemas.microsoft.com/office/powerpoint/2010/main" val="1280424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7C285-4B19-D5DE-91F4-32505E69EE6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FFCF583-5778-3F73-8787-E5833200827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C99079B-55CF-8E7F-A741-8E4B047A9F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CAC4F9D0-2DC4-FC4A-C662-DD96538AB0CA}"/>
              </a:ext>
            </a:extLst>
          </p:cNvPr>
          <p:cNvSpPr>
            <a:spLocks noGrp="1"/>
          </p:cNvSpPr>
          <p:nvPr>
            <p:ph type="sldNum" sz="quarter" idx="5"/>
          </p:nvPr>
        </p:nvSpPr>
        <p:spPr/>
        <p:txBody>
          <a:bodyPr/>
          <a:lstStyle/>
          <a:p>
            <a:fld id="{09307847-3EF1-4400-8795-AA67A176DB67}" type="slidenum">
              <a:rPr lang="zh-TW" altLang="en-US" smtClean="0"/>
              <a:t>34</a:t>
            </a:fld>
            <a:endParaRPr lang="zh-TW" altLang="en-US"/>
          </a:p>
        </p:txBody>
      </p:sp>
    </p:spTree>
    <p:extLst>
      <p:ext uri="{BB962C8B-B14F-4D97-AF65-F5344CB8AC3E}">
        <p14:creationId xmlns:p14="http://schemas.microsoft.com/office/powerpoint/2010/main" val="2735358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464D2-5646-0DBF-2E4F-26564FAFC73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AA0BC8B-D9A0-6A3B-D49B-BD18434ED81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A5A7D9E-0C1E-E09D-69E2-8CB0DC21FE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技術整合的複雜性</a:t>
            </a:r>
            <a:endParaRPr lang="en-US" altLang="zh-TW" sz="1200">
              <a:solidFill>
                <a:srgbClr val="000000"/>
              </a:solidFill>
              <a:latin typeface="微軟正黑體" panose="020B0604030504040204" pitchFamily="34" charset="-120"/>
              <a:ea typeface="微軟正黑體" panose="020B0604030504040204" pitchFamily="34" charset="-120"/>
            </a:endParaRPr>
          </a:p>
          <a:p>
            <a:r>
              <a:rPr lang="zh-TW" altLang="en-US" sz="1200">
                <a:solidFill>
                  <a:srgbClr val="000000"/>
                </a:solidFill>
                <a:latin typeface="微軟正黑體" panose="020B0604030504040204" pitchFamily="34" charset="-120"/>
                <a:ea typeface="微軟正黑體" panose="020B0604030504040204" pitchFamily="34" charset="-120"/>
              </a:rPr>
              <a:t>這種複雜的技術能力難以被其他競爭者輕易模仿</a:t>
            </a:r>
            <a:endParaRPr lang="en-US" altLang="zh-TW" sz="1200">
              <a:solidFill>
                <a:srgbClr val="000000"/>
              </a:solidFill>
              <a:latin typeface="微軟正黑體" panose="020B0604030504040204" pitchFamily="34" charset="-120"/>
              <a:ea typeface="微軟正黑體" panose="020B0604030504040204" pitchFamily="34" charset="-120"/>
            </a:endParaRPr>
          </a:p>
          <a:p>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數據模型的專業性與定制化</a:t>
            </a:r>
            <a:endParaRPr lang="en-US" altLang="zh-TW" sz="1200">
              <a:solidFill>
                <a:srgbClr val="000000"/>
              </a:solidFill>
              <a:latin typeface="微軟正黑體" panose="020B0604030504040204" pitchFamily="34" charset="-120"/>
              <a:ea typeface="微軟正黑體" panose="020B0604030504040204" pitchFamily="34" charset="-120"/>
            </a:endParaRPr>
          </a:p>
          <a:p>
            <a:r>
              <a:rPr lang="zh-TW" altLang="en-US" sz="1200">
                <a:solidFill>
                  <a:srgbClr val="000000"/>
                </a:solidFill>
                <a:latin typeface="微軟正黑體" panose="020B0604030504040204" pitchFamily="34" charset="-120"/>
                <a:ea typeface="微軟正黑體" panose="020B0604030504040204" pitchFamily="34" charset="-120"/>
              </a:rPr>
              <a:t>這樣的模型可以精準預測市場動態和客戶行為，使企業持續保持競爭優勢</a:t>
            </a:r>
            <a:endParaRPr lang="zh-TW" altLang="en-US"/>
          </a:p>
        </p:txBody>
      </p:sp>
      <p:sp>
        <p:nvSpPr>
          <p:cNvPr id="4" name="投影片編號版面配置區 3">
            <a:extLst>
              <a:ext uri="{FF2B5EF4-FFF2-40B4-BE49-F238E27FC236}">
                <a16:creationId xmlns:a16="http://schemas.microsoft.com/office/drawing/2014/main" id="{746C4AAA-02D7-6E8C-571C-9C7BDFEE5E8D}"/>
              </a:ext>
            </a:extLst>
          </p:cNvPr>
          <p:cNvSpPr>
            <a:spLocks noGrp="1"/>
          </p:cNvSpPr>
          <p:nvPr>
            <p:ph type="sldNum" sz="quarter" idx="5"/>
          </p:nvPr>
        </p:nvSpPr>
        <p:spPr/>
        <p:txBody>
          <a:bodyPr/>
          <a:lstStyle/>
          <a:p>
            <a:fld id="{09307847-3EF1-4400-8795-AA67A176DB67}" type="slidenum">
              <a:rPr lang="zh-TW" altLang="en-US" smtClean="0"/>
              <a:t>35</a:t>
            </a:fld>
            <a:endParaRPr lang="zh-TW" altLang="en-US"/>
          </a:p>
        </p:txBody>
      </p:sp>
    </p:spTree>
    <p:extLst>
      <p:ext uri="{BB962C8B-B14F-4D97-AF65-F5344CB8AC3E}">
        <p14:creationId xmlns:p14="http://schemas.microsoft.com/office/powerpoint/2010/main" val="1557240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FA1AE-0050-63E0-444E-3EE2083715D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2130235-6CAF-4D96-8D5E-332CC9A5EB1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4A636F5-CD78-EC02-B9ED-265A4AF4FE7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914A633-26A5-BF6C-82E6-75D5E2C27A05}"/>
              </a:ext>
            </a:extLst>
          </p:cNvPr>
          <p:cNvSpPr>
            <a:spLocks noGrp="1"/>
          </p:cNvSpPr>
          <p:nvPr>
            <p:ph type="sldNum" sz="quarter" idx="5"/>
          </p:nvPr>
        </p:nvSpPr>
        <p:spPr/>
        <p:txBody>
          <a:bodyPr/>
          <a:lstStyle/>
          <a:p>
            <a:fld id="{09307847-3EF1-4400-8795-AA67A176DB67}" type="slidenum">
              <a:rPr lang="zh-TW" altLang="en-US" smtClean="0"/>
              <a:t>9</a:t>
            </a:fld>
            <a:endParaRPr lang="zh-TW" altLang="en-US"/>
          </a:p>
        </p:txBody>
      </p:sp>
    </p:spTree>
    <p:extLst>
      <p:ext uri="{BB962C8B-B14F-4D97-AF65-F5344CB8AC3E}">
        <p14:creationId xmlns:p14="http://schemas.microsoft.com/office/powerpoint/2010/main" val="230420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4CC8B-050F-A986-573D-2A8F0A0E22E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6725A61-F24B-1388-CA9A-0FA5BAA9AFE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09A7EB1-89F4-7A13-8FE8-DB8FAC9C59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B91857CE-7227-7356-B09C-5D7A452C26EF}"/>
              </a:ext>
            </a:extLst>
          </p:cNvPr>
          <p:cNvSpPr>
            <a:spLocks noGrp="1"/>
          </p:cNvSpPr>
          <p:nvPr>
            <p:ph type="sldNum" sz="quarter" idx="5"/>
          </p:nvPr>
        </p:nvSpPr>
        <p:spPr/>
        <p:txBody>
          <a:bodyPr/>
          <a:lstStyle/>
          <a:p>
            <a:fld id="{09307847-3EF1-4400-8795-AA67A176DB67}" type="slidenum">
              <a:rPr lang="zh-TW" altLang="en-US" smtClean="0"/>
              <a:t>36</a:t>
            </a:fld>
            <a:endParaRPr lang="zh-TW" altLang="en-US"/>
          </a:p>
        </p:txBody>
      </p:sp>
    </p:spTree>
    <p:extLst>
      <p:ext uri="{BB962C8B-B14F-4D97-AF65-F5344CB8AC3E}">
        <p14:creationId xmlns:p14="http://schemas.microsoft.com/office/powerpoint/2010/main" val="995545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165E5-C34E-3357-2F78-F5250081E75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11D244-C80E-3088-B430-62E9CEE6B0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DE57CFE-DE36-13F0-9288-E8CD63E2AB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a:solidFill>
                  <a:srgbClr val="000000"/>
                </a:solidFill>
                <a:latin typeface="微軟正黑體" panose="020B0604030504040204" pitchFamily="34" charset="-120"/>
                <a:ea typeface="微軟正黑體" panose="020B0604030504040204" pitchFamily="34" charset="-120"/>
              </a:rPr>
              <a:t>跨部門協作與技術部署</a:t>
            </a:r>
            <a:endParaRPr lang="en-US" altLang="zh-TW" sz="1200" b="1">
              <a:solidFill>
                <a:srgbClr val="000000"/>
              </a:solidFill>
              <a:latin typeface="微軟正黑體" panose="020B0604030504040204" pitchFamily="34" charset="-120"/>
              <a:ea typeface="微軟正黑體" panose="020B0604030504040204" pitchFamily="34" charset="-120"/>
            </a:endParaRPr>
          </a:p>
          <a:p>
            <a:r>
              <a:rPr lang="zh-TW" altLang="en-US" sz="1200">
                <a:solidFill>
                  <a:srgbClr val="000000"/>
                </a:solidFill>
                <a:latin typeface="微軟正黑體" panose="020B0604030504040204" pitchFamily="34" charset="-120"/>
                <a:ea typeface="微軟正黑體" panose="020B0604030504040204" pitchFamily="34" charset="-120"/>
              </a:rPr>
              <a:t>從而將大數據資源轉化為具體業務成果。</a:t>
            </a:r>
            <a:endParaRPr lang="zh-TW" altLang="en-US"/>
          </a:p>
        </p:txBody>
      </p:sp>
      <p:sp>
        <p:nvSpPr>
          <p:cNvPr id="4" name="投影片編號版面配置區 3">
            <a:extLst>
              <a:ext uri="{FF2B5EF4-FFF2-40B4-BE49-F238E27FC236}">
                <a16:creationId xmlns:a16="http://schemas.microsoft.com/office/drawing/2014/main" id="{2186C370-5EF1-65CF-446D-EE0C53388CA9}"/>
              </a:ext>
            </a:extLst>
          </p:cNvPr>
          <p:cNvSpPr>
            <a:spLocks noGrp="1"/>
          </p:cNvSpPr>
          <p:nvPr>
            <p:ph type="sldNum" sz="quarter" idx="5"/>
          </p:nvPr>
        </p:nvSpPr>
        <p:spPr/>
        <p:txBody>
          <a:bodyPr/>
          <a:lstStyle/>
          <a:p>
            <a:fld id="{09307847-3EF1-4400-8795-AA67A176DB67}" type="slidenum">
              <a:rPr lang="zh-TW" altLang="en-US" smtClean="0"/>
              <a:t>37</a:t>
            </a:fld>
            <a:endParaRPr lang="zh-TW" altLang="en-US"/>
          </a:p>
        </p:txBody>
      </p:sp>
    </p:spTree>
    <p:extLst>
      <p:ext uri="{BB962C8B-B14F-4D97-AF65-F5344CB8AC3E}">
        <p14:creationId xmlns:p14="http://schemas.microsoft.com/office/powerpoint/2010/main" val="2396847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F8EF8-C41A-3178-A7B6-7098E68261F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CC81CE-B6A0-6649-9535-9A0F7D126D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BD09201-210F-67D9-5C42-0B5009A0FA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287B204B-9007-2B48-C7B0-BB296FD89E62}"/>
              </a:ext>
            </a:extLst>
          </p:cNvPr>
          <p:cNvSpPr>
            <a:spLocks noGrp="1"/>
          </p:cNvSpPr>
          <p:nvPr>
            <p:ph type="sldNum" sz="quarter" idx="5"/>
          </p:nvPr>
        </p:nvSpPr>
        <p:spPr/>
        <p:txBody>
          <a:bodyPr/>
          <a:lstStyle/>
          <a:p>
            <a:fld id="{09307847-3EF1-4400-8795-AA67A176DB67}" type="slidenum">
              <a:rPr lang="zh-TW" altLang="en-US" smtClean="0"/>
              <a:t>38</a:t>
            </a:fld>
            <a:endParaRPr lang="zh-TW" altLang="en-US"/>
          </a:p>
        </p:txBody>
      </p:sp>
    </p:spTree>
    <p:extLst>
      <p:ext uri="{BB962C8B-B14F-4D97-AF65-F5344CB8AC3E}">
        <p14:creationId xmlns:p14="http://schemas.microsoft.com/office/powerpoint/2010/main" val="1129396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3766-A03E-B3B9-247A-75C9050C194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5ADFFC5-82C9-E26E-E741-1B737E3BC7C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0DD33C5-94D2-3C64-EFB8-96F3EC586E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id="{229D5758-DAB2-3539-544E-A16479BBBF36}"/>
              </a:ext>
            </a:extLst>
          </p:cNvPr>
          <p:cNvSpPr>
            <a:spLocks noGrp="1"/>
          </p:cNvSpPr>
          <p:nvPr>
            <p:ph type="sldNum" sz="quarter" idx="5"/>
          </p:nvPr>
        </p:nvSpPr>
        <p:spPr/>
        <p:txBody>
          <a:bodyPr/>
          <a:lstStyle/>
          <a:p>
            <a:fld id="{09307847-3EF1-4400-8795-AA67A176DB67}" type="slidenum">
              <a:rPr lang="zh-TW" altLang="en-US" smtClean="0"/>
              <a:t>39</a:t>
            </a:fld>
            <a:endParaRPr lang="zh-TW" altLang="en-US"/>
          </a:p>
        </p:txBody>
      </p:sp>
    </p:spTree>
    <p:extLst>
      <p:ext uri="{BB962C8B-B14F-4D97-AF65-F5344CB8AC3E}">
        <p14:creationId xmlns:p14="http://schemas.microsoft.com/office/powerpoint/2010/main" val="1409533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在基本活動中，系統整合商通過大數據分析優化供應鏈管理、提升營運效率、精準行銷和優化售後服務，讓企業能夠快速響應市場需求。</a:t>
            </a:r>
            <a:endParaRPr lang="en-US" altLang="zh-TW"/>
          </a:p>
          <a:p>
            <a:r>
              <a:rPr lang="zh-TW" altLang="en-US"/>
              <a:t>在支援活動中，系統整合商提供技術支持、人才培養和基礎設施建設，幫助企業構建數據驅動的文化和組織架構。</a:t>
            </a:r>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40</a:t>
            </a:fld>
            <a:endParaRPr lang="zh-TW" altLang="en-US"/>
          </a:p>
        </p:txBody>
      </p:sp>
    </p:spTree>
    <p:extLst>
      <p:ext uri="{BB962C8B-B14F-4D97-AF65-F5344CB8AC3E}">
        <p14:creationId xmlns:p14="http://schemas.microsoft.com/office/powerpoint/2010/main" val="1000281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252525"/>
                </a:solidFill>
                <a:effectLst/>
                <a:latin typeface="Noto Sans TC"/>
              </a:rPr>
              <a:t>這種「即時庫存管理」，核心技術是</a:t>
            </a:r>
            <a:r>
              <a:rPr lang="en-US" altLang="zh-TW" b="0" i="0">
                <a:solidFill>
                  <a:srgbClr val="252525"/>
                </a:solidFill>
                <a:effectLst/>
                <a:latin typeface="Noto Sans TC"/>
              </a:rPr>
              <a:t>AI</a:t>
            </a:r>
            <a:r>
              <a:rPr lang="zh-TW" altLang="en-US" b="0" i="0">
                <a:solidFill>
                  <a:srgbClr val="252525"/>
                </a:solidFill>
                <a:effectLst/>
                <a:latin typeface="Noto Sans TC"/>
              </a:rPr>
              <a:t>，主要是可以根據消費者需求、各地氣候等特色迅速、精準調整各店庫存</a:t>
            </a:r>
            <a:endParaRPr lang="en-US" altLang="zh-TW" b="0" i="0">
              <a:solidFill>
                <a:srgbClr val="252525"/>
              </a:solidFill>
              <a:effectLst/>
              <a:latin typeface="Noto Sans TC"/>
            </a:endParaRPr>
          </a:p>
          <a:p>
            <a:r>
              <a:rPr lang="zh-TW" altLang="en-US" b="0" i="0">
                <a:solidFill>
                  <a:srgbClr val="252525"/>
                </a:solidFill>
                <a:effectLst/>
                <a:latin typeface="Noto Sans TC"/>
              </a:rPr>
              <a:t>在</a:t>
            </a:r>
            <a:r>
              <a:rPr lang="en-US" altLang="zh-TW" b="0" i="0">
                <a:solidFill>
                  <a:srgbClr val="252525"/>
                </a:solidFill>
                <a:effectLst/>
                <a:latin typeface="Noto Sans TC"/>
              </a:rPr>
              <a:t>2023</a:t>
            </a:r>
            <a:r>
              <a:rPr lang="zh-TW" altLang="en-US" b="0" i="0">
                <a:solidFill>
                  <a:srgbClr val="252525"/>
                </a:solidFill>
                <a:effectLst/>
                <a:latin typeface="Noto Sans TC"/>
              </a:rPr>
              <a:t>年冬天，沃爾瑪首度測試其「新一代供應鏈」，也就是採用即時數據控管庫存與物流，確保所有商店營運效率極大化。例如，天寒地凍的明尼蘇達州門市，冬季就不會收到泳裝補貨</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41</a:t>
            </a:fld>
            <a:endParaRPr lang="zh-TW" altLang="en-US"/>
          </a:p>
        </p:txBody>
      </p:sp>
    </p:spTree>
    <p:extLst>
      <p:ext uri="{BB962C8B-B14F-4D97-AF65-F5344CB8AC3E}">
        <p14:creationId xmlns:p14="http://schemas.microsoft.com/office/powerpoint/2010/main" val="3815887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a:solidFill>
                  <a:srgbClr val="424242"/>
                </a:solidFill>
                <a:effectLst/>
                <a:latin typeface="Noto Sans TC"/>
              </a:rPr>
              <a:t>當特斯拉</a:t>
            </a:r>
            <a:r>
              <a:rPr lang="zh-TW" altLang="en-US" b="1" i="0">
                <a:solidFill>
                  <a:srgbClr val="424242"/>
                </a:solidFill>
                <a:effectLst/>
                <a:latin typeface="Noto Sans TC"/>
              </a:rPr>
              <a:t>駕駛和車子產生互動</a:t>
            </a:r>
            <a:r>
              <a:rPr lang="zh-TW" altLang="en-US" b="0" i="0">
                <a:solidFill>
                  <a:srgbClr val="424242"/>
                </a:solidFill>
                <a:effectLst/>
                <a:latin typeface="Noto Sans TC"/>
              </a:rPr>
              <a:t>的時候，就會有新的人為操作數據產生，例如：使用方向盤、踩煞車、接聽電話、調整音樂等。</a:t>
            </a:r>
          </a:p>
          <a:p>
            <a:pPr algn="l">
              <a:buFont typeface="+mj-lt"/>
              <a:buAutoNum type="arabicPeriod"/>
            </a:pPr>
            <a:r>
              <a:rPr lang="zh-TW" altLang="en-US" b="0" i="0">
                <a:solidFill>
                  <a:srgbClr val="424242"/>
                </a:solidFill>
                <a:effectLst/>
                <a:latin typeface="Noto Sans TC"/>
              </a:rPr>
              <a:t>利用車上</a:t>
            </a:r>
            <a:r>
              <a:rPr lang="zh-TW" altLang="en-US" b="1" i="0">
                <a:solidFill>
                  <a:srgbClr val="424242"/>
                </a:solidFill>
                <a:effectLst/>
                <a:latin typeface="Noto Sans TC"/>
              </a:rPr>
              <a:t>感測器及攝影機收集的車輛運作數據</a:t>
            </a:r>
            <a:r>
              <a:rPr lang="zh-TW" altLang="en-US" b="0" i="0">
                <a:solidFill>
                  <a:srgbClr val="424242"/>
                </a:solidFill>
                <a:effectLst/>
                <a:latin typeface="Noto Sans TC"/>
              </a:rPr>
              <a:t>，包含：引擎、煞車、輪胎、電池運作及充電狀況，和路面狀況和路上阻礙物</a:t>
            </a:r>
            <a:r>
              <a:rPr lang="en-US" altLang="zh-TW" b="0" i="0">
                <a:solidFill>
                  <a:srgbClr val="424242"/>
                </a:solidFill>
                <a:effectLst/>
                <a:latin typeface="Noto Sans TC"/>
              </a:rPr>
              <a:t>(</a:t>
            </a:r>
            <a:r>
              <a:rPr lang="zh-TW" altLang="en-US" b="0" i="0">
                <a:solidFill>
                  <a:srgbClr val="424242"/>
                </a:solidFill>
                <a:effectLst/>
                <a:latin typeface="Noto Sans TC"/>
              </a:rPr>
              <a:t>像是行人、結冰或是碎石</a:t>
            </a:r>
            <a:r>
              <a:rPr lang="en-US" altLang="zh-TW" b="0" i="0">
                <a:solidFill>
                  <a:srgbClr val="424242"/>
                </a:solidFill>
                <a:effectLst/>
                <a:latin typeface="Noto Sans TC"/>
              </a:rPr>
              <a:t>)</a:t>
            </a:r>
            <a:r>
              <a:rPr lang="zh-TW" altLang="en-US" b="0" i="0">
                <a:solidFill>
                  <a:srgbClr val="424242"/>
                </a:solidFill>
                <a:effectLst/>
                <a:latin typeface="Noto Sans TC"/>
              </a:rPr>
              <a:t>等。</a:t>
            </a:r>
          </a:p>
          <a:p>
            <a:pPr algn="l">
              <a:buFont typeface="+mj-lt"/>
              <a:buAutoNum type="arabicPeriod"/>
            </a:pPr>
            <a:r>
              <a:rPr lang="zh-TW" altLang="en-US" b="0" i="0">
                <a:solidFill>
                  <a:srgbClr val="424242"/>
                </a:solidFill>
                <a:effectLst/>
                <a:latin typeface="Noto Sans TC"/>
              </a:rPr>
              <a:t>搭配該次行駛道路的</a:t>
            </a:r>
            <a:r>
              <a:rPr lang="zh-TW" altLang="en-US" b="1" i="0">
                <a:solidFill>
                  <a:srgbClr val="424242"/>
                </a:solidFill>
                <a:effectLst/>
                <a:latin typeface="Noto Sans TC"/>
              </a:rPr>
              <a:t>外部數據</a:t>
            </a:r>
            <a:r>
              <a:rPr lang="zh-TW" altLang="en-US" b="0" i="0">
                <a:solidFill>
                  <a:srgbClr val="424242"/>
                </a:solidFill>
                <a:effectLst/>
                <a:latin typeface="Noto Sans TC"/>
              </a:rPr>
              <a:t>，像是：地圖、時間點、路況，甚至天氣狀況等。</a:t>
            </a:r>
          </a:p>
          <a:p>
            <a:pPr algn="l">
              <a:buFont typeface="+mj-lt"/>
              <a:buAutoNum type="arabicPeriod"/>
            </a:pPr>
            <a:r>
              <a:rPr lang="zh-TW" altLang="en-US" b="1" i="0">
                <a:solidFill>
                  <a:srgbClr val="424242"/>
                </a:solidFill>
                <a:effectLst/>
                <a:latin typeface="Noto Sans TC"/>
              </a:rPr>
              <a:t>駕駛本人的數據</a:t>
            </a:r>
            <a:r>
              <a:rPr lang="zh-TW" altLang="en-US" b="0" i="0">
                <a:solidFill>
                  <a:srgbClr val="424242"/>
                </a:solidFill>
                <a:effectLst/>
                <a:latin typeface="Noto Sans TC"/>
              </a:rPr>
              <a:t>，也就是基本資料，車款、性別、付款狀況、購買及瀏覽歷史等。</a:t>
            </a:r>
          </a:p>
          <a:p>
            <a:endParaRPr lang="en-US" altLang="zh-TW"/>
          </a:p>
          <a:p>
            <a:r>
              <a:rPr lang="zh-TW" altLang="en-US"/>
              <a:t>特斯拉會收集這些數據，然後</a:t>
            </a:r>
            <a:r>
              <a:rPr lang="zh-TW" altLang="en-US" b="0" i="0">
                <a:effectLst/>
                <a:latin typeface="Roboto Flex"/>
              </a:rPr>
              <a:t>不斷調整車輛設計，減少使用頻率低、不必要的設備來降低使用晶片數量，減少晶片短缺的衝擊</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42</a:t>
            </a:fld>
            <a:endParaRPr lang="zh-TW" altLang="en-US"/>
          </a:p>
        </p:txBody>
      </p:sp>
    </p:spTree>
    <p:extLst>
      <p:ext uri="{BB962C8B-B14F-4D97-AF65-F5344CB8AC3E}">
        <p14:creationId xmlns:p14="http://schemas.microsoft.com/office/powerpoint/2010/main" val="2124373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9B9B9B"/>
                </a:solidFill>
                <a:effectLst/>
                <a:latin typeface="Roboto" panose="02000000000000000000" pitchFamily="2" charset="0"/>
              </a:rPr>
              <a:t>優化配送路線並最大限度地縮短行程距離。通過利用先進的算法和數據分析，他們根據交通狀況、包裹數量和交貨時間窗口等因素確定最有效的路線。</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43</a:t>
            </a:fld>
            <a:endParaRPr lang="zh-TW" altLang="en-US"/>
          </a:p>
        </p:txBody>
      </p:sp>
    </p:spTree>
    <p:extLst>
      <p:ext uri="{BB962C8B-B14F-4D97-AF65-F5344CB8AC3E}">
        <p14:creationId xmlns:p14="http://schemas.microsoft.com/office/powerpoint/2010/main" val="2926015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a:solidFill>
                  <a:srgbClr val="424242"/>
                </a:solidFill>
                <a:effectLst/>
                <a:latin typeface="Noto Sans TC"/>
              </a:rPr>
              <a:t>2000 </a:t>
            </a:r>
            <a:r>
              <a:rPr lang="zh-TW" altLang="en-US" b="0" i="0">
                <a:solidFill>
                  <a:srgbClr val="424242"/>
                </a:solidFill>
                <a:effectLst/>
                <a:latin typeface="Noto Sans TC"/>
              </a:rPr>
              <a:t>年代初期根據用戶的觀看歷史和評分，推薦可能感興趣的影片。此技術透過分析大量觀影數據，找出相似的模式，形成個性化推薦。</a:t>
            </a:r>
            <a:endParaRPr lang="en-US" altLang="zh-TW" b="0" i="0">
              <a:solidFill>
                <a:srgbClr val="424242"/>
              </a:solidFill>
              <a:effectLst/>
              <a:latin typeface="Noto Sans TC"/>
            </a:endParaRPr>
          </a:p>
          <a:p>
            <a:r>
              <a:rPr lang="zh-TW" altLang="en-US" b="0" i="0">
                <a:solidFill>
                  <a:srgbClr val="424242"/>
                </a:solidFill>
                <a:effectLst/>
                <a:latin typeface="Noto Sans TC"/>
              </a:rPr>
              <a:t>在 </a:t>
            </a:r>
            <a:r>
              <a:rPr lang="en-US" altLang="zh-TW" b="0" i="0">
                <a:solidFill>
                  <a:srgbClr val="424242"/>
                </a:solidFill>
                <a:effectLst/>
                <a:latin typeface="Noto Sans TC"/>
              </a:rPr>
              <a:t>2010 </a:t>
            </a:r>
            <a:r>
              <a:rPr lang="zh-TW" altLang="en-US" b="0" i="0">
                <a:solidFill>
                  <a:srgbClr val="424242"/>
                </a:solidFill>
                <a:effectLst/>
                <a:latin typeface="Noto Sans TC"/>
              </a:rPr>
              <a:t>年代中期引入了深度學習技術，對影片內容進行更深入的分析。利用圖像識別和自然語言處理技術，</a:t>
            </a:r>
            <a:r>
              <a:rPr lang="en-US" altLang="zh-TW" b="0" i="0">
                <a:solidFill>
                  <a:srgbClr val="424242"/>
                </a:solidFill>
                <a:effectLst/>
                <a:latin typeface="Noto Sans TC"/>
              </a:rPr>
              <a:t>Netflix </a:t>
            </a:r>
            <a:r>
              <a:rPr lang="zh-TW" altLang="en-US" b="0" i="0">
                <a:solidFill>
                  <a:srgbClr val="424242"/>
                </a:solidFill>
                <a:effectLst/>
                <a:latin typeface="Noto Sans TC"/>
              </a:rPr>
              <a:t>能夠自動為影片打上標籤、精確分類，方便用戶快速搜索和發現新內容。</a:t>
            </a:r>
            <a:endParaRPr lang="en-US" altLang="zh-TW" b="0" i="0">
              <a:solidFill>
                <a:srgbClr val="424242"/>
              </a:solidFill>
              <a:effectLst/>
              <a:latin typeface="Noto Sans TC"/>
            </a:endParaRPr>
          </a:p>
          <a:p>
            <a:r>
              <a:rPr lang="zh-TW" altLang="en-US" b="0" i="0">
                <a:solidFill>
                  <a:srgbClr val="424242"/>
                </a:solidFill>
                <a:effectLst/>
                <a:latin typeface="Noto Sans TC"/>
              </a:rPr>
              <a:t>現在透過 </a:t>
            </a:r>
            <a:r>
              <a:rPr lang="en-US" altLang="zh-TW" b="0" i="0">
                <a:solidFill>
                  <a:srgbClr val="424242"/>
                </a:solidFill>
                <a:effectLst/>
                <a:latin typeface="Noto Sans TC"/>
              </a:rPr>
              <a:t>AI </a:t>
            </a:r>
            <a:r>
              <a:rPr lang="zh-TW" altLang="en-US" b="0" i="0">
                <a:solidFill>
                  <a:srgbClr val="424242"/>
                </a:solidFill>
                <a:effectLst/>
                <a:latin typeface="Noto Sans TC"/>
              </a:rPr>
              <a:t>動態調整影片串流品質，優化用戶的觀看體驗；</a:t>
            </a:r>
            <a:r>
              <a:rPr lang="en-US" altLang="zh-TW" b="0" i="0">
                <a:solidFill>
                  <a:srgbClr val="424242"/>
                </a:solidFill>
                <a:effectLst/>
                <a:latin typeface="Noto Sans TC"/>
              </a:rPr>
              <a:t>AI </a:t>
            </a:r>
            <a:r>
              <a:rPr lang="zh-TW" altLang="en-US" b="0" i="0">
                <a:solidFill>
                  <a:srgbClr val="424242"/>
                </a:solidFill>
                <a:effectLst/>
                <a:latin typeface="Noto Sans TC"/>
              </a:rPr>
              <a:t>分析觀眾趨勢和喜好，指導內容製作決策；以及透過 </a:t>
            </a:r>
            <a:r>
              <a:rPr lang="en-US" altLang="zh-TW" b="0" i="0">
                <a:solidFill>
                  <a:srgbClr val="424242"/>
                </a:solidFill>
                <a:effectLst/>
                <a:latin typeface="Noto Sans TC"/>
              </a:rPr>
              <a:t>AI </a:t>
            </a:r>
            <a:r>
              <a:rPr lang="zh-TW" altLang="en-US" b="0" i="0">
                <a:solidFill>
                  <a:srgbClr val="424242"/>
                </a:solidFill>
                <a:effectLst/>
                <a:latin typeface="Noto Sans TC"/>
              </a:rPr>
              <a:t>驅動的客戶支援，提供自動化和即時化的服務體驗</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44</a:t>
            </a:fld>
            <a:endParaRPr lang="zh-TW" altLang="en-US"/>
          </a:p>
        </p:txBody>
      </p:sp>
    </p:spTree>
    <p:extLst>
      <p:ext uri="{BB962C8B-B14F-4D97-AF65-F5344CB8AC3E}">
        <p14:creationId xmlns:p14="http://schemas.microsoft.com/office/powerpoint/2010/main" val="2335751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46</a:t>
            </a:fld>
            <a:endParaRPr lang="zh-TW" altLang="en-US"/>
          </a:p>
        </p:txBody>
      </p:sp>
    </p:spTree>
    <p:extLst>
      <p:ext uri="{BB962C8B-B14F-4D97-AF65-F5344CB8AC3E}">
        <p14:creationId xmlns:p14="http://schemas.microsoft.com/office/powerpoint/2010/main" val="46033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5390-96D7-C332-5A4E-DAF1B825CFC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D9BD178-CC22-C440-A4BC-CD25DDF54C6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5328742-0195-1B05-A000-41E7E321596C}"/>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24F03EE-D26E-8088-32F7-83D073C1F580}"/>
              </a:ext>
            </a:extLst>
          </p:cNvPr>
          <p:cNvSpPr>
            <a:spLocks noGrp="1"/>
          </p:cNvSpPr>
          <p:nvPr>
            <p:ph type="sldNum" sz="quarter" idx="5"/>
          </p:nvPr>
        </p:nvSpPr>
        <p:spPr/>
        <p:txBody>
          <a:bodyPr/>
          <a:lstStyle/>
          <a:p>
            <a:fld id="{09307847-3EF1-4400-8795-AA67A176DB67}" type="slidenum">
              <a:rPr lang="zh-TW" altLang="en-US" smtClean="0"/>
              <a:t>10</a:t>
            </a:fld>
            <a:endParaRPr lang="zh-TW" altLang="en-US"/>
          </a:p>
        </p:txBody>
      </p:sp>
    </p:spTree>
    <p:extLst>
      <p:ext uri="{BB962C8B-B14F-4D97-AF65-F5344CB8AC3E}">
        <p14:creationId xmlns:p14="http://schemas.microsoft.com/office/powerpoint/2010/main" val="275122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47</a:t>
            </a:fld>
            <a:endParaRPr lang="zh-TW" altLang="en-US"/>
          </a:p>
        </p:txBody>
      </p:sp>
    </p:spTree>
    <p:extLst>
      <p:ext uri="{BB962C8B-B14F-4D97-AF65-F5344CB8AC3E}">
        <p14:creationId xmlns:p14="http://schemas.microsoft.com/office/powerpoint/2010/main" val="4243662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48</a:t>
            </a:fld>
            <a:endParaRPr lang="zh-TW" altLang="en-US"/>
          </a:p>
        </p:txBody>
      </p:sp>
    </p:spTree>
    <p:extLst>
      <p:ext uri="{BB962C8B-B14F-4D97-AF65-F5344CB8AC3E}">
        <p14:creationId xmlns:p14="http://schemas.microsoft.com/office/powerpoint/2010/main" val="711797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星巴克發起了「咖啡和農民平等」（</a:t>
            </a:r>
            <a:r>
              <a:rPr lang="en-US" altLang="zh-TW"/>
              <a:t>C.A.F.E.</a:t>
            </a:r>
            <a:r>
              <a:rPr lang="zh-TW" altLang="en-US"/>
              <a:t>）道德採購計劃，確保所有供應商都符合環境和社會標準。星巴克使用數據系統來追蹤和審核供應商的社會責任指標，確保每一批採購都符合可持續發展標準</a:t>
            </a:r>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49</a:t>
            </a:fld>
            <a:endParaRPr lang="zh-TW" altLang="en-US"/>
          </a:p>
        </p:txBody>
      </p:sp>
    </p:spTree>
    <p:extLst>
      <p:ext uri="{BB962C8B-B14F-4D97-AF65-F5344CB8AC3E}">
        <p14:creationId xmlns:p14="http://schemas.microsoft.com/office/powerpoint/2010/main" val="3981377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a:solidFill>
                  <a:srgbClr val="000000"/>
                </a:solidFill>
                <a:latin typeface="微軟正黑體" panose="020B0604030504040204" pitchFamily="34" charset="-120"/>
                <a:ea typeface="微軟正黑體" panose="020B0604030504040204" pitchFamily="34" charset="-120"/>
              </a:rPr>
              <a:t>數據驅動的運營效率提升</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例如，系統整合商可以根據歷史數據進行需求預測，調整生產計劃和庫存管理，降低庫存和物流成本。</a:t>
            </a: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50</a:t>
            </a:fld>
            <a:endParaRPr lang="zh-TW" altLang="en-US"/>
          </a:p>
        </p:txBody>
      </p:sp>
    </p:spTree>
    <p:extLst>
      <p:ext uri="{BB962C8B-B14F-4D97-AF65-F5344CB8AC3E}">
        <p14:creationId xmlns:p14="http://schemas.microsoft.com/office/powerpoint/2010/main" val="1170350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個性化產品與服務</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例如，透過大數據分析顧客偏好，系統整合商可以協助企業制定針對性的行銷策略，實現精準行銷，增加顧客黏性。</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52</a:t>
            </a:fld>
            <a:endParaRPr lang="zh-TW" altLang="en-US"/>
          </a:p>
        </p:txBody>
      </p:sp>
    </p:spTree>
    <p:extLst>
      <p:ext uri="{BB962C8B-B14F-4D97-AF65-F5344CB8AC3E}">
        <p14:creationId xmlns:p14="http://schemas.microsoft.com/office/powerpoint/2010/main" val="2089313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53</a:t>
            </a:fld>
            <a:endParaRPr lang="zh-TW" altLang="en-US"/>
          </a:p>
        </p:txBody>
      </p:sp>
    </p:spTree>
    <p:extLst>
      <p:ext uri="{BB962C8B-B14F-4D97-AF65-F5344CB8AC3E}">
        <p14:creationId xmlns:p14="http://schemas.microsoft.com/office/powerpoint/2010/main" val="28454462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特定市場的深度數據分析</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例如，針對高端市場或特定區域市場，系統整合商可以提供專業化數據分析，幫助企業精確瞄準目標消費群體。</a:t>
            </a: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a:solidFill>
                  <a:srgbClr val="000000"/>
                </a:solidFill>
                <a:latin typeface="微軟正黑體" panose="020B0604030504040204" pitchFamily="34" charset="-120"/>
                <a:ea typeface="微軟正黑體" panose="020B0604030504040204" pitchFamily="34" charset="-120"/>
              </a:rPr>
              <a:t>地域特定需求的響應</a:t>
            </a:r>
            <a:endParaRPr lang="en-US" altLang="zh-TW" sz="1200" b="0">
              <a:solidFill>
                <a:srgbClr val="000000"/>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a:solidFill>
                  <a:srgbClr val="000000"/>
                </a:solidFill>
                <a:latin typeface="微軟正黑體" panose="020B0604030504040204" pitchFamily="34" charset="-120"/>
                <a:ea typeface="微軟正黑體" panose="020B0604030504040204" pitchFamily="34" charset="-120"/>
              </a:rPr>
              <a:t>例如，針對季節性產品或區域偏好，系統整合商通過數據分析為企業提供地域特定的產品供應建議，實現精準的市場集中化策略</a:t>
            </a:r>
            <a:endParaRPr lang="en-US" altLang="zh-TW" sz="1200">
              <a:solidFill>
                <a:srgbClr val="000000"/>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54</a:t>
            </a:fld>
            <a:endParaRPr lang="zh-TW" altLang="en-US"/>
          </a:p>
        </p:txBody>
      </p:sp>
    </p:spTree>
    <p:extLst>
      <p:ext uri="{BB962C8B-B14F-4D97-AF65-F5344CB8AC3E}">
        <p14:creationId xmlns:p14="http://schemas.microsoft.com/office/powerpoint/2010/main" val="3826933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a:t>亞洲市場的茶飲品</a:t>
            </a:r>
            <a:r>
              <a:rPr lang="zh-TW" altLang="en-US"/>
              <a:t>：在亞洲市場，消費者對茶類飲品的需求較高。星巴克根據這一偏好，推出了多款茶基產品，如抹茶拿鐵、紅豆抹茶冰沙和芒果西柚茶等星巴克還在這些飲品中引入了地區特色，例如在抹茶飲品中加入紅豆、黑糖，這些元素受到了亞洲市場的熱烈歡迎。</a:t>
            </a:r>
            <a:endParaRPr lang="en-US" altLang="zh-TW"/>
          </a:p>
          <a:p>
            <a:endParaRPr lang="en-US" altLang="zh-TW" b="1"/>
          </a:p>
          <a:p>
            <a:r>
              <a:rPr lang="zh-TW" altLang="en-US" b="1"/>
              <a:t>拉美市場的冷萃咖啡</a:t>
            </a:r>
            <a:r>
              <a:rPr lang="zh-TW" altLang="en-US"/>
              <a:t>：拉美地區的天氣較熱，消費者更喜愛冷飲，尤其是冷萃咖啡。因此，星巴克針對拉美市場推出了多種冷萃咖啡選項，並添加當地的食材和風味，如焦糖冷萃和椰子冷萃，以迎合當地消費者的偏好。</a:t>
            </a:r>
            <a:endParaRPr lang="en-US" altLang="zh-TW"/>
          </a:p>
          <a:p>
            <a:endParaRPr lang="en-US" altLang="zh-TW" b="1"/>
          </a:p>
          <a:p>
            <a:r>
              <a:rPr lang="zh-TW" altLang="en-US" b="1"/>
              <a:t>中東市場的區域風味調整</a:t>
            </a:r>
            <a:r>
              <a:rPr lang="zh-TW" altLang="en-US"/>
              <a:t>：在中東市場，星巴克推出了加入椰棗等特色食材的飲品，因為椰棗是該地區的傳統食材，並受當地文化的影響。這些飲品不僅迎合了中東消費者的口味，還強化了品牌的文化適應性。</a:t>
            </a:r>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55</a:t>
            </a:fld>
            <a:endParaRPr lang="zh-TW" altLang="en-US"/>
          </a:p>
        </p:txBody>
      </p:sp>
    </p:spTree>
    <p:extLst>
      <p:ext uri="{BB962C8B-B14F-4D97-AF65-F5344CB8AC3E}">
        <p14:creationId xmlns:p14="http://schemas.microsoft.com/office/powerpoint/2010/main" val="16857431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a:solidFill>
                  <a:srgbClr val="505050"/>
                </a:solidFill>
                <a:effectLst/>
                <a:latin typeface="Muli"/>
              </a:rPr>
              <a:t>推出積分計畫與行動</a:t>
            </a:r>
            <a:r>
              <a:rPr lang="en-US" altLang="zh-TW" b="0" i="0">
                <a:solidFill>
                  <a:srgbClr val="505050"/>
                </a:solidFill>
                <a:effectLst/>
                <a:latin typeface="Muli"/>
              </a:rPr>
              <a:t>APP</a:t>
            </a:r>
            <a:r>
              <a:rPr lang="zh-TW" altLang="en-US" b="0" i="0">
                <a:solidFill>
                  <a:srgbClr val="505050"/>
                </a:solidFill>
                <a:effectLst/>
                <a:latin typeface="Muli"/>
              </a:rPr>
              <a:t>：為了提升業績表現，並充分善用粉絲遍及全世界的基礎，開始推動「星禮程」計畫，並隨著智慧型手機興起，開發行動</a:t>
            </a:r>
            <a:r>
              <a:rPr lang="en-US" altLang="zh-TW" b="0" i="0">
                <a:solidFill>
                  <a:srgbClr val="505050"/>
                </a:solidFill>
                <a:effectLst/>
                <a:latin typeface="Muli"/>
              </a:rPr>
              <a:t>APP</a:t>
            </a:r>
            <a:r>
              <a:rPr lang="zh-TW" altLang="en-US" b="0" i="0">
                <a:solidFill>
                  <a:srgbClr val="505050"/>
                </a:solidFill>
                <a:effectLst/>
                <a:latin typeface="Muli"/>
              </a:rPr>
              <a:t>逐步擴大收集消費者特徵與數據，並將購買行為與其他參數（如天氣、節慶等）統合運算，適時地提供消費者購買建議。</a:t>
            </a:r>
          </a:p>
          <a:p>
            <a:r>
              <a:rPr lang="zh-TW" altLang="en-US" b="0" i="0">
                <a:solidFill>
                  <a:srgbClr val="505050"/>
                </a:solidFill>
                <a:effectLst/>
                <a:latin typeface="Muli"/>
              </a:rPr>
              <a:t>於行動</a:t>
            </a:r>
            <a:r>
              <a:rPr lang="en-US" altLang="zh-TW" b="0" i="0">
                <a:solidFill>
                  <a:srgbClr val="505050"/>
                </a:solidFill>
                <a:effectLst/>
                <a:latin typeface="Muli"/>
              </a:rPr>
              <a:t>APP</a:t>
            </a:r>
            <a:r>
              <a:rPr lang="zh-TW" altLang="en-US" b="0" i="0">
                <a:solidFill>
                  <a:srgbClr val="505050"/>
                </a:solidFill>
                <a:effectLst/>
                <a:latin typeface="Muli"/>
              </a:rPr>
              <a:t>中推出「</a:t>
            </a:r>
            <a:r>
              <a:rPr lang="en-US" altLang="zh-TW" b="0" i="0">
                <a:solidFill>
                  <a:srgbClr val="505050"/>
                </a:solidFill>
                <a:effectLst/>
                <a:latin typeface="Muli"/>
              </a:rPr>
              <a:t>My Starbucks barista</a:t>
            </a:r>
            <a:r>
              <a:rPr lang="zh-TW" altLang="en-US" b="0" i="0">
                <a:solidFill>
                  <a:srgbClr val="505050"/>
                </a:solidFill>
                <a:effectLst/>
                <a:latin typeface="Muli"/>
              </a:rPr>
              <a:t>」咖啡師服務：運用人工智慧</a:t>
            </a:r>
            <a:r>
              <a:rPr lang="en-US" altLang="zh-TW" b="0" i="0">
                <a:solidFill>
                  <a:srgbClr val="505050"/>
                </a:solidFill>
                <a:effectLst/>
                <a:latin typeface="Muli"/>
              </a:rPr>
              <a:t>(AI)</a:t>
            </a:r>
            <a:r>
              <a:rPr lang="zh-TW" altLang="en-US" b="0" i="0">
                <a:solidFill>
                  <a:srgbClr val="505050"/>
                </a:solidFill>
                <a:effectLst/>
                <a:latin typeface="Muli"/>
              </a:rPr>
              <a:t>技術提供類似聊天機器人的概念，讓消費者透過簡單的對話，即可在</a:t>
            </a:r>
            <a:r>
              <a:rPr lang="en-US" altLang="zh-TW" b="0" i="0">
                <a:solidFill>
                  <a:srgbClr val="505050"/>
                </a:solidFill>
                <a:effectLst/>
                <a:latin typeface="Muli"/>
              </a:rPr>
              <a:t>APP</a:t>
            </a:r>
            <a:r>
              <a:rPr lang="zh-TW" altLang="en-US" b="0" i="0">
                <a:solidFill>
                  <a:srgbClr val="505050"/>
                </a:solidFill>
                <a:effectLst/>
                <a:latin typeface="Muli"/>
              </a:rPr>
              <a:t>介面中直接下單購買咖啡或餐點，並直接線上付款。</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56</a:t>
            </a:fld>
            <a:endParaRPr lang="zh-TW" altLang="en-US"/>
          </a:p>
        </p:txBody>
      </p:sp>
    </p:spTree>
    <p:extLst>
      <p:ext uri="{BB962C8B-B14F-4D97-AF65-F5344CB8AC3E}">
        <p14:creationId xmlns:p14="http://schemas.microsoft.com/office/powerpoint/2010/main" val="141370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財務</a:t>
            </a:r>
            <a:endParaRPr lang="en-US" altLang="zh-TW"/>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57</a:t>
            </a:fld>
            <a:endParaRPr lang="zh-TW" altLang="en-US"/>
          </a:p>
        </p:txBody>
      </p:sp>
    </p:spTree>
    <p:extLst>
      <p:ext uri="{BB962C8B-B14F-4D97-AF65-F5344CB8AC3E}">
        <p14:creationId xmlns:p14="http://schemas.microsoft.com/office/powerpoint/2010/main" val="409664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A5F7C-34E2-A3B5-0D82-49D5ECC07D8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22D1402-73B3-4F78-A814-C2A2753FD8C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D84A3C4-81BF-E513-3A56-37ADD0EC5FAC}"/>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37C34C5D-4E7A-7857-B6E3-5481382438B1}"/>
              </a:ext>
            </a:extLst>
          </p:cNvPr>
          <p:cNvSpPr>
            <a:spLocks noGrp="1"/>
          </p:cNvSpPr>
          <p:nvPr>
            <p:ph type="sldNum" sz="quarter" idx="5"/>
          </p:nvPr>
        </p:nvSpPr>
        <p:spPr/>
        <p:txBody>
          <a:bodyPr/>
          <a:lstStyle/>
          <a:p>
            <a:fld id="{09307847-3EF1-4400-8795-AA67A176DB67}" type="slidenum">
              <a:rPr lang="zh-TW" altLang="en-US" smtClean="0"/>
              <a:t>11</a:t>
            </a:fld>
            <a:endParaRPr lang="zh-TW" altLang="en-US"/>
          </a:p>
        </p:txBody>
      </p:sp>
    </p:spTree>
    <p:extLst>
      <p:ext uri="{BB962C8B-B14F-4D97-AF65-F5344CB8AC3E}">
        <p14:creationId xmlns:p14="http://schemas.microsoft.com/office/powerpoint/2010/main" val="2975218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客戶</a:t>
            </a:r>
            <a:endParaRPr lang="en-US" altLang="zh-TW"/>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58</a:t>
            </a:fld>
            <a:endParaRPr lang="zh-TW" altLang="en-US"/>
          </a:p>
        </p:txBody>
      </p:sp>
    </p:spTree>
    <p:extLst>
      <p:ext uri="{BB962C8B-B14F-4D97-AF65-F5344CB8AC3E}">
        <p14:creationId xmlns:p14="http://schemas.microsoft.com/office/powerpoint/2010/main" val="3413384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a:t>咖啡豆採購</a:t>
            </a:r>
            <a:r>
              <a:rPr lang="zh-TW" altLang="en-US"/>
              <a:t>：</a:t>
            </a:r>
            <a:endParaRPr lang="en-US" altLang="zh-TW"/>
          </a:p>
          <a:p>
            <a:r>
              <a:rPr lang="zh-TW" altLang="en-US"/>
              <a:t>星巴克從拉丁美洲、非洲和亞太地區進行咖啡豆採購。這些地區的咖啡豆質量上乘，但因地理環境和氣候影響，品質和產量會有波動。星巴克使用數據分析來追蹤和預測每年咖啡豆的產量和品質變化，調整採購策略，確保咖啡豆供應穩定</a:t>
            </a:r>
            <a:endParaRPr lang="en-US" altLang="zh-TW"/>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59</a:t>
            </a:fld>
            <a:endParaRPr lang="zh-TW" altLang="en-US"/>
          </a:p>
        </p:txBody>
      </p:sp>
    </p:spTree>
    <p:extLst>
      <p:ext uri="{BB962C8B-B14F-4D97-AF65-F5344CB8AC3E}">
        <p14:creationId xmlns:p14="http://schemas.microsoft.com/office/powerpoint/2010/main" val="3903588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學習與成長</a:t>
            </a:r>
            <a:r>
              <a:rPr lang="zh-TW" altLang="en-US" b="1"/>
              <a:t>移動應用程序和會員系統操作</a:t>
            </a:r>
            <a:r>
              <a:rPr lang="zh-TW" altLang="en-US"/>
              <a:t>：隨著星巴克數位化轉型，員工會接受如何運用公司內部系統來快速處理會員訂單、優惠兌換和數據分析的培訓。例如，員工會學習如何在移動應用中幫助顧客查詢訂單、兌換積分和查看個性化推薦。</a:t>
            </a:r>
            <a:endParaRPr lang="en-US" altLang="zh-TW"/>
          </a:p>
          <a:p>
            <a:r>
              <a:rPr lang="zh-TW" altLang="en-US" b="1"/>
              <a:t>數據分析與消費者行為洞察</a:t>
            </a:r>
            <a:r>
              <a:rPr lang="zh-TW" altLang="en-US"/>
              <a:t>：部分管理層員工還會接受數據分析基礎知識的培訓，以便通過數據分析了解消費者行為和偏好，並根據分析結果改進產品和服務</a:t>
            </a:r>
            <a:endParaRPr lang="en-US" altLang="zh-TW"/>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60</a:t>
            </a:fld>
            <a:endParaRPr lang="zh-TW" altLang="en-US"/>
          </a:p>
        </p:txBody>
      </p:sp>
    </p:spTree>
    <p:extLst>
      <p:ext uri="{BB962C8B-B14F-4D97-AF65-F5344CB8AC3E}">
        <p14:creationId xmlns:p14="http://schemas.microsoft.com/office/powerpoint/2010/main" val="35760200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a:solidFill>
                  <a:srgbClr val="000000"/>
                </a:solidFill>
                <a:latin typeface="微軟正黑體" panose="020B0604030504040204" pitchFamily="34" charset="-120"/>
                <a:ea typeface="微軟正黑體" panose="020B0604030504040204" pitchFamily="34" charset="-120"/>
              </a:rPr>
              <a:t>例如，奈飛製作的熱門劇集</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紙牌屋</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就是基於數據分析得出的觀眾偏好</a:t>
            </a:r>
            <a:r>
              <a:rPr lang="zh-TW" altLang="en-US" sz="1200" b="0" i="0">
                <a:solidFill>
                  <a:srgbClr val="BFBFBF"/>
                </a:solidFill>
                <a:effectLst/>
                <a:latin typeface="Arial" panose="020B0604020202020204" pitchFamily="34" charset="0"/>
                <a:ea typeface="微軟正黑體" panose="020B0604030504040204" pitchFamily="34" charset="-120"/>
              </a:rPr>
              <a:t>，</a:t>
            </a:r>
            <a:r>
              <a:rPr lang="zh-TW" altLang="en-US" b="0" i="0">
                <a:solidFill>
                  <a:srgbClr val="BFBFBF"/>
                </a:solidFill>
                <a:effectLst/>
                <a:latin typeface="Arial" panose="020B0604020202020204" pitchFamily="34" charset="0"/>
              </a:rPr>
              <a:t>美國一部政治權謀題材的網路連續劇</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62</a:t>
            </a:fld>
            <a:endParaRPr lang="zh-TW" altLang="en-US"/>
          </a:p>
        </p:txBody>
      </p:sp>
    </p:spTree>
    <p:extLst>
      <p:ext uri="{BB962C8B-B14F-4D97-AF65-F5344CB8AC3E}">
        <p14:creationId xmlns:p14="http://schemas.microsoft.com/office/powerpoint/2010/main" val="3883126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25032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2526-DB91-3D0F-5DB7-5F8FFBE3E2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736C469-7FED-05E2-B847-07FD08F4F7F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47A8799-8893-3C2A-1822-C93E0CF63689}"/>
              </a:ext>
            </a:extLst>
          </p:cNvPr>
          <p:cNvSpPr>
            <a:spLocks noGrp="1"/>
          </p:cNvSpPr>
          <p:nvPr>
            <p:ph type="body" idx="1"/>
          </p:nvPr>
        </p:nvSpPr>
        <p:spPr/>
        <p:txBody>
          <a:bodyPr/>
          <a:lstStyle/>
          <a:p>
            <a:r>
              <a:rPr lang="zh-TW" altLang="en-US"/>
              <a:t>技術服務與整合服務：系統整合商的專業能力能有效解決企業在導入大數據分析過程中面臨的技術與組織挑戰。</a:t>
            </a:r>
          </a:p>
          <a:p>
            <a:r>
              <a:rPr lang="zh-TW" altLang="en-US"/>
              <a:t>企業內部能力建設：資訊部門分析能力與業務單位合作為企業成功應用大數據分析的重要內部資源。</a:t>
            </a:r>
          </a:p>
          <a:p>
            <a:r>
              <a:rPr lang="zh-TW" altLang="en-US"/>
              <a:t>效益實現：大數據分析能力對企業的運營績效有顯著的正向影響。</a:t>
            </a:r>
          </a:p>
        </p:txBody>
      </p:sp>
      <p:sp>
        <p:nvSpPr>
          <p:cNvPr id="4" name="投影片編號版面配置區 3">
            <a:extLst>
              <a:ext uri="{FF2B5EF4-FFF2-40B4-BE49-F238E27FC236}">
                <a16:creationId xmlns:a16="http://schemas.microsoft.com/office/drawing/2014/main" id="{085F5A11-BE91-7424-A594-5783CE0EEEE9}"/>
              </a:ext>
            </a:extLst>
          </p:cNvPr>
          <p:cNvSpPr>
            <a:spLocks noGrp="1"/>
          </p:cNvSpPr>
          <p:nvPr>
            <p:ph type="sldNum" sz="quarter" idx="5"/>
          </p:nvPr>
        </p:nvSpPr>
        <p:spPr/>
        <p:txBody>
          <a:bodyPr/>
          <a:lstStyle/>
          <a:p>
            <a:fld id="{09307847-3EF1-4400-8795-AA67A176DB67}" type="slidenum">
              <a:rPr lang="zh-TW" altLang="en-US" smtClean="0"/>
              <a:t>65</a:t>
            </a:fld>
            <a:endParaRPr lang="zh-TW" altLang="en-US"/>
          </a:p>
        </p:txBody>
      </p:sp>
    </p:spTree>
    <p:extLst>
      <p:ext uri="{BB962C8B-B14F-4D97-AF65-F5344CB8AC3E}">
        <p14:creationId xmlns:p14="http://schemas.microsoft.com/office/powerpoint/2010/main" val="1461809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6A897-3ECC-4518-2671-905C6509C00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D699BEC-36A8-B8BB-A840-5412C7D39D0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384F900-DEBD-BE0D-1846-B12665F4707E}"/>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A9C8006-EAC3-9C58-3386-C62EB5808552}"/>
              </a:ext>
            </a:extLst>
          </p:cNvPr>
          <p:cNvSpPr>
            <a:spLocks noGrp="1"/>
          </p:cNvSpPr>
          <p:nvPr>
            <p:ph type="sldNum" sz="quarter" idx="5"/>
          </p:nvPr>
        </p:nvSpPr>
        <p:spPr/>
        <p:txBody>
          <a:bodyPr/>
          <a:lstStyle/>
          <a:p>
            <a:fld id="{09307847-3EF1-4400-8795-AA67A176DB67}" type="slidenum">
              <a:rPr lang="zh-TW" altLang="en-US" smtClean="0"/>
              <a:t>66</a:t>
            </a:fld>
            <a:endParaRPr lang="zh-TW" altLang="en-US"/>
          </a:p>
        </p:txBody>
      </p:sp>
    </p:spTree>
    <p:extLst>
      <p:ext uri="{BB962C8B-B14F-4D97-AF65-F5344CB8AC3E}">
        <p14:creationId xmlns:p14="http://schemas.microsoft.com/office/powerpoint/2010/main" val="1016010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4F65F-DD12-F367-B601-80349B1FC25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6A9EFB7-E6CF-A625-7F73-761C1FAF2B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078A1AD-82F5-8E34-AAB5-0D528EFA33A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F875060-5D60-38CD-18CA-F5E15C9DACB8}"/>
              </a:ext>
            </a:extLst>
          </p:cNvPr>
          <p:cNvSpPr>
            <a:spLocks noGrp="1"/>
          </p:cNvSpPr>
          <p:nvPr>
            <p:ph type="sldNum" sz="quarter" idx="5"/>
          </p:nvPr>
        </p:nvSpPr>
        <p:spPr/>
        <p:txBody>
          <a:bodyPr/>
          <a:lstStyle/>
          <a:p>
            <a:fld id="{09307847-3EF1-4400-8795-AA67A176DB67}" type="slidenum">
              <a:rPr lang="zh-TW" altLang="en-US" smtClean="0"/>
              <a:t>67</a:t>
            </a:fld>
            <a:endParaRPr lang="zh-TW" altLang="en-US"/>
          </a:p>
        </p:txBody>
      </p:sp>
    </p:spTree>
    <p:extLst>
      <p:ext uri="{BB962C8B-B14F-4D97-AF65-F5344CB8AC3E}">
        <p14:creationId xmlns:p14="http://schemas.microsoft.com/office/powerpoint/2010/main" val="32600378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a:solidFill>
                  <a:srgbClr val="000000"/>
                </a:solidFill>
                <a:latin typeface="微軟正黑體" panose="020B0604030504040204" pitchFamily="34" charset="-120"/>
                <a:ea typeface="微軟正黑體" panose="020B0604030504040204" pitchFamily="34" charset="-120"/>
              </a:rPr>
              <a:t>例如，奈飛製作的熱門劇集</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紙牌屋</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就是基於數據分析得出的觀眾偏好</a:t>
            </a:r>
            <a:r>
              <a:rPr lang="zh-TW" altLang="en-US" sz="1200" b="0" i="0">
                <a:solidFill>
                  <a:srgbClr val="BFBFBF"/>
                </a:solidFill>
                <a:effectLst/>
                <a:latin typeface="Arial" panose="020B0604020202020204" pitchFamily="34" charset="0"/>
                <a:ea typeface="微軟正黑體" panose="020B0604030504040204" pitchFamily="34" charset="-120"/>
              </a:rPr>
              <a:t>，</a:t>
            </a:r>
            <a:r>
              <a:rPr lang="zh-TW" altLang="en-US" b="0" i="0">
                <a:solidFill>
                  <a:srgbClr val="BFBFBF"/>
                </a:solidFill>
                <a:effectLst/>
                <a:latin typeface="Arial" panose="020B0604020202020204" pitchFamily="34" charset="0"/>
              </a:rPr>
              <a:t>美國一部政治權謀題材的網路連續劇</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68</a:t>
            </a:fld>
            <a:endParaRPr lang="zh-TW" altLang="en-US"/>
          </a:p>
        </p:txBody>
      </p:sp>
    </p:spTree>
    <p:extLst>
      <p:ext uri="{BB962C8B-B14F-4D97-AF65-F5344CB8AC3E}">
        <p14:creationId xmlns:p14="http://schemas.microsoft.com/office/powerpoint/2010/main" val="749784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2526-DB91-3D0F-5DB7-5F8FFBE3E2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736C469-7FED-05E2-B847-07FD08F4F7F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47A8799-8893-3C2A-1822-C93E0CF63689}"/>
              </a:ext>
            </a:extLst>
          </p:cNvPr>
          <p:cNvSpPr>
            <a:spLocks noGrp="1"/>
          </p:cNvSpPr>
          <p:nvPr>
            <p:ph type="body" idx="1"/>
          </p:nvPr>
        </p:nvSpPr>
        <p:spPr/>
        <p:txBody>
          <a:bodyPr/>
          <a:lstStyle/>
          <a:p>
            <a:r>
              <a:rPr lang="zh-TW" altLang="en-US"/>
              <a:t>技術服務與整合服務：系統整合商的專業能力能有效解決企業在導入大數據分析過程中面臨的技術與組織挑戰。</a:t>
            </a:r>
          </a:p>
          <a:p>
            <a:r>
              <a:rPr lang="zh-TW" altLang="en-US"/>
              <a:t>企業內部能力建設：資訊部門分析能力與業務單位合作為企業成功應用大數據分析的重要內部資源。</a:t>
            </a:r>
          </a:p>
          <a:p>
            <a:r>
              <a:rPr lang="zh-TW" altLang="en-US"/>
              <a:t>效益實現：大數據分析能力對企業的運營績效有顯著的正向影響。</a:t>
            </a:r>
          </a:p>
        </p:txBody>
      </p:sp>
      <p:sp>
        <p:nvSpPr>
          <p:cNvPr id="4" name="投影片編號版面配置區 3">
            <a:extLst>
              <a:ext uri="{FF2B5EF4-FFF2-40B4-BE49-F238E27FC236}">
                <a16:creationId xmlns:a16="http://schemas.microsoft.com/office/drawing/2014/main" id="{085F5A11-BE91-7424-A594-5783CE0EEEE9}"/>
              </a:ext>
            </a:extLst>
          </p:cNvPr>
          <p:cNvSpPr>
            <a:spLocks noGrp="1"/>
          </p:cNvSpPr>
          <p:nvPr>
            <p:ph type="sldNum" sz="quarter" idx="5"/>
          </p:nvPr>
        </p:nvSpPr>
        <p:spPr/>
        <p:txBody>
          <a:bodyPr/>
          <a:lstStyle/>
          <a:p>
            <a:fld id="{09307847-3EF1-4400-8795-AA67A176DB67}" type="slidenum">
              <a:rPr lang="zh-TW" altLang="en-US" smtClean="0"/>
              <a:t>69</a:t>
            </a:fld>
            <a:endParaRPr lang="zh-TW" altLang="en-US"/>
          </a:p>
        </p:txBody>
      </p:sp>
    </p:spTree>
    <p:extLst>
      <p:ext uri="{BB962C8B-B14F-4D97-AF65-F5344CB8AC3E}">
        <p14:creationId xmlns:p14="http://schemas.microsoft.com/office/powerpoint/2010/main" val="375948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D5195-B563-B2D9-B1D5-E3B98571609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E54CAAA-15CF-24C9-EFBA-813E4C05B8F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52D1E8-4F85-5235-B09A-EDC58AD6B9A2}"/>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1D7355B-1CDB-63D0-DE7B-63BE720F9960}"/>
              </a:ext>
            </a:extLst>
          </p:cNvPr>
          <p:cNvSpPr>
            <a:spLocks noGrp="1"/>
          </p:cNvSpPr>
          <p:nvPr>
            <p:ph type="sldNum" sz="quarter" idx="5"/>
          </p:nvPr>
        </p:nvSpPr>
        <p:spPr/>
        <p:txBody>
          <a:bodyPr/>
          <a:lstStyle/>
          <a:p>
            <a:fld id="{09307847-3EF1-4400-8795-AA67A176DB67}" type="slidenum">
              <a:rPr lang="zh-TW" altLang="en-US" smtClean="0"/>
              <a:t>12</a:t>
            </a:fld>
            <a:endParaRPr lang="zh-TW" altLang="en-US"/>
          </a:p>
        </p:txBody>
      </p:sp>
    </p:spTree>
    <p:extLst>
      <p:ext uri="{BB962C8B-B14F-4D97-AF65-F5344CB8AC3E}">
        <p14:creationId xmlns:p14="http://schemas.microsoft.com/office/powerpoint/2010/main" val="1483314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a:solidFill>
                  <a:srgbClr val="000000"/>
                </a:solidFill>
                <a:latin typeface="微軟正黑體" panose="020B0604030504040204" pitchFamily="34" charset="-120"/>
                <a:ea typeface="微軟正黑體" panose="020B0604030504040204" pitchFamily="34" charset="-120"/>
              </a:rPr>
              <a:t>例如，奈飛製作的熱門劇集</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紙牌屋</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就是基於數據分析得出的觀眾偏好</a:t>
            </a:r>
            <a:r>
              <a:rPr lang="zh-TW" altLang="en-US" sz="1200" b="0" i="0">
                <a:solidFill>
                  <a:srgbClr val="BFBFBF"/>
                </a:solidFill>
                <a:effectLst/>
                <a:latin typeface="Arial" panose="020B0604020202020204" pitchFamily="34" charset="0"/>
                <a:ea typeface="微軟正黑體" panose="020B0604030504040204" pitchFamily="34" charset="-120"/>
              </a:rPr>
              <a:t>，</a:t>
            </a:r>
            <a:r>
              <a:rPr lang="zh-TW" altLang="en-US" b="0" i="0">
                <a:solidFill>
                  <a:srgbClr val="BFBFBF"/>
                </a:solidFill>
                <a:effectLst/>
                <a:latin typeface="Arial" panose="020B0604020202020204" pitchFamily="34" charset="0"/>
              </a:rPr>
              <a:t>美國一部政治權謀題材的網路連續劇</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70</a:t>
            </a:fld>
            <a:endParaRPr lang="zh-TW" altLang="en-US"/>
          </a:p>
        </p:txBody>
      </p:sp>
    </p:spTree>
    <p:extLst>
      <p:ext uri="{BB962C8B-B14F-4D97-AF65-F5344CB8AC3E}">
        <p14:creationId xmlns:p14="http://schemas.microsoft.com/office/powerpoint/2010/main" val="2642998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a:solidFill>
                  <a:srgbClr val="000000"/>
                </a:solidFill>
                <a:latin typeface="微軟正黑體" panose="020B0604030504040204" pitchFamily="34" charset="-120"/>
                <a:ea typeface="微軟正黑體" panose="020B0604030504040204" pitchFamily="34" charset="-120"/>
              </a:rPr>
              <a:t>例如，奈飛製作的熱門劇集</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紙牌屋</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就是基於數據分析得出的觀眾偏好</a:t>
            </a:r>
            <a:r>
              <a:rPr lang="zh-TW" altLang="en-US" sz="1200" b="0" i="0">
                <a:solidFill>
                  <a:srgbClr val="BFBFBF"/>
                </a:solidFill>
                <a:effectLst/>
                <a:latin typeface="Arial" panose="020B0604020202020204" pitchFamily="34" charset="0"/>
                <a:ea typeface="微軟正黑體" panose="020B0604030504040204" pitchFamily="34" charset="-120"/>
              </a:rPr>
              <a:t>，</a:t>
            </a:r>
            <a:r>
              <a:rPr lang="zh-TW" altLang="en-US" b="0" i="0">
                <a:solidFill>
                  <a:srgbClr val="BFBFBF"/>
                </a:solidFill>
                <a:effectLst/>
                <a:latin typeface="Arial" panose="020B0604020202020204" pitchFamily="34" charset="0"/>
              </a:rPr>
              <a:t>美國一部政治權謀題材的網路連續劇</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71</a:t>
            </a:fld>
            <a:endParaRPr lang="zh-TW" altLang="en-US"/>
          </a:p>
        </p:txBody>
      </p:sp>
    </p:spTree>
    <p:extLst>
      <p:ext uri="{BB962C8B-B14F-4D97-AF65-F5344CB8AC3E}">
        <p14:creationId xmlns:p14="http://schemas.microsoft.com/office/powerpoint/2010/main" val="4050696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a:solidFill>
                  <a:srgbClr val="000000"/>
                </a:solidFill>
                <a:latin typeface="微軟正黑體" panose="020B0604030504040204" pitchFamily="34" charset="-120"/>
                <a:ea typeface="微軟正黑體" panose="020B0604030504040204" pitchFamily="34" charset="-120"/>
              </a:rPr>
              <a:t>例如，奈飛製作的熱門劇集</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紙牌屋</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就是基於數據分析得出的觀眾偏好</a:t>
            </a:r>
            <a:r>
              <a:rPr lang="zh-TW" altLang="en-US" sz="1200" b="0" i="0">
                <a:solidFill>
                  <a:srgbClr val="BFBFBF"/>
                </a:solidFill>
                <a:effectLst/>
                <a:latin typeface="Arial" panose="020B0604020202020204" pitchFamily="34" charset="0"/>
                <a:ea typeface="微軟正黑體" panose="020B0604030504040204" pitchFamily="34" charset="-120"/>
              </a:rPr>
              <a:t>，</a:t>
            </a:r>
            <a:r>
              <a:rPr lang="zh-TW" altLang="en-US" b="0" i="0">
                <a:solidFill>
                  <a:srgbClr val="BFBFBF"/>
                </a:solidFill>
                <a:effectLst/>
                <a:latin typeface="Arial" panose="020B0604020202020204" pitchFamily="34" charset="0"/>
              </a:rPr>
              <a:t>美國一部政治權謀題材的網路連續劇</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72</a:t>
            </a:fld>
            <a:endParaRPr lang="zh-TW" altLang="en-US"/>
          </a:p>
        </p:txBody>
      </p:sp>
    </p:spTree>
    <p:extLst>
      <p:ext uri="{BB962C8B-B14F-4D97-AF65-F5344CB8AC3E}">
        <p14:creationId xmlns:p14="http://schemas.microsoft.com/office/powerpoint/2010/main" val="3367887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a:solidFill>
                  <a:srgbClr val="000000"/>
                </a:solidFill>
                <a:latin typeface="微軟正黑體" panose="020B0604030504040204" pitchFamily="34" charset="-120"/>
                <a:ea typeface="微軟正黑體" panose="020B0604030504040204" pitchFamily="34" charset="-120"/>
              </a:rPr>
              <a:t>例如，奈飛製作的熱門劇集</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紙牌屋</a:t>
            </a:r>
            <a:r>
              <a:rPr lang="en-US" altLang="zh-TW" sz="1200">
                <a:solidFill>
                  <a:srgbClr val="000000"/>
                </a:solidFill>
                <a:latin typeface="微軟正黑體" panose="020B0604030504040204" pitchFamily="34" charset="-120"/>
                <a:ea typeface="微軟正黑體" panose="020B0604030504040204" pitchFamily="34" charset="-120"/>
              </a:rPr>
              <a:t>》</a:t>
            </a:r>
            <a:r>
              <a:rPr lang="zh-TW" altLang="en-US" sz="1200">
                <a:solidFill>
                  <a:srgbClr val="000000"/>
                </a:solidFill>
                <a:latin typeface="微軟正黑體" panose="020B0604030504040204" pitchFamily="34" charset="-120"/>
                <a:ea typeface="微軟正黑體" panose="020B0604030504040204" pitchFamily="34" charset="-120"/>
              </a:rPr>
              <a:t>就是基於數據分析得出的觀眾偏好</a:t>
            </a:r>
            <a:r>
              <a:rPr lang="zh-TW" altLang="en-US" sz="1200" b="0" i="0">
                <a:solidFill>
                  <a:srgbClr val="BFBFBF"/>
                </a:solidFill>
                <a:effectLst/>
                <a:latin typeface="Arial" panose="020B0604020202020204" pitchFamily="34" charset="0"/>
                <a:ea typeface="微軟正黑體" panose="020B0604030504040204" pitchFamily="34" charset="-120"/>
              </a:rPr>
              <a:t>，</a:t>
            </a:r>
            <a:r>
              <a:rPr lang="zh-TW" altLang="en-US" b="0" i="0">
                <a:solidFill>
                  <a:srgbClr val="BFBFBF"/>
                </a:solidFill>
                <a:effectLst/>
                <a:latin typeface="Arial" panose="020B0604020202020204" pitchFamily="34" charset="0"/>
              </a:rPr>
              <a:t>美國一部政治權謀題材的網路連續劇</a:t>
            </a:r>
            <a:endParaRPr lang="zh-TW" altLang="en-US"/>
          </a:p>
        </p:txBody>
      </p:sp>
      <p:sp>
        <p:nvSpPr>
          <p:cNvPr id="4" name="投影片編號版面配置區 3"/>
          <p:cNvSpPr>
            <a:spLocks noGrp="1"/>
          </p:cNvSpPr>
          <p:nvPr>
            <p:ph type="sldNum" sz="quarter" idx="5"/>
          </p:nvPr>
        </p:nvSpPr>
        <p:spPr/>
        <p:txBody>
          <a:bodyPr/>
          <a:lstStyle/>
          <a:p>
            <a:fld id="{09307847-3EF1-4400-8795-AA67A176DB67}" type="slidenum">
              <a:rPr lang="zh-TW" altLang="en-US" smtClean="0"/>
              <a:t>73</a:t>
            </a:fld>
            <a:endParaRPr lang="zh-TW" altLang="en-US"/>
          </a:p>
        </p:txBody>
      </p:sp>
    </p:spTree>
    <p:extLst>
      <p:ext uri="{BB962C8B-B14F-4D97-AF65-F5344CB8AC3E}">
        <p14:creationId xmlns:p14="http://schemas.microsoft.com/office/powerpoint/2010/main" val="1514449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81821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4131685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5557764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141866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70894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21954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2D3C4-CB46-B29C-E9AC-181101966FB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44EF53-25B8-610A-2A17-9C4630B92A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EBE8B10-33F2-E133-2006-D6D5BED9560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95C61DA7-CCA2-E259-16BA-C7D5329D0315}"/>
              </a:ext>
            </a:extLst>
          </p:cNvPr>
          <p:cNvSpPr>
            <a:spLocks noGrp="1"/>
          </p:cNvSpPr>
          <p:nvPr>
            <p:ph type="sldNum" sz="quarter" idx="5"/>
          </p:nvPr>
        </p:nvSpPr>
        <p:spPr/>
        <p:txBody>
          <a:bodyPr/>
          <a:lstStyle/>
          <a:p>
            <a:fld id="{09307847-3EF1-4400-8795-AA67A176DB67}" type="slidenum">
              <a:rPr lang="zh-TW" altLang="en-US" smtClean="0"/>
              <a:t>13</a:t>
            </a:fld>
            <a:endParaRPr lang="zh-TW" altLang="en-US"/>
          </a:p>
        </p:txBody>
      </p:sp>
    </p:spTree>
    <p:extLst>
      <p:ext uri="{BB962C8B-B14F-4D97-AF65-F5344CB8AC3E}">
        <p14:creationId xmlns:p14="http://schemas.microsoft.com/office/powerpoint/2010/main" val="8144779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202186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52412-0F45-9DBF-6E44-EC153C3598E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1C8BC97-A8DD-B25B-D63E-A2E6FABFF5C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4D8EB46-9195-D0D8-E624-7EA06EDA8A23}"/>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DE37216-8851-9AD3-1C10-14C1C0806BAB}"/>
              </a:ext>
            </a:extLst>
          </p:cNvPr>
          <p:cNvSpPr>
            <a:spLocks noGrp="1"/>
          </p:cNvSpPr>
          <p:nvPr>
            <p:ph type="sldNum" sz="quarter" idx="5"/>
          </p:nvPr>
        </p:nvSpPr>
        <p:spPr/>
        <p:txBody>
          <a:bodyPr/>
          <a:lstStyle/>
          <a:p>
            <a:fld id="{09307847-3EF1-4400-8795-AA67A176DB67}" type="slidenum">
              <a:rPr lang="zh-TW" altLang="en-US" smtClean="0"/>
              <a:t>81</a:t>
            </a:fld>
            <a:endParaRPr lang="zh-TW" altLang="en-US"/>
          </a:p>
        </p:txBody>
      </p:sp>
    </p:spTree>
    <p:extLst>
      <p:ext uri="{BB962C8B-B14F-4D97-AF65-F5344CB8AC3E}">
        <p14:creationId xmlns:p14="http://schemas.microsoft.com/office/powerpoint/2010/main" val="3483254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8813135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3CA43-AF0D-999E-F6D0-D70AF5BA298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E164318-8C96-E54D-D5C2-8E56E4313CD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20D33A1-4CE2-7A17-C5B3-AE579FE84AF3}"/>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75ECCB2-E7E3-A7C9-0435-6596E8140B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0093560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0F4FF-E33E-D0F8-0715-073254D749E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E4F4376-B12B-855C-495D-40A3A8328B8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906AE94-859F-B336-C610-AD7BDCCD1A7E}"/>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7C1EBF2-BC9D-FE2B-CDE5-69E9F838C2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0916626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FC698-4ECF-80C7-F2C6-1F966E9BF98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930EC9E-26EB-8D2C-77BD-D45FC14FDDF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DF99814-59D5-3167-F040-FFA6C72C6DB0}"/>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32CF363-66EE-BC55-EC05-F242B73CB3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434050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72CDC-E3C6-F05B-050E-C3A7B17BD71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55995DC-B2EC-9EF8-1397-A766C7AFA50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D580034-D9F1-52D7-2967-D33957A47E5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5CC2517E-AE42-A193-E8DB-0478BDF92D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669012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9E5E5-6FA0-BE0C-93F7-506D6F2CB54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709B17E-093E-E1F9-033B-10038C6E6BF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9DA9966-34F4-C703-D09B-A667BBC2FB28}"/>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3CEB0FA-1AF8-E7F1-0876-5D5EB81C1A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38041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154D9-B1EE-8D78-EA72-4EA91F6F3A4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E4C852E-175E-2D42-08D4-FECE8B7B7A0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C3F6D3C-DC6E-6908-D24C-93DB5925D6D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74A08FF9-5435-9071-835A-2F4010E5BE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8875864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4636F-E68A-F32A-8448-07505D9741D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66C3827-2C19-44B9-33C7-EDFDAF64DF6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42B319F-6F01-6429-6EF9-7E98E44B1773}"/>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CABF9BAE-2107-A4D8-BC79-7562B6DB45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9998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B2856-7E10-F36B-B2E3-2DCB78A17A3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8FFCF64-9468-AB72-A8F0-2127058A900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15B525D-A026-63A8-C93B-68BD9E2EC19E}"/>
              </a:ext>
            </a:extLst>
          </p:cNvPr>
          <p:cNvSpPr>
            <a:spLocks noGrp="1"/>
          </p:cNvSpPr>
          <p:nvPr>
            <p:ph type="body" idx="1"/>
          </p:nvPr>
        </p:nvSpPr>
        <p:spPr/>
        <p:txBody>
          <a:bodyPr/>
          <a:lstStyle/>
          <a:p>
            <a:r>
              <a:rPr lang="en-US" altLang="zh-TW" sz="1200">
                <a:solidFill>
                  <a:srgbClr val="000000"/>
                </a:solidFill>
                <a:latin typeface="微軟正黑體" panose="020B0604030504040204" pitchFamily="34" charset="-120"/>
                <a:ea typeface="微軟正黑體" panose="020B0604030504040204" pitchFamily="34" charset="-120"/>
              </a:rPr>
              <a:t>SAP:</a:t>
            </a:r>
            <a:r>
              <a:rPr lang="zh-TW" altLang="zh-TW" sz="1200">
                <a:effectLst/>
                <a:latin typeface="Aptos" panose="020B0004020202020204" pitchFamily="34" charset="0"/>
                <a:ea typeface="新細明體" panose="02020500000000000000" pitchFamily="18" charset="-120"/>
                <a:cs typeface="Times New Roman" panose="02020603050405020304" pitchFamily="18" charset="0"/>
              </a:rPr>
              <a:t>協助企業建立符合法規的數據收集和存儲方案，並進行合規性審核與培訓，確保數據使用符合當地法律，避免罰款和合規風險。</a:t>
            </a:r>
            <a:endParaRPr lang="en-US" altLang="zh-TW" sz="1200">
              <a:effectLst/>
              <a:latin typeface="Aptos" panose="020B0004020202020204" pitchFamily="34" charset="0"/>
              <a:ea typeface="新細明體" panose="02020500000000000000" pitchFamily="18" charset="-120"/>
              <a:cs typeface="Times New Roman" panose="02020603050405020304" pitchFamily="18" charset="0"/>
            </a:endParaRPr>
          </a:p>
          <a:p>
            <a:endParaRPr lang="en-US" altLang="zh-TW" sz="1200">
              <a:effectLst/>
              <a:latin typeface="Aptos" panose="020B0004020202020204" pitchFamily="34" charset="0"/>
              <a:ea typeface="新細明體" panose="02020500000000000000" pitchFamily="18" charset="-120"/>
              <a:cs typeface="Times New Roman" panose="02020603050405020304" pitchFamily="18" charset="0"/>
            </a:endParaRPr>
          </a:p>
          <a:p>
            <a:r>
              <a:rPr lang="en-US" altLang="zh-TW" sz="1000">
                <a:solidFill>
                  <a:srgbClr val="000000"/>
                </a:solidFill>
                <a:latin typeface="微軟正黑體" panose="020B0604030504040204" pitchFamily="34" charset="-120"/>
                <a:ea typeface="微軟正黑體" panose="020B0604030504040204" pitchFamily="34" charset="-120"/>
              </a:rPr>
              <a:t>Cisco</a:t>
            </a:r>
            <a:r>
              <a:rPr lang="en-US" altLang="zh-TW" sz="1200">
                <a:solidFill>
                  <a:srgbClr val="000000"/>
                </a:solidFill>
                <a:effectLst/>
                <a:latin typeface="Aptos" panose="020B0004020202020204" pitchFamily="34" charset="0"/>
                <a:ea typeface="新細明體" panose="02020500000000000000" pitchFamily="18" charset="-120"/>
                <a:cs typeface="Times New Roman" panose="02020603050405020304" pitchFamily="18" charset="0"/>
              </a:rPr>
              <a:t>:</a:t>
            </a:r>
            <a:r>
              <a:rPr lang="zh-TW" altLang="zh-TW" sz="1200">
                <a:effectLst/>
                <a:latin typeface="Aptos" panose="020B0004020202020204" pitchFamily="34" charset="0"/>
                <a:ea typeface="新細明體" panose="02020500000000000000" pitchFamily="18" charset="-120"/>
                <a:cs typeface="Times New Roman" panose="02020603050405020304" pitchFamily="18" charset="0"/>
              </a:rPr>
              <a:t>許多政府提供資助計畫和稅收減免來推動數位轉型和大數據技術的應用。系統整合商可以幫助企業申請這些政府資助，提供符合資格的技術方案，並最大化利用政府提供的資源。</a:t>
            </a:r>
            <a:endParaRPr lang="zh-TW" altLang="en-US"/>
          </a:p>
          <a:p>
            <a:endParaRPr lang="zh-TW" altLang="en-US"/>
          </a:p>
        </p:txBody>
      </p:sp>
      <p:sp>
        <p:nvSpPr>
          <p:cNvPr id="4" name="投影片編號版面配置區 3">
            <a:extLst>
              <a:ext uri="{FF2B5EF4-FFF2-40B4-BE49-F238E27FC236}">
                <a16:creationId xmlns:a16="http://schemas.microsoft.com/office/drawing/2014/main" id="{658FFB7C-F6F0-D2C3-587E-6310335E632B}"/>
              </a:ext>
            </a:extLst>
          </p:cNvPr>
          <p:cNvSpPr>
            <a:spLocks noGrp="1"/>
          </p:cNvSpPr>
          <p:nvPr>
            <p:ph type="sldNum" sz="quarter" idx="5"/>
          </p:nvPr>
        </p:nvSpPr>
        <p:spPr/>
        <p:txBody>
          <a:bodyPr/>
          <a:lstStyle/>
          <a:p>
            <a:fld id="{09307847-3EF1-4400-8795-AA67A176DB67}" type="slidenum">
              <a:rPr lang="zh-TW" altLang="en-US" smtClean="0"/>
              <a:t>14</a:t>
            </a:fld>
            <a:endParaRPr lang="zh-TW" altLang="en-US"/>
          </a:p>
        </p:txBody>
      </p:sp>
    </p:spTree>
    <p:extLst>
      <p:ext uri="{BB962C8B-B14F-4D97-AF65-F5344CB8AC3E}">
        <p14:creationId xmlns:p14="http://schemas.microsoft.com/office/powerpoint/2010/main" val="14678452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F561B-888C-F76E-6F94-91353091CF9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0FA9235-7B55-1A26-363A-4B2A0A48CAE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2C4FF6C-C6B7-FE54-9ECB-47B3349BFC4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3AF71431-1F95-F5AF-5146-4F2D6DFD42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51996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BE3B8-6BEE-ED2F-CEFD-0A5F01BBDB6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C38C485-FDF6-8AC4-122D-9CEF1BA8BD2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7241FCE-AB0F-33FB-00E7-E665F41A0959}"/>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B9CF2AF-8790-6B68-48BE-756B8A0E546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2140984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DEFE-E89B-A59A-F28A-A88E031A528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45A28AB-ACAE-1EDA-6987-B13B19BA0C2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D7F891E1-70F9-1348-810D-230146C8D5FA}"/>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DC3FA568-B521-A4B9-F7BD-50015F6319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875432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9C01D-96F5-68EE-BB8F-3D325FE126D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1B19E33-F908-A56E-65E2-6D5C44245A2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E65E5B3-DBEA-3C4E-7CBA-EFA6752A1FDB}"/>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13F12C0-4137-3037-D07B-4950A08419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8253719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9F139-63DA-D437-F889-3E172B15B67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25D77BB-481A-1682-ED36-23B610EE9C3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E9FFC93-E3ED-944F-32CF-BCC140EB506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E445D09A-FBEB-8693-07DB-5B25BE4338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01878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E988F-93B2-38CC-1D32-D748AAC7C69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372F163-2801-8832-CFBA-22F48328B58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6C850DA-FC22-14F3-DC01-AF581B830F0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696B2746-9E9A-99EF-52D4-E9B16A1DF7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547918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4AC70-BFA6-A346-B026-F6AF455A3B0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17F295-5198-C3B3-0916-47DA05BF30A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47AD699-BD87-95EC-C810-98B75C7F1237}"/>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1037DC6-BEEE-8195-987D-5070C7ECFB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6490528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8D5D-69A1-819C-F1C5-5B61F38275A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1946AC-3A50-4C75-3727-E69B6DA1334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B2F2A6-4E4A-0E53-5898-4A968D587996}"/>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A5000695-7B61-9C13-BD20-BBBE6286D3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07847-3EF1-4400-8795-AA67A176DB67}"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33027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0D14B-075F-2A92-B43F-54446B2F0CB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0C44F10-A216-02C8-1083-9815F0AA0A2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18EAD75-644C-05CF-E74A-78126D55BD5C}"/>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711FFDD-74F6-A48A-883F-5BF6A1D27EB5}"/>
              </a:ext>
            </a:extLst>
          </p:cNvPr>
          <p:cNvSpPr>
            <a:spLocks noGrp="1"/>
          </p:cNvSpPr>
          <p:nvPr>
            <p:ph type="sldNum" sz="quarter" idx="5"/>
          </p:nvPr>
        </p:nvSpPr>
        <p:spPr/>
        <p:txBody>
          <a:bodyPr/>
          <a:lstStyle/>
          <a:p>
            <a:fld id="{09307847-3EF1-4400-8795-AA67A176DB67}" type="slidenum">
              <a:rPr lang="zh-TW" altLang="en-US" smtClean="0"/>
              <a:t>15</a:t>
            </a:fld>
            <a:endParaRPr lang="zh-TW" altLang="en-US"/>
          </a:p>
        </p:txBody>
      </p:sp>
    </p:spTree>
    <p:extLst>
      <p:ext uri="{BB962C8B-B14F-4D97-AF65-F5344CB8AC3E}">
        <p14:creationId xmlns:p14="http://schemas.microsoft.com/office/powerpoint/2010/main" val="308464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3DC303-EA51-4781-8591-FC5A503F9BCE}" type="datetime1">
              <a:rPr lang="en-US" altLang="zh-TW"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01E1B9-232C-42E2-803E-0A796D253F14}" type="datetime1">
              <a:rPr lang="en-US" altLang="zh-TW"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AE7A3A-202E-42AA-B9CC-80F2814D75B0}" type="datetime1">
              <a:rPr lang="en-US" altLang="zh-TW"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1A5FD3-07EF-42C4-8A7D-D1643E97996C}" type="datetime1">
              <a:rPr lang="en-US" altLang="zh-TW"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30511-E211-4A41-8391-8D36DCD385A1}" type="datetime1">
              <a:rPr lang="en-US" altLang="zh-TW"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1D7A91-1FFF-4D44-92FE-669200C0A86F}" type="datetime1">
              <a:rPr lang="en-US" altLang="zh-TW"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EB12AB-F8EA-4613-B675-A9B2746AF218}" type="datetime1">
              <a:rPr lang="en-US" altLang="zh-TW" smtClean="0"/>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662A8C-62AC-4B41-8718-1D7B9F0DF2AC}" type="datetime1">
              <a:rPr lang="en-US" altLang="zh-TW" smtClean="0"/>
              <a:t>11/23/2024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DF8AF-9392-4083-B877-7019E78648D1}" type="datetime1">
              <a:rPr lang="en-US" altLang="zh-TW" smtClean="0"/>
              <a:t>11/23/2024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5925800" y="9715500"/>
            <a:ext cx="2133600" cy="365125"/>
          </a:xfrm>
        </p:spPr>
        <p:txBody>
          <a:bodyPr/>
          <a:lstStyle>
            <a:lvl1pPr>
              <a:defRPr sz="2800"/>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6CA994-004A-4036-BDDB-07BE3A440459}" type="datetime1">
              <a:rPr lang="en-US" altLang="zh-TW"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668228-C718-4E59-8CFF-2F69EE2B118D}" type="datetime1">
              <a:rPr lang="en-US" altLang="zh-TW" smtClean="0"/>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CAEDFA-F97B-41D6-A911-ED3825C7E65D}" type="datetime1">
              <a:rPr lang="en-US" altLang="zh-TW" smtClean="0"/>
              <a:t>11/23/2024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4.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5.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8.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9.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0.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1.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2.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3.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12.sv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2.svg"/><Relationship Id="rId15" Type="http://schemas.openxmlformats.org/officeDocument/2006/relationships/image" Target="../media/image14.sv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4.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5.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6.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2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7.xml"/><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19"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5.png"/><Relationship Id="rId18" Type="http://schemas.openxmlformats.org/officeDocument/2006/relationships/image" Target="../media/image10.svg"/><Relationship Id="rId3" Type="http://schemas.openxmlformats.org/officeDocument/2006/relationships/image" Target="../media/image1.png"/><Relationship Id="rId21" Type="http://schemas.openxmlformats.org/officeDocument/2006/relationships/diagramQuickStyle" Target="../diagrams/quickStyle1.xml"/><Relationship Id="rId7" Type="http://schemas.openxmlformats.org/officeDocument/2006/relationships/image" Target="../media/image5.png"/><Relationship Id="rId12" Type="http://schemas.openxmlformats.org/officeDocument/2006/relationships/image" Target="../media/image23.svg"/><Relationship Id="rId17" Type="http://schemas.openxmlformats.org/officeDocument/2006/relationships/image" Target="../media/image9.png"/><Relationship Id="rId2" Type="http://schemas.openxmlformats.org/officeDocument/2006/relationships/notesSlide" Target="../notesSlides/notesSlide18.xml"/><Relationship Id="rId16" Type="http://schemas.openxmlformats.org/officeDocument/2006/relationships/image" Target="../media/image12.svg"/><Relationship Id="rId20" Type="http://schemas.openxmlformats.org/officeDocument/2006/relationships/diagramLayout" Target="../diagrams/layout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1.png"/><Relationship Id="rId23" Type="http://schemas.microsoft.com/office/2007/relationships/diagramDrawing" Target="../diagrams/drawing1.xml"/><Relationship Id="rId10" Type="http://schemas.openxmlformats.org/officeDocument/2006/relationships/image" Target="../media/image8.svg"/><Relationship Id="rId19" Type="http://schemas.openxmlformats.org/officeDocument/2006/relationships/diagramData" Target="../diagrams/data1.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6.svg"/><Relationship Id="rId22" Type="http://schemas.openxmlformats.org/officeDocument/2006/relationships/diagramColors" Target="../diagrams/colors1.xml"/></Relationships>
</file>

<file path=ppt/slides/_rels/slide2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5.png"/><Relationship Id="rId18" Type="http://schemas.openxmlformats.org/officeDocument/2006/relationships/image" Target="../media/image10.svg"/><Relationship Id="rId3" Type="http://schemas.openxmlformats.org/officeDocument/2006/relationships/image" Target="../media/image1.png"/><Relationship Id="rId21" Type="http://schemas.openxmlformats.org/officeDocument/2006/relationships/diagramQuickStyle" Target="../diagrams/quickStyle2.xml"/><Relationship Id="rId7" Type="http://schemas.openxmlformats.org/officeDocument/2006/relationships/image" Target="../media/image5.png"/><Relationship Id="rId12" Type="http://schemas.openxmlformats.org/officeDocument/2006/relationships/image" Target="../media/image23.svg"/><Relationship Id="rId17" Type="http://schemas.openxmlformats.org/officeDocument/2006/relationships/image" Target="../media/image9.png"/><Relationship Id="rId2" Type="http://schemas.openxmlformats.org/officeDocument/2006/relationships/notesSlide" Target="../notesSlides/notesSlide19.xml"/><Relationship Id="rId16" Type="http://schemas.openxmlformats.org/officeDocument/2006/relationships/image" Target="../media/image12.svg"/><Relationship Id="rId20" Type="http://schemas.openxmlformats.org/officeDocument/2006/relationships/diagramLayout" Target="../diagrams/layout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1.png"/><Relationship Id="rId23" Type="http://schemas.microsoft.com/office/2007/relationships/diagramDrawing" Target="../diagrams/drawing2.xml"/><Relationship Id="rId10" Type="http://schemas.openxmlformats.org/officeDocument/2006/relationships/image" Target="../media/image8.svg"/><Relationship Id="rId19" Type="http://schemas.openxmlformats.org/officeDocument/2006/relationships/diagramData" Target="../diagrams/data2.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6.svg"/><Relationship Id="rId22" Type="http://schemas.openxmlformats.org/officeDocument/2006/relationships/diagramColors" Target="../diagrams/colors2.xml"/></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diagramQuickStyle" Target="../diagrams/quickStyle3.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0.xml"/><Relationship Id="rId16" Type="http://schemas.openxmlformats.org/officeDocument/2006/relationships/image" Target="../media/image16.svg"/><Relationship Id="rId20" Type="http://schemas.openxmlformats.org/officeDocument/2006/relationships/diagramLayout" Target="../diagrams/layout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microsoft.com/office/2007/relationships/diagramDrawing" Target="../diagrams/drawing3.xml"/><Relationship Id="rId10" Type="http://schemas.openxmlformats.org/officeDocument/2006/relationships/image" Target="../media/image8.svg"/><Relationship Id="rId19" Type="http://schemas.openxmlformats.org/officeDocument/2006/relationships/diagramData" Target="../diagrams/data3.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diagramColors" Target="../diagrams/colors3.xml"/></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diagramQuickStyle" Target="../diagrams/quickStyle4.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1.xml"/><Relationship Id="rId16" Type="http://schemas.openxmlformats.org/officeDocument/2006/relationships/image" Target="../media/image16.svg"/><Relationship Id="rId20" Type="http://schemas.openxmlformats.org/officeDocument/2006/relationships/diagramLayout" Target="../diagrams/layout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microsoft.com/office/2007/relationships/diagramDrawing" Target="../diagrams/drawing4.xml"/><Relationship Id="rId10" Type="http://schemas.openxmlformats.org/officeDocument/2006/relationships/image" Target="../media/image8.svg"/><Relationship Id="rId19" Type="http://schemas.openxmlformats.org/officeDocument/2006/relationships/diagramData" Target="../diagrams/data4.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diagramColors" Target="../diagrams/colors4.xml"/></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diagramQuickStyle" Target="../diagrams/quickStyle5.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2.xml"/><Relationship Id="rId16" Type="http://schemas.openxmlformats.org/officeDocument/2006/relationships/image" Target="../media/image16.svg"/><Relationship Id="rId20" Type="http://schemas.openxmlformats.org/officeDocument/2006/relationships/diagramLayout" Target="../diagrams/layout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microsoft.com/office/2007/relationships/diagramDrawing" Target="../diagrams/drawing5.xml"/><Relationship Id="rId10" Type="http://schemas.openxmlformats.org/officeDocument/2006/relationships/image" Target="../media/image8.svg"/><Relationship Id="rId19" Type="http://schemas.openxmlformats.org/officeDocument/2006/relationships/diagramData" Target="../diagrams/data5.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diagramColors" Target="../diagrams/colors5.xml"/></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diagramQuickStyle" Target="../diagrams/quickStyle6.xm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3.xml"/><Relationship Id="rId16" Type="http://schemas.openxmlformats.org/officeDocument/2006/relationships/image" Target="../media/image16.svg"/><Relationship Id="rId20" Type="http://schemas.openxmlformats.org/officeDocument/2006/relationships/diagramLayout" Target="../diagrams/layout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microsoft.com/office/2007/relationships/diagramDrawing" Target="../diagrams/drawing6.xml"/><Relationship Id="rId10" Type="http://schemas.openxmlformats.org/officeDocument/2006/relationships/image" Target="../media/image8.svg"/><Relationship Id="rId19" Type="http://schemas.openxmlformats.org/officeDocument/2006/relationships/diagramData" Target="../diagrams/data6.xml"/><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diagramColors" Target="../diagrams/colors6.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6.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4.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5.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6.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7.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8.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29.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0.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1.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2.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3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3.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18" Type="http://schemas.openxmlformats.org/officeDocument/2006/relationships/image" Target="../media/image17.png"/><Relationship Id="rId3" Type="http://schemas.openxmlformats.org/officeDocument/2006/relationships/image" Target="../media/image16.sv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image" Target="../media/image15.png"/><Relationship Id="rId16" Type="http://schemas.openxmlformats.org/officeDocument/2006/relationships/image" Target="../media/image13.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7.png"/><Relationship Id="rId19"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4.xml"/><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25.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5.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6.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7.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8.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3.svg"/><Relationship Id="rId1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2.png"/><Relationship Id="rId17"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19"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4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39.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0.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1.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4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2.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6.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5.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3.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3.svg"/><Relationship Id="rId1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2.png"/><Relationship Id="rId17"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19" Type="http://schemas.openxmlformats.org/officeDocument/2006/relationships/image" Target="../media/image1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5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4.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5.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6.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5.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7.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6.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8.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7.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49.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image" Target="../media/image27.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50.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59.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51.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svg"/><Relationship Id="rId3" Type="http://schemas.openxmlformats.org/officeDocument/2006/relationships/image" Target="../media/image16.sv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5.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2.svg"/><Relationship Id="rId1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52.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6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3.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2.png"/><Relationship Id="rId17" Type="http://schemas.openxmlformats.org/officeDocument/2006/relationships/image" Target="../media/image12.svg"/><Relationship Id="rId2" Type="http://schemas.openxmlformats.org/officeDocument/2006/relationships/image" Target="../media/image1.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6.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5.png"/></Relationships>
</file>

<file path=ppt/slides/_rels/slide6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53.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6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12.svg"/><Relationship Id="rId7" Type="http://schemas.openxmlformats.org/officeDocument/2006/relationships/image" Target="../media/image8.svg"/><Relationship Id="rId12" Type="http://schemas.openxmlformats.org/officeDocument/2006/relationships/image" Target="../media/image5.png"/><Relationship Id="rId17" Type="http://schemas.openxmlformats.org/officeDocument/2006/relationships/image" Target="../media/image16.svg"/><Relationship Id="rId2" Type="http://schemas.openxmlformats.org/officeDocument/2006/relationships/image" Target="../media/image1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svg"/><Relationship Id="rId5" Type="http://schemas.openxmlformats.org/officeDocument/2006/relationships/image" Target="../media/image2.svg"/><Relationship Id="rId15" Type="http://schemas.openxmlformats.org/officeDocument/2006/relationships/image" Target="../media/image23.sv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0.svg"/><Relationship Id="rId14" Type="http://schemas.openxmlformats.org/officeDocument/2006/relationships/image" Target="../media/image22.png"/></Relationships>
</file>

<file path=ppt/slides/_rels/slide6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54.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6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55.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6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56.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6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21" Type="http://schemas.openxmlformats.org/officeDocument/2006/relationships/image" Target="../media/image30.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57.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6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58.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s>
</file>

<file path=ppt/slides/_rels/slide6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21"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59.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 Id="rId22"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7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60.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openxmlformats.org/officeDocument/2006/relationships/image" Target="../media/image32.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image" Target="../media/image17.png"/></Relationships>
</file>

<file path=ppt/slides/_rels/slide7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61.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openxmlformats.org/officeDocument/2006/relationships/image" Target="../media/image34.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image" Target="../media/image33.png"/></Relationships>
</file>

<file path=ppt/slides/_rels/slide7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62.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openxmlformats.org/officeDocument/2006/relationships/image" Target="../media/image36.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image" Target="../media/image35.png"/></Relationships>
</file>

<file path=ppt/slides/_rels/slide7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2.png"/><Relationship Id="rId18" Type="http://schemas.openxmlformats.org/officeDocument/2006/relationships/image" Target="../media/image12.svg"/><Relationship Id="rId3" Type="http://schemas.openxmlformats.org/officeDocument/2006/relationships/image" Target="../media/image1.png"/><Relationship Id="rId21"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1.png"/><Relationship Id="rId2" Type="http://schemas.openxmlformats.org/officeDocument/2006/relationships/notesSlide" Target="../notesSlides/notesSlide63.xml"/><Relationship Id="rId16" Type="http://schemas.openxmlformats.org/officeDocument/2006/relationships/image" Target="../media/image16.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5.png"/><Relationship Id="rId23" Type="http://schemas.openxmlformats.org/officeDocument/2006/relationships/image" Target="../media/image38.png"/><Relationship Id="rId10" Type="http://schemas.openxmlformats.org/officeDocument/2006/relationships/image" Target="../media/image8.svg"/><Relationship Id="rId19"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23.svg"/><Relationship Id="rId22" Type="http://schemas.openxmlformats.org/officeDocument/2006/relationships/image" Target="../media/image37.png"/></Relationships>
</file>

<file path=ppt/slides/_rels/slide74.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64.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7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65.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7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66.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7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21" Type="http://schemas.openxmlformats.org/officeDocument/2006/relationships/image" Target="../media/image48.jpe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67.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7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21" Type="http://schemas.openxmlformats.org/officeDocument/2006/relationships/image" Target="../media/image49.jpe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68.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7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21" Type="http://schemas.openxmlformats.org/officeDocument/2006/relationships/image" Target="../media/image50.jpe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69.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2.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8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1.png"/><Relationship Id="rId18" Type="http://schemas.openxmlformats.org/officeDocument/2006/relationships/image" Target="../media/image46.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43.svg"/><Relationship Id="rId17" Type="http://schemas.openxmlformats.org/officeDocument/2006/relationships/image" Target="../media/image3.png"/><Relationship Id="rId2" Type="http://schemas.openxmlformats.org/officeDocument/2006/relationships/notesSlide" Target="../notesSlides/notesSlide70.xml"/><Relationship Id="rId16" Type="http://schemas.openxmlformats.org/officeDocument/2006/relationships/image" Target="../media/image45.svg"/><Relationship Id="rId20"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42.svg"/><Relationship Id="rId19" Type="http://schemas.openxmlformats.org/officeDocument/2006/relationships/image" Target="../media/image5.png"/><Relationship Id="rId4" Type="http://schemas.openxmlformats.org/officeDocument/2006/relationships/image" Target="../media/image39.svg"/><Relationship Id="rId9" Type="http://schemas.openxmlformats.org/officeDocument/2006/relationships/image" Target="../media/image22.png"/><Relationship Id="rId14" Type="http://schemas.openxmlformats.org/officeDocument/2006/relationships/image" Target="../media/image44.svg"/></Relationships>
</file>

<file path=ppt/slides/_rels/slide8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1.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2.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3.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4.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5.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6.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7.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8.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8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79.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7.png"/><Relationship Id="rId18" Type="http://schemas.openxmlformats.org/officeDocument/2006/relationships/image" Target="../media/image6.svg"/><Relationship Id="rId3" Type="http://schemas.openxmlformats.org/officeDocument/2006/relationships/image" Target="../media/image22.png"/><Relationship Id="rId7" Type="http://schemas.openxmlformats.org/officeDocument/2006/relationships/image" Target="../media/image11.png"/><Relationship Id="rId12" Type="http://schemas.openxmlformats.org/officeDocument/2006/relationships/image" Target="../media/image2.svg"/><Relationship Id="rId17" Type="http://schemas.openxmlformats.org/officeDocument/2006/relationships/image" Target="../media/image5.png"/><Relationship Id="rId2" Type="http://schemas.openxmlformats.org/officeDocument/2006/relationships/notesSlide" Target="../notesSlides/notesSlide3.xml"/><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png"/><Relationship Id="rId5" Type="http://schemas.openxmlformats.org/officeDocument/2006/relationships/image" Target="../media/image15.png"/><Relationship Id="rId15" Type="http://schemas.openxmlformats.org/officeDocument/2006/relationships/image" Target="../media/image9.png"/><Relationship Id="rId10" Type="http://schemas.openxmlformats.org/officeDocument/2006/relationships/image" Target="../media/image4.svg"/><Relationship Id="rId4" Type="http://schemas.openxmlformats.org/officeDocument/2006/relationships/image" Target="../media/image23.svg"/><Relationship Id="rId9" Type="http://schemas.openxmlformats.org/officeDocument/2006/relationships/image" Target="../media/image3.png"/><Relationship Id="rId14" Type="http://schemas.openxmlformats.org/officeDocument/2006/relationships/image" Target="../media/image8.svg"/></Relationships>
</file>

<file path=ppt/slides/_rels/slide9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0.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1.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2.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3.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3.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4.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5.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6.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11.png"/><Relationship Id="rId1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notesSlide" Target="../notesSlides/notesSlide87.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5.png"/><Relationship Id="rId5" Type="http://schemas.openxmlformats.org/officeDocument/2006/relationships/image" Target="../media/image7.png"/><Relationship Id="rId15" Type="http://schemas.openxmlformats.org/officeDocument/2006/relationships/image" Target="../media/image1.png"/><Relationship Id="rId10" Type="http://schemas.openxmlformats.org/officeDocument/2006/relationships/image" Target="../media/image23.svg"/><Relationship Id="rId19" Type="http://schemas.openxmlformats.org/officeDocument/2006/relationships/image" Target="../media/image5.png"/><Relationship Id="rId4" Type="http://schemas.openxmlformats.org/officeDocument/2006/relationships/image" Target="../media/image10.svg"/><Relationship Id="rId9" Type="http://schemas.openxmlformats.org/officeDocument/2006/relationships/image" Target="../media/image22.png"/><Relationship Id="rId14" Type="http://schemas.openxmlformats.org/officeDocument/2006/relationships/image" Target="../media/image12.svg"/></Relationships>
</file>

<file path=ppt/slides/_rels/slide9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0" name="TextBox 10"/>
          <p:cNvSpPr txBox="1"/>
          <p:nvPr/>
        </p:nvSpPr>
        <p:spPr>
          <a:xfrm>
            <a:off x="1028700" y="3874826"/>
            <a:ext cx="16230600" cy="2340256"/>
          </a:xfrm>
          <a:prstGeom prst="rect">
            <a:avLst/>
          </a:prstGeom>
        </p:spPr>
        <p:txBody>
          <a:bodyPr lIns="0" tIns="0" rIns="0" bIns="0" rtlCol="0" anchor="t">
            <a:spAutoFit/>
          </a:bodyPr>
          <a:lstStyle/>
          <a:p>
            <a:pPr marL="914400" indent="-914400" algn="ctr">
              <a:lnSpc>
                <a:spcPct val="150000"/>
              </a:lnSpc>
              <a:buFont typeface="+mj-lt"/>
              <a:buAutoNum type="arabicPeriod"/>
            </a:pPr>
            <a:r>
              <a:rPr lang="zh-TW" altLang="en-US" sz="5400" b="1">
                <a:solidFill>
                  <a:srgbClr val="000000"/>
                </a:solidFill>
                <a:latin typeface="微軟正黑體" panose="020B0604030504040204" pitchFamily="34" charset="-120"/>
                <a:ea typeface="微軟正黑體" panose="020B0604030504040204" pitchFamily="34" charset="-120"/>
                <a:cs typeface="Open Sauce Heavy"/>
                <a:sym typeface="Open Sauce Heavy"/>
              </a:rPr>
              <a:t>系統整合商如何提升企業的大數據分析能力？</a:t>
            </a:r>
            <a:endParaRPr lang="en-US" altLang="zh-TW" sz="54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a:p>
            <a:pPr marL="914400" indent="-914400" algn="ctr">
              <a:lnSpc>
                <a:spcPct val="150000"/>
              </a:lnSpc>
              <a:buFont typeface="+mj-lt"/>
              <a:buAutoNum type="arabicPeriod"/>
            </a:pPr>
            <a:r>
              <a:rPr lang="zh-TW" altLang="en-US" sz="5400" b="1">
                <a:solidFill>
                  <a:srgbClr val="000000"/>
                </a:solidFill>
                <a:latin typeface="微軟正黑體" panose="020B0604030504040204" pitchFamily="34" charset="-120"/>
                <a:ea typeface="微軟正黑體" panose="020B0604030504040204" pitchFamily="34" charset="-120"/>
                <a:cs typeface="Open Sauce Heavy"/>
                <a:sym typeface="Open Sauce Heavy"/>
              </a:rPr>
              <a:t>建構依賴路徑</a:t>
            </a:r>
            <a:r>
              <a:rPr lang="en-US" altLang="zh-TW" sz="5400" b="1">
                <a:solidFill>
                  <a:srgbClr val="000000"/>
                </a:solidFill>
                <a:latin typeface="微軟正黑體" panose="020B0604030504040204" pitchFamily="34" charset="-120"/>
                <a:ea typeface="微軟正黑體" panose="020B0604030504040204" pitchFamily="34" charset="-120"/>
                <a:cs typeface="Open Sauce Heavy"/>
                <a:sym typeface="Open Sauce Heavy"/>
              </a:rPr>
              <a:t>:</a:t>
            </a:r>
            <a:r>
              <a:rPr lang="zh-TW" altLang="en-US" sz="5400" b="1">
                <a:solidFill>
                  <a:srgbClr val="000000"/>
                </a:solidFill>
                <a:latin typeface="微軟正黑體" panose="020B0604030504040204" pitchFamily="34" charset="-120"/>
                <a:ea typeface="微軟正黑體" panose="020B0604030504040204" pitchFamily="34" charset="-120"/>
                <a:cs typeface="Open Sauce Heavy"/>
                <a:sym typeface="Open Sauce Heavy"/>
              </a:rPr>
              <a:t>以全聯之虛實服務創新演化為例</a:t>
            </a:r>
            <a:endParaRPr lang="en-US" altLang="zh-TW" sz="54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p:txBody>
      </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PAPER</a:t>
            </a:r>
            <a:r>
              <a:rPr lang="zh-TW" altLang="en-US" sz="2800" b="1">
                <a:solidFill>
                  <a:srgbClr val="000000"/>
                </a:solidFill>
                <a:latin typeface="微軟正黑體" panose="020B0604030504040204" pitchFamily="34" charset="-120"/>
                <a:ea typeface="微軟正黑體" panose="020B0604030504040204" pitchFamily="34" charset="-120"/>
              </a:rPr>
              <a:t> </a:t>
            </a:r>
            <a:r>
              <a:rPr lang="en-US" altLang="zh-TW" sz="2800" b="1">
                <a:solidFill>
                  <a:srgbClr val="000000"/>
                </a:solidFill>
                <a:latin typeface="微軟正黑體" panose="020B0604030504040204" pitchFamily="34" charset="-120"/>
                <a:ea typeface="微軟正黑體" panose="020B0604030504040204" pitchFamily="34" charset="-120"/>
              </a:rPr>
              <a:t>Title</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25" name="TextBox 25"/>
          <p:cNvSpPr txBox="1"/>
          <p:nvPr/>
        </p:nvSpPr>
        <p:spPr>
          <a:xfrm>
            <a:off x="1348484" y="415196"/>
            <a:ext cx="3246610" cy="328167"/>
          </a:xfrm>
          <a:prstGeom prst="rect">
            <a:avLst/>
          </a:prstGeom>
        </p:spPr>
        <p:txBody>
          <a:bodyPr wrap="square" lIns="0" tIns="0" rIns="0" bIns="0" rtlCol="0" anchor="t">
            <a:spAutoFit/>
          </a:bodyPr>
          <a:lstStyle/>
          <a:p>
            <a:pPr algn="l">
              <a:lnSpc>
                <a:spcPts val="2800"/>
              </a:lnSpc>
            </a:pPr>
            <a:r>
              <a:rPr lang="en-US" altLang="zh-TW" b="1" i="0">
                <a:solidFill>
                  <a:srgbClr val="000000"/>
                </a:solidFill>
                <a:effectLst/>
                <a:latin typeface="微軟正黑體" panose="020B0604030504040204" pitchFamily="34" charset="-120"/>
                <a:ea typeface="微軟正黑體" panose="020B0604030504040204" pitchFamily="34" charset="-120"/>
              </a:rPr>
              <a:t>Title Page</a:t>
            </a:r>
          </a:p>
        </p:txBody>
      </p:sp>
      <p:sp>
        <p:nvSpPr>
          <p:cNvPr id="28" name="文字方塊 27">
            <a:extLst>
              <a:ext uri="{FF2B5EF4-FFF2-40B4-BE49-F238E27FC236}">
                <a16:creationId xmlns:a16="http://schemas.microsoft.com/office/drawing/2014/main" id="{33FBC59D-E5DC-68F8-0361-1F0FC7DDCEED}"/>
              </a:ext>
            </a:extLst>
          </p:cNvPr>
          <p:cNvSpPr txBox="1"/>
          <p:nvPr/>
        </p:nvSpPr>
        <p:spPr>
          <a:xfrm>
            <a:off x="-24063" y="8823608"/>
            <a:ext cx="18288001" cy="954107"/>
          </a:xfrm>
          <a:prstGeom prst="rect">
            <a:avLst/>
          </a:prstGeom>
          <a:noFill/>
        </p:spPr>
        <p:txBody>
          <a:bodyPr wrap="square">
            <a:spAutoFit/>
          </a:bodyPr>
          <a:lstStyle/>
          <a:p>
            <a:pPr algn="ctr"/>
            <a:r>
              <a:rPr lang="zh-TW" altLang="en-US" sz="2800" b="1">
                <a:solidFill>
                  <a:srgbClr val="000000"/>
                </a:solidFill>
                <a:latin typeface="微軟正黑體" panose="020B0604030504040204" pitchFamily="34" charset="-120"/>
                <a:ea typeface="微軟正黑體" panose="020B0604030504040204" pitchFamily="34" charset="-120"/>
              </a:rPr>
              <a:t>組別：第二組 </a:t>
            </a:r>
            <a:endParaRPr lang="en-US" altLang="zh-TW" sz="2800" b="1">
              <a:solidFill>
                <a:srgbClr val="000000"/>
              </a:solidFill>
              <a:latin typeface="微軟正黑體" panose="020B0604030504040204" pitchFamily="34" charset="-120"/>
              <a:ea typeface="微軟正黑體" panose="020B0604030504040204" pitchFamily="34" charset="-120"/>
            </a:endParaRPr>
          </a:p>
          <a:p>
            <a:pPr algn="ctr"/>
            <a:r>
              <a:rPr lang="zh-TW" altLang="en-US" sz="2800" b="1">
                <a:solidFill>
                  <a:srgbClr val="000000"/>
                </a:solidFill>
                <a:latin typeface="微軟正黑體" panose="020B0604030504040204" pitchFamily="34" charset="-120"/>
                <a:ea typeface="微軟正黑體" panose="020B0604030504040204" pitchFamily="34" charset="-120"/>
              </a:rPr>
              <a:t>組員：林昱澂、盧曉芸、吳忠祐、林君韓、賴姵樺</a:t>
            </a:r>
          </a:p>
        </p:txBody>
      </p:sp>
      <p:sp>
        <p:nvSpPr>
          <p:cNvPr id="29" name="投影片編號版面配置區 28">
            <a:extLst>
              <a:ext uri="{FF2B5EF4-FFF2-40B4-BE49-F238E27FC236}">
                <a16:creationId xmlns:a16="http://schemas.microsoft.com/office/drawing/2014/main" id="{CC0AF072-FF9C-E8C2-BB09-BB896EF0E1E5}"/>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A59E8655-0097-2A1C-E2AA-0483E630671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876AC58-7FAC-8314-6E34-9E24DB129B8E}"/>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672372A8-952F-9898-DF9C-CEB77262B52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7B854D06-2A32-B946-9877-20030E5CFAF8}"/>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0528ABC3-A61B-B6EB-0E48-D7F26D538A54}"/>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6C22B742-658D-7770-9DB3-3454AFBA5FF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8D39B64B-2756-43C7-EB2C-EFBBB4557C8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D4576ABD-8282-93B6-DE5C-C074656AAE1E}"/>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9B6CC5C4-C43A-761C-A67A-0918D9D9536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D7FED392-35E3-D122-D56D-5A38D45098E2}"/>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9BFC93AC-C4C3-6C55-41B1-7FFBB0104C6C}"/>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0E7E4ED5-16A5-FCE3-0B44-EE1565C4EB5C}"/>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66A706A5-5F74-A34F-25F4-C3486850700B}"/>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6E3E5DF1-15A6-F34D-E3F8-83662D251CDC}"/>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4B871497-0413-6FD9-13B4-BC8BB379730C}"/>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BBC5DFD8-D06E-588E-CD57-C8CF841DE22E}"/>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B3526677-B5FB-1754-2086-FD49E16A226C}"/>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1DED43DB-CA00-69CA-C7D2-3A7D8FE28A23}"/>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F4CE6BF5-DDBB-59E9-0EAE-F0989334E172}"/>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03CADED3-6951-C003-09DA-162BC2F6F10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D62FD599-13DA-C1CB-5516-C06E801D19E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02E349CD-76D7-0E0C-EB28-C9B2F3DFFDFF}"/>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8B59165F-B380-414C-A1A3-1EDDC60865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FE7986D5-BF39-4E18-ED34-B75A06921CC5}"/>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3D50ECA4-7A33-EFE5-A8E4-6302A9625364}"/>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5B587A67-0E5C-F0B1-587A-0C544E351C2E}"/>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38" name="TextBox 23">
            <a:extLst>
              <a:ext uri="{FF2B5EF4-FFF2-40B4-BE49-F238E27FC236}">
                <a16:creationId xmlns:a16="http://schemas.microsoft.com/office/drawing/2014/main" id="{F464A451-8BFC-B68E-EDA0-B46DF81DE768}"/>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文獻研究問題</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30" name="文字方塊 29">
            <a:extLst>
              <a:ext uri="{FF2B5EF4-FFF2-40B4-BE49-F238E27FC236}">
                <a16:creationId xmlns:a16="http://schemas.microsoft.com/office/drawing/2014/main" id="{68F65F97-2640-D3FD-B708-805D86CBF761}"/>
              </a:ext>
            </a:extLst>
          </p:cNvPr>
          <p:cNvSpPr txBox="1"/>
          <p:nvPr/>
        </p:nvSpPr>
        <p:spPr>
          <a:xfrm>
            <a:off x="335972" y="2577525"/>
            <a:ext cx="16923328" cy="1077218"/>
          </a:xfrm>
          <a:prstGeom prst="rect">
            <a:avLst/>
          </a:prstGeom>
          <a:solidFill>
            <a:schemeClr val="accent5">
              <a:lumMod val="20000"/>
              <a:lumOff val="80000"/>
            </a:schemeClr>
          </a:solidFill>
        </p:spPr>
        <p:txBody>
          <a:bodyPr wrap="square">
            <a:spAutoFit/>
          </a:bodyPr>
          <a:lstStyle/>
          <a:p>
            <a:pPr algn="ctr"/>
            <a:r>
              <a:rPr lang="zh-TW" altLang="en-US" sz="3200"/>
              <a:t>三、系統整合商的技術服務能力和整合服務能力對企業的資訊部門分析能力和業務單位合作的影響為何？</a:t>
            </a:r>
          </a:p>
        </p:txBody>
      </p:sp>
      <p:graphicFrame>
        <p:nvGraphicFramePr>
          <p:cNvPr id="32" name="表格 31">
            <a:extLst>
              <a:ext uri="{FF2B5EF4-FFF2-40B4-BE49-F238E27FC236}">
                <a16:creationId xmlns:a16="http://schemas.microsoft.com/office/drawing/2014/main" id="{C541439D-4142-073A-D6A6-A576EF3E9218}"/>
              </a:ext>
            </a:extLst>
          </p:cNvPr>
          <p:cNvGraphicFramePr>
            <a:graphicFrameLocks noGrp="1"/>
          </p:cNvGraphicFramePr>
          <p:nvPr>
            <p:extLst>
              <p:ext uri="{D42A27DB-BD31-4B8C-83A1-F6EECF244321}">
                <p14:modId xmlns:p14="http://schemas.microsoft.com/office/powerpoint/2010/main" val="2589845629"/>
              </p:ext>
            </p:extLst>
          </p:nvPr>
        </p:nvGraphicFramePr>
        <p:xfrm>
          <a:off x="343508" y="4046220"/>
          <a:ext cx="16923328" cy="1371600"/>
        </p:xfrm>
        <a:graphic>
          <a:graphicData uri="http://schemas.openxmlformats.org/drawingml/2006/table">
            <a:tbl>
              <a:tblPr firstRow="1" bandRow="1">
                <a:tableStyleId>{9D7B26C5-4107-4FEC-AEDC-1716B250A1EF}</a:tableStyleId>
              </a:tblPr>
              <a:tblGrid>
                <a:gridCol w="2094892">
                  <a:extLst>
                    <a:ext uri="{9D8B030D-6E8A-4147-A177-3AD203B41FA5}">
                      <a16:colId xmlns:a16="http://schemas.microsoft.com/office/drawing/2014/main" val="3420259139"/>
                    </a:ext>
                  </a:extLst>
                </a:gridCol>
                <a:gridCol w="14828436">
                  <a:extLst>
                    <a:ext uri="{9D8B030D-6E8A-4147-A177-3AD203B41FA5}">
                      <a16:colId xmlns:a16="http://schemas.microsoft.com/office/drawing/2014/main" val="842258474"/>
                    </a:ext>
                  </a:extLst>
                </a:gridCol>
              </a:tblGrid>
              <a:tr h="370840">
                <a:tc>
                  <a:txBody>
                    <a:bodyPr/>
                    <a:lstStyle/>
                    <a:p>
                      <a:pPr algn="ctr"/>
                      <a:r>
                        <a:rPr lang="zh-TW" altLang="en-US" sz="2600" b="0">
                          <a:latin typeface="微軟正黑體" panose="020B0604030504040204" pitchFamily="34" charset="-120"/>
                          <a:ea typeface="微軟正黑體" panose="020B0604030504040204" pitchFamily="34" charset="-120"/>
                        </a:rPr>
                        <a:t>系統整合商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600" b="0" i="0" u="none" strike="noStrike" baseline="0">
                          <a:solidFill>
                            <a:srgbClr val="000000"/>
                          </a:solidFill>
                          <a:latin typeface="微軟正黑體" panose="020B0604030504040204" pitchFamily="34" charset="-120"/>
                          <a:ea typeface="微軟正黑體" panose="020B0604030504040204" pitchFamily="34" charset="-120"/>
                        </a:rPr>
                        <a:t>企業可透過委外，自系統整合商獲取大數據分析的科技資源</a:t>
                      </a:r>
                      <a:endParaRPr lang="zh-TW" altLang="en-US" sz="26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62360339"/>
                  </a:ext>
                </a:extLst>
              </a:tr>
              <a:tr h="370840">
                <a:tc>
                  <a:txBody>
                    <a:bodyPr/>
                    <a:lstStyle/>
                    <a:p>
                      <a:pPr algn="ctr"/>
                      <a:r>
                        <a:rPr lang="zh-TW" altLang="en-US" sz="2600">
                          <a:latin typeface="微軟正黑體" panose="020B0604030504040204" pitchFamily="34" charset="-120"/>
                          <a:ea typeface="微軟正黑體" panose="020B0604030504040204" pitchFamily="34" charset="-120"/>
                        </a:rPr>
                        <a:t>企業內部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600" b="0" u="none" strike="noStrike" kern="1200" baseline="0">
                          <a:solidFill>
                            <a:schemeClr val="tx1"/>
                          </a:solidFill>
                          <a:latin typeface="微軟正黑體" panose="020B0604030504040204" pitchFamily="34" charset="-120"/>
                          <a:ea typeface="微軟正黑體" panose="020B0604030504040204" pitchFamily="34" charset="-120"/>
                        </a:rPr>
                        <a:t>企業的</a:t>
                      </a:r>
                      <a:r>
                        <a:rPr lang="zh-TW" altLang="en-US" sz="2600" b="0" i="0" u="none" strike="noStrike" baseline="0">
                          <a:solidFill>
                            <a:srgbClr val="000000"/>
                          </a:solidFill>
                          <a:latin typeface="微軟正黑體" panose="020B0604030504040204" pitchFamily="34" charset="-120"/>
                          <a:ea typeface="微軟正黑體" panose="020B0604030504040204" pitchFamily="34" charset="-120"/>
                        </a:rPr>
                        <a:t>資訊部門分析能力和業務單位合作的大數據分析人力資源與無形組織資源則必須自行建構，方能發展出符合自身所需的大數據分析能力</a:t>
                      </a:r>
                      <a:endParaRPr lang="zh-TW" altLang="en-US" sz="2600" b="0" u="none" strike="noStrike" kern="1200" baseline="0">
                        <a:solidFill>
                          <a:schemeClr val="tx1"/>
                        </a:solidFill>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3968426523"/>
                  </a:ext>
                </a:extLst>
              </a:tr>
            </a:tbl>
          </a:graphicData>
        </a:graphic>
      </p:graphicFrame>
      <p:sp>
        <p:nvSpPr>
          <p:cNvPr id="33" name="文字方塊 32">
            <a:extLst>
              <a:ext uri="{FF2B5EF4-FFF2-40B4-BE49-F238E27FC236}">
                <a16:creationId xmlns:a16="http://schemas.microsoft.com/office/drawing/2014/main" id="{69F080AE-BC2C-7C49-4ACC-C08EF823957E}"/>
              </a:ext>
            </a:extLst>
          </p:cNvPr>
          <p:cNvSpPr txBox="1"/>
          <p:nvPr/>
        </p:nvSpPr>
        <p:spPr>
          <a:xfrm>
            <a:off x="295699" y="6713821"/>
            <a:ext cx="16971137" cy="1434239"/>
          </a:xfrm>
          <a:prstGeom prst="rect">
            <a:avLst/>
          </a:prstGeom>
          <a:noFill/>
        </p:spPr>
        <p:txBody>
          <a:bodyPr wrap="square">
            <a:spAutoFit/>
          </a:bodyPr>
          <a:lstStyle/>
          <a:p>
            <a:pPr marL="457200" indent="-457200" algn="just">
              <a:lnSpc>
                <a:spcPct val="115000"/>
              </a:lnSpc>
              <a:spcAft>
                <a:spcPts val="800"/>
              </a:spcAft>
              <a:buFont typeface="Arial" panose="020B0604020202020204" pitchFamily="34" charset="0"/>
              <a:buChar char="•"/>
            </a:pPr>
            <a:r>
              <a:rPr lang="zh-TW" altLang="en-US" sz="2600">
                <a:solidFill>
                  <a:srgbClr val="000000"/>
                </a:solidFill>
                <a:latin typeface="微軟正黑體" panose="020B0604030504040204" pitchFamily="34" charset="-120"/>
                <a:ea typeface="微軟正黑體" panose="020B0604030504040204" pitchFamily="34" charset="-120"/>
              </a:rPr>
              <a:t>本研究應用資源基礎觀點，提出企業發展大數據分析能力所需的系統整合商能力以及企業本身需培養的人力資源和無形組織資源，正符合</a:t>
            </a:r>
            <a:r>
              <a:rPr lang="en-US" altLang="zh-TW" sz="2600">
                <a:solidFill>
                  <a:srgbClr val="000000"/>
                </a:solidFill>
                <a:latin typeface="微軟正黑體" panose="020B0604030504040204" pitchFamily="34" charset="-120"/>
                <a:ea typeface="微軟正黑體" panose="020B0604030504040204" pitchFamily="34" charset="-120"/>
              </a:rPr>
              <a:t>Hong, Chan, Thong, </a:t>
            </a:r>
            <a:r>
              <a:rPr lang="en-US" altLang="zh-TW" sz="2600" err="1">
                <a:solidFill>
                  <a:srgbClr val="000000"/>
                </a:solidFill>
                <a:latin typeface="微軟正黑體" panose="020B0604030504040204" pitchFamily="34" charset="-120"/>
                <a:ea typeface="微軟正黑體" panose="020B0604030504040204" pitchFamily="34" charset="-120"/>
              </a:rPr>
              <a:t>Chasalow</a:t>
            </a:r>
            <a:r>
              <a:rPr lang="en-US" altLang="zh-TW" sz="2600">
                <a:solidFill>
                  <a:srgbClr val="000000"/>
                </a:solidFill>
                <a:latin typeface="微軟正黑體" panose="020B0604030504040204" pitchFamily="34" charset="-120"/>
                <a:ea typeface="微軟正黑體" panose="020B0604030504040204" pitchFamily="34" charset="-120"/>
              </a:rPr>
              <a:t>, and Dhillon (2014)</a:t>
            </a:r>
            <a:r>
              <a:rPr lang="zh-TW" altLang="en-US" sz="2600">
                <a:solidFill>
                  <a:srgbClr val="000000"/>
                </a:solidFill>
                <a:latin typeface="微軟正黑體" panose="020B0604030504040204" pitchFamily="34" charset="-120"/>
                <a:ea typeface="微軟正黑體" panose="020B0604030504040204" pitchFamily="34" charset="-120"/>
              </a:rPr>
              <a:t>的呼籲</a:t>
            </a:r>
            <a:r>
              <a:rPr lang="en-US" altLang="zh-TW" sz="2600">
                <a:solidFill>
                  <a:srgbClr val="000000"/>
                </a:solidFill>
                <a:latin typeface="微軟正黑體" panose="020B0604030504040204" pitchFamily="34" charset="-120"/>
                <a:ea typeface="微軟正黑體" panose="020B0604030504040204" pitchFamily="34" charset="-120"/>
              </a:rPr>
              <a:t>—</a:t>
            </a:r>
            <a:r>
              <a:rPr lang="zh-TW" altLang="en-US" sz="2600">
                <a:solidFill>
                  <a:srgbClr val="000000"/>
                </a:solidFill>
                <a:latin typeface="微軟正黑體" panose="020B0604030504040204" pitchFamily="34" charset="-120"/>
                <a:ea typeface="微軟正黑體" panose="020B0604030504040204" pitchFamily="34" charset="-120"/>
              </a:rPr>
              <a:t>資訊系統研究可透過將反映情境的因素作為探討的前因，以進行情境專殊的理論化</a:t>
            </a:r>
            <a:r>
              <a:rPr lang="en-US" altLang="zh-TW" sz="2600">
                <a:solidFill>
                  <a:srgbClr val="000000"/>
                </a:solidFill>
                <a:latin typeface="微軟正黑體" panose="020B0604030504040204" pitchFamily="34" charset="-120"/>
                <a:ea typeface="微軟正黑體" panose="020B0604030504040204" pitchFamily="34" charset="-120"/>
              </a:rPr>
              <a:t>(Context-specific Theorizing)</a:t>
            </a:r>
            <a:endParaRPr lang="zh-TW" altLang="zh-TW" sz="2600">
              <a:solidFill>
                <a:srgbClr val="0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008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073EF620-8B79-306B-F21D-026512631C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DAA73C2-C4EF-A446-9887-0BF6F1914197}"/>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44EAAD5A-507C-DB62-7ED5-12E9F57A2B8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C4015CBF-6D2B-8BC9-939A-970F835F4733}"/>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597C00E9-C3A6-28C5-6830-92BFD959237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A614A2E4-991A-F841-F5E8-70A726BF9082}"/>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8E896994-67BD-2E25-EE9F-EE0B9A7B2ABC}"/>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9CED0019-6AC2-9BF2-DD5D-DAAF10DF4FFC}"/>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20D0E0ED-283E-39EC-C440-B3ADC113DDE4}"/>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7479FCEC-2ACE-88C0-789C-2C95B057BEE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8AD3285D-AE79-398C-3512-30FD626AF7D2}"/>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8737A74C-5283-7E39-B112-B2133EEF4442}"/>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7BC54FC9-CCCA-F8C0-40EE-D2BA62EC4BE3}"/>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E48C61C8-61CC-8087-F5C5-75A9711C389A}"/>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BC3BC5FC-0A09-51B6-2034-A067159EC4BF}"/>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A500A3ED-D1F1-5D29-7598-74CD1E1C35F2}"/>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BC638BDC-A023-736F-AAA6-F45257D8CDEF}"/>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BDED7D4-4C6F-B85A-CF38-E72FFCA5DEB8}"/>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34889EBF-1EE8-34E6-795D-862B31DB161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A33DC53A-881F-B3A0-1673-5F00CDE16D91}"/>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D5927352-408A-C5CB-FB58-F98F8BC58A46}"/>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0AACE28A-0D96-F802-7807-2376556FD32E}"/>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07757834-05F6-61F4-8380-E41F866D738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3FB7B747-987E-5937-BB95-59943E99833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0B234E09-CA0D-24DD-9F17-9504671F4292}"/>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72AF0F40-D658-26A2-8B74-E4EDD24E446B}"/>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26" name="文字方塊 25">
            <a:extLst>
              <a:ext uri="{FF2B5EF4-FFF2-40B4-BE49-F238E27FC236}">
                <a16:creationId xmlns:a16="http://schemas.microsoft.com/office/drawing/2014/main" id="{9B88DD54-6C79-80B9-7DF6-B184068DC45D}"/>
              </a:ext>
            </a:extLst>
          </p:cNvPr>
          <p:cNvSpPr txBox="1"/>
          <p:nvPr/>
        </p:nvSpPr>
        <p:spPr>
          <a:xfrm>
            <a:off x="11822796" y="2203146"/>
            <a:ext cx="6418668" cy="7511287"/>
          </a:xfrm>
          <a:prstGeom prst="rect">
            <a:avLst/>
          </a:prstGeom>
          <a:noFill/>
        </p:spPr>
        <p:txBody>
          <a:bodyPr wrap="square">
            <a:spAutoFit/>
          </a:bodyPr>
          <a:lstStyle/>
          <a:p>
            <a:pPr algn="just"/>
            <a:r>
              <a:rPr lang="en-US" altLang="zh-TW" sz="2600" b="1">
                <a:solidFill>
                  <a:srgbClr val="000000"/>
                </a:solidFill>
                <a:latin typeface="微軟正黑體" panose="020B0604030504040204" pitchFamily="34" charset="-120"/>
                <a:ea typeface="微軟正黑體" panose="020B0604030504040204" pitchFamily="34" charset="-120"/>
              </a:rPr>
              <a:t>Barney (1991)</a:t>
            </a:r>
            <a:endParaRPr lang="zh-TW" altLang="zh-TW" sz="2600" b="1">
              <a:solidFill>
                <a:srgbClr val="000000"/>
              </a:solidFill>
              <a:latin typeface="微軟正黑體" panose="020B0604030504040204" pitchFamily="34" charset="-120"/>
              <a:ea typeface="微軟正黑體" panose="020B0604030504040204" pitchFamily="34" charset="-120"/>
            </a:endParaRPr>
          </a:p>
          <a:p>
            <a:pPr lvl="0" algn="just">
              <a:lnSpc>
                <a:spcPct val="115000"/>
              </a:lnSpc>
              <a:spcAft>
                <a:spcPts val="800"/>
              </a:spcAft>
              <a:buSzPts val="1000"/>
              <a:tabLst>
                <a:tab pos="457200" algn="l"/>
              </a:tabLst>
            </a:pPr>
            <a:r>
              <a:rPr lang="zh-TW" altLang="zh-TW" sz="2600">
                <a:solidFill>
                  <a:srgbClr val="000000"/>
                </a:solidFill>
                <a:latin typeface="微軟正黑體" panose="020B0604030504040204" pitchFamily="34" charset="-120"/>
                <a:ea typeface="微軟正黑體" panose="020B0604030504040204" pitchFamily="34" charset="-120"/>
              </a:rPr>
              <a:t>資源基礎觀點（</a:t>
            </a:r>
            <a:r>
              <a:rPr lang="en-US" altLang="zh-TW" sz="2600">
                <a:solidFill>
                  <a:srgbClr val="000000"/>
                </a:solidFill>
                <a:latin typeface="微軟正黑體" panose="020B0604030504040204" pitchFamily="34" charset="-120"/>
                <a:ea typeface="微軟正黑體" panose="020B0604030504040204" pitchFamily="34" charset="-120"/>
              </a:rPr>
              <a:t>RBV</a:t>
            </a:r>
            <a:r>
              <a:rPr lang="zh-TW" altLang="zh-TW" sz="2600">
                <a:solidFill>
                  <a:srgbClr val="000000"/>
                </a:solidFill>
                <a:latin typeface="微軟正黑體" panose="020B0604030504040204" pitchFamily="34" charset="-120"/>
                <a:ea typeface="微軟正黑體" panose="020B0604030504040204" pitchFamily="34" charset="-120"/>
              </a:rPr>
              <a:t>）解釋了企業擁有寶貴、稀有、難以模仿和不可替代的資源，這些資源可以轉化為企業的持續競爭優勢</a:t>
            </a:r>
          </a:p>
          <a:p>
            <a:pPr algn="just">
              <a:lnSpc>
                <a:spcPct val="115000"/>
              </a:lnSpc>
              <a:spcAft>
                <a:spcPts val="800"/>
              </a:spcAft>
            </a:pPr>
            <a:r>
              <a:rPr lang="en-US" altLang="zh-TW" sz="2600" b="1">
                <a:solidFill>
                  <a:srgbClr val="000000"/>
                </a:solidFill>
                <a:latin typeface="微軟正黑體" panose="020B0604030504040204" pitchFamily="34" charset="-120"/>
                <a:ea typeface="微軟正黑體" panose="020B0604030504040204" pitchFamily="34" charset="-120"/>
              </a:rPr>
              <a:t>Teece, Pisano, and </a:t>
            </a:r>
            <a:r>
              <a:rPr lang="en-US" altLang="zh-TW" sz="2600" b="1" err="1">
                <a:solidFill>
                  <a:srgbClr val="000000"/>
                </a:solidFill>
                <a:latin typeface="微軟正黑體" panose="020B0604030504040204" pitchFamily="34" charset="-120"/>
                <a:ea typeface="微軟正黑體" panose="020B0604030504040204" pitchFamily="34" charset="-120"/>
              </a:rPr>
              <a:t>Shuen</a:t>
            </a:r>
            <a:r>
              <a:rPr lang="en-US" altLang="zh-TW" sz="2600" b="1">
                <a:solidFill>
                  <a:srgbClr val="000000"/>
                </a:solidFill>
                <a:latin typeface="微軟正黑體" panose="020B0604030504040204" pitchFamily="34" charset="-120"/>
                <a:ea typeface="微軟正黑體" panose="020B0604030504040204" pitchFamily="34" charset="-120"/>
              </a:rPr>
              <a:t> (1997)</a:t>
            </a:r>
            <a:endParaRPr lang="zh-TW" altLang="zh-TW" sz="2600" b="1">
              <a:solidFill>
                <a:srgbClr val="000000"/>
              </a:solidFill>
              <a:latin typeface="微軟正黑體" panose="020B0604030504040204" pitchFamily="34" charset="-120"/>
              <a:ea typeface="微軟正黑體" panose="020B0604030504040204" pitchFamily="34" charset="-120"/>
            </a:endParaRPr>
          </a:p>
          <a:p>
            <a:pPr lvl="0" algn="just">
              <a:lnSpc>
                <a:spcPct val="115000"/>
              </a:lnSpc>
              <a:spcAft>
                <a:spcPts val="800"/>
              </a:spcAft>
              <a:buSzPts val="1000"/>
              <a:tabLst>
                <a:tab pos="457200" algn="l"/>
              </a:tabLst>
            </a:pPr>
            <a:r>
              <a:rPr lang="zh-TW" altLang="zh-TW" sz="2600">
                <a:solidFill>
                  <a:srgbClr val="000000"/>
                </a:solidFill>
                <a:latin typeface="微軟正黑體" panose="020B0604030504040204" pitchFamily="34" charset="-120"/>
                <a:ea typeface="微軟正黑體" panose="020B0604030504040204" pitchFamily="34" charset="-120"/>
              </a:rPr>
              <a:t>強調路徑相依的重要性，認為企業需不斷投資和發展動態能力，以適應技術和環境的變化</a:t>
            </a:r>
          </a:p>
          <a:p>
            <a:pPr algn="just">
              <a:lnSpc>
                <a:spcPct val="115000"/>
              </a:lnSpc>
              <a:spcAft>
                <a:spcPts val="800"/>
              </a:spcAft>
            </a:pPr>
            <a:r>
              <a:rPr lang="en-US" altLang="zh-TW" sz="2600" b="1">
                <a:solidFill>
                  <a:srgbClr val="000000"/>
                </a:solidFill>
                <a:latin typeface="微軟正黑體" panose="020B0604030504040204" pitchFamily="34" charset="-120"/>
                <a:ea typeface="微軟正黑體" panose="020B0604030504040204" pitchFamily="34" charset="-120"/>
              </a:rPr>
              <a:t>Soh and Markus (1995)</a:t>
            </a:r>
            <a:endParaRPr lang="zh-TW" altLang="zh-TW" sz="2600" b="1">
              <a:solidFill>
                <a:srgbClr val="000000"/>
              </a:solidFill>
              <a:latin typeface="微軟正黑體" panose="020B0604030504040204" pitchFamily="34" charset="-120"/>
              <a:ea typeface="微軟正黑體" panose="020B0604030504040204" pitchFamily="34" charset="-120"/>
            </a:endParaRPr>
          </a:p>
          <a:p>
            <a:pPr lvl="0" algn="just">
              <a:lnSpc>
                <a:spcPct val="115000"/>
              </a:lnSpc>
              <a:spcAft>
                <a:spcPts val="800"/>
              </a:spcAft>
              <a:buSzPts val="1000"/>
              <a:tabLst>
                <a:tab pos="457200" algn="l"/>
              </a:tabLst>
            </a:pPr>
            <a:r>
              <a:rPr lang="zh-TW" altLang="zh-TW" sz="2600">
                <a:solidFill>
                  <a:srgbClr val="000000"/>
                </a:solidFill>
                <a:latin typeface="微軟正黑體" panose="020B0604030504040204" pitchFamily="34" charset="-120"/>
                <a:ea typeface="微軟正黑體" panose="020B0604030504040204" pitchFamily="34" charset="-120"/>
              </a:rPr>
              <a:t>提出資訊科技商業價值模式，說明資訊科技資源如何通過能力發展轉換為企業績效</a:t>
            </a:r>
          </a:p>
          <a:p>
            <a:pPr algn="just">
              <a:lnSpc>
                <a:spcPct val="115000"/>
              </a:lnSpc>
              <a:spcAft>
                <a:spcPts val="800"/>
              </a:spcAft>
            </a:pPr>
            <a:r>
              <a:rPr lang="en-US" altLang="zh-TW" sz="2600" b="1">
                <a:solidFill>
                  <a:srgbClr val="000000"/>
                </a:solidFill>
                <a:latin typeface="微軟正黑體" panose="020B0604030504040204" pitchFamily="34" charset="-120"/>
                <a:ea typeface="微軟正黑體" panose="020B0604030504040204" pitchFamily="34" charset="-120"/>
              </a:rPr>
              <a:t>Wade </a:t>
            </a:r>
            <a:r>
              <a:rPr lang="zh-TW" altLang="zh-TW" sz="2600" b="1">
                <a:solidFill>
                  <a:srgbClr val="000000"/>
                </a:solidFill>
                <a:latin typeface="微軟正黑體" panose="020B0604030504040204" pitchFamily="34" charset="-120"/>
                <a:ea typeface="微軟正黑體" panose="020B0604030504040204" pitchFamily="34" charset="-120"/>
              </a:rPr>
              <a:t>和</a:t>
            </a:r>
            <a:r>
              <a:rPr lang="en-US" altLang="zh-TW" sz="2600" b="1">
                <a:solidFill>
                  <a:srgbClr val="000000"/>
                </a:solidFill>
                <a:latin typeface="微軟正黑體" panose="020B0604030504040204" pitchFamily="34" charset="-120"/>
                <a:ea typeface="微軟正黑體" panose="020B0604030504040204" pitchFamily="34" charset="-120"/>
              </a:rPr>
              <a:t> </a:t>
            </a:r>
            <a:r>
              <a:rPr lang="en-US" altLang="zh-TW" sz="2600" b="1" err="1">
                <a:solidFill>
                  <a:srgbClr val="000000"/>
                </a:solidFill>
                <a:latin typeface="微軟正黑體" panose="020B0604030504040204" pitchFamily="34" charset="-120"/>
                <a:ea typeface="微軟正黑體" panose="020B0604030504040204" pitchFamily="34" charset="-120"/>
              </a:rPr>
              <a:t>Hulland</a:t>
            </a:r>
            <a:r>
              <a:rPr lang="en-US" altLang="zh-TW" sz="2600" b="1">
                <a:solidFill>
                  <a:srgbClr val="000000"/>
                </a:solidFill>
                <a:latin typeface="微軟正黑體" panose="020B0604030504040204" pitchFamily="34" charset="-120"/>
                <a:ea typeface="微軟正黑體" panose="020B0604030504040204" pitchFamily="34" charset="-120"/>
              </a:rPr>
              <a:t> (2004)</a:t>
            </a:r>
            <a:endParaRPr lang="zh-TW" altLang="zh-TW" sz="2600" b="1">
              <a:solidFill>
                <a:srgbClr val="000000"/>
              </a:solidFill>
              <a:latin typeface="微軟正黑體" panose="020B0604030504040204" pitchFamily="34" charset="-120"/>
              <a:ea typeface="微軟正黑體" panose="020B0604030504040204" pitchFamily="34" charset="-120"/>
            </a:endParaRPr>
          </a:p>
          <a:p>
            <a:pPr lvl="0">
              <a:lnSpc>
                <a:spcPct val="115000"/>
              </a:lnSpc>
              <a:spcAft>
                <a:spcPts val="800"/>
              </a:spcAft>
              <a:buSzPts val="1000"/>
              <a:tabLst>
                <a:tab pos="457200" algn="l"/>
              </a:tabLst>
            </a:pPr>
            <a:r>
              <a:rPr lang="zh-TW" altLang="zh-TW" sz="2600">
                <a:solidFill>
                  <a:srgbClr val="000000"/>
                </a:solidFill>
                <a:latin typeface="微軟正黑體" panose="020B0604030504040204" pitchFamily="34" charset="-120"/>
                <a:ea typeface="微軟正黑體" panose="020B0604030504040204" pitchFamily="34" charset="-120"/>
              </a:rPr>
              <a:t>企業需要將內部和外部的資源，包括知識、技能和組織能力進行整合，才能發揮資源的價值</a:t>
            </a:r>
          </a:p>
        </p:txBody>
      </p:sp>
      <p:pic>
        <p:nvPicPr>
          <p:cNvPr id="27" name="圖片 26" descr="一張含有 文字, 螢幕擷取畫面, Rectangle, 字型 的圖片">
            <a:extLst>
              <a:ext uri="{FF2B5EF4-FFF2-40B4-BE49-F238E27FC236}">
                <a16:creationId xmlns:a16="http://schemas.microsoft.com/office/drawing/2014/main" id="{A508B205-CA3F-F7E1-2BFE-149C8B10FF4C}"/>
              </a:ext>
            </a:extLst>
          </p:cNvPr>
          <p:cNvPicPr preferRelativeResize="0">
            <a:picLocks/>
          </p:cNvPicPr>
          <p:nvPr/>
        </p:nvPicPr>
        <p:blipFill>
          <a:blip r:embed="rId19">
            <a:extLst>
              <a:ext uri="{28A0092B-C50C-407E-A947-70E740481C1C}">
                <a14:useLocalDpi xmlns:a14="http://schemas.microsoft.com/office/drawing/2010/main" val="0"/>
              </a:ext>
            </a:extLst>
          </a:blip>
          <a:stretch>
            <a:fillRect/>
          </a:stretch>
        </p:blipFill>
        <p:spPr>
          <a:xfrm>
            <a:off x="477261" y="2603751"/>
            <a:ext cx="11213691" cy="6710079"/>
          </a:xfrm>
          <a:prstGeom prst="rect">
            <a:avLst/>
          </a:prstGeom>
        </p:spPr>
      </p:pic>
      <p:sp>
        <p:nvSpPr>
          <p:cNvPr id="29" name="TextBox 26">
            <a:extLst>
              <a:ext uri="{FF2B5EF4-FFF2-40B4-BE49-F238E27FC236}">
                <a16:creationId xmlns:a16="http://schemas.microsoft.com/office/drawing/2014/main" id="{C9C32B7B-B6E2-1474-B05F-8A12A2A5C8D3}"/>
              </a:ext>
            </a:extLst>
          </p:cNvPr>
          <p:cNvSpPr txBox="1"/>
          <p:nvPr/>
        </p:nvSpPr>
        <p:spPr>
          <a:xfrm>
            <a:off x="2258294" y="1380408"/>
            <a:ext cx="8707739" cy="421847"/>
          </a:xfrm>
          <a:prstGeom prst="rect">
            <a:avLst/>
          </a:prstGeom>
        </p:spPr>
        <p:txBody>
          <a:bodyPr lIns="0" tIns="0" rIns="0" bIns="0" rtlCol="0" anchor="t">
            <a:spAutoFit/>
          </a:bodyPr>
          <a:lstStyle/>
          <a:p>
            <a:pPr algn="l">
              <a:lnSpc>
                <a:spcPts val="3499"/>
              </a:lnSpc>
            </a:pPr>
            <a:r>
              <a:rPr lang="zh-TW" altLang="en-US" sz="2800" b="1">
                <a:solidFill>
                  <a:srgbClr val="000000"/>
                </a:solidFill>
                <a:latin typeface="微軟正黑體" panose="020B0604030504040204" pitchFamily="34" charset="-120"/>
                <a:ea typeface="微軟正黑體" panose="020B0604030504040204" pitchFamily="34" charset="-120"/>
              </a:rPr>
              <a:t>基於資源基礎觀點的研究架構</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Tree>
    <p:extLst>
      <p:ext uri="{BB962C8B-B14F-4D97-AF65-F5344CB8AC3E}">
        <p14:creationId xmlns:p14="http://schemas.microsoft.com/office/powerpoint/2010/main" val="151608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96BAD8E1-74A3-F003-BC04-3CC61DCC62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7D9E0C7-2CCC-444F-F24B-0CD4F2BDD450}"/>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809C9A06-6126-75D8-F339-B96C67B44D98}"/>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DDE337B9-FFCE-7D45-6391-556CBAC0917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C56D6E67-4658-842E-CC30-C6B82364C0B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C9A2FC94-FA67-B9DC-8FE8-5EDC314EDDA8}"/>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021B580B-747E-071F-0490-9B6DD4FB1F6C}"/>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EE5645BB-2894-742D-97D0-501DAE415E7A}"/>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1B276348-03E9-38B7-0545-79227D40E46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83A56432-0DFE-9CCE-6E3C-2FA5352E10E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FA42DF2D-7A03-0B82-716E-6EC7D4FBE7F5}"/>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0B685537-6877-4E59-38A8-84FB9B97FE0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45B01BEA-77DF-459C-CC51-97DFAD8D3224}"/>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D94ED6E4-977A-5BFE-88C1-858243C0EA07}"/>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786854A4-9EB3-AFB6-1B6E-955E8EF55B4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A3383CAD-D957-45C5-4155-1895DF332992}"/>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91DBC33D-AC3E-9508-C7A1-766FE49F5BDF}"/>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B7EA763A-1C0D-23F9-5932-67F09EC69E1D}"/>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5D0DBAB9-29E1-6EA3-3144-42C638FFD84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D8E2669F-2D32-B144-B038-3019518F3160}"/>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FAD12BB6-5A64-EE61-3A1A-8C671ACA4BB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5C073F98-8DD8-8D48-D2FD-2150C1C39365}"/>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A20431BF-B517-0034-5C60-877E9AA750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6D5BF942-5B76-683D-5417-35371C6FF91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3D6348AA-9182-F0EC-D628-692897129992}"/>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49E0910C-0A10-F399-1410-78D614835823}"/>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27" name="TextBox 23">
            <a:extLst>
              <a:ext uri="{FF2B5EF4-FFF2-40B4-BE49-F238E27FC236}">
                <a16:creationId xmlns:a16="http://schemas.microsoft.com/office/drawing/2014/main" id="{2B9D636E-D4CA-C16F-54D1-5E50CD5F0FA1}"/>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報告延伸的問題</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33" name="文字方塊 32">
            <a:extLst>
              <a:ext uri="{FF2B5EF4-FFF2-40B4-BE49-F238E27FC236}">
                <a16:creationId xmlns:a16="http://schemas.microsoft.com/office/drawing/2014/main" id="{BFB6C01A-B7A9-4D85-882E-D31AC89B1025}"/>
              </a:ext>
            </a:extLst>
          </p:cNvPr>
          <p:cNvSpPr txBox="1"/>
          <p:nvPr/>
        </p:nvSpPr>
        <p:spPr>
          <a:xfrm>
            <a:off x="634525" y="7919130"/>
            <a:ext cx="6166861"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五、決策支持系統與競爭優勢</a:t>
            </a:r>
          </a:p>
        </p:txBody>
      </p:sp>
      <p:sp>
        <p:nvSpPr>
          <p:cNvPr id="34" name="文字方塊 33">
            <a:extLst>
              <a:ext uri="{FF2B5EF4-FFF2-40B4-BE49-F238E27FC236}">
                <a16:creationId xmlns:a16="http://schemas.microsoft.com/office/drawing/2014/main" id="{80EC481E-9D66-4432-E5AB-F0838CC8E07E}"/>
              </a:ext>
            </a:extLst>
          </p:cNvPr>
          <p:cNvSpPr txBox="1"/>
          <p:nvPr/>
        </p:nvSpPr>
        <p:spPr>
          <a:xfrm>
            <a:off x="634525" y="6588582"/>
            <a:ext cx="5938261"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四、 跨部門協作與組織文化</a:t>
            </a:r>
          </a:p>
        </p:txBody>
      </p:sp>
      <p:sp>
        <p:nvSpPr>
          <p:cNvPr id="35" name="文字方塊 34">
            <a:extLst>
              <a:ext uri="{FF2B5EF4-FFF2-40B4-BE49-F238E27FC236}">
                <a16:creationId xmlns:a16="http://schemas.microsoft.com/office/drawing/2014/main" id="{8CB38BD9-3F1D-9911-6083-55274535F13D}"/>
              </a:ext>
            </a:extLst>
          </p:cNvPr>
          <p:cNvSpPr txBox="1"/>
          <p:nvPr/>
        </p:nvSpPr>
        <p:spPr>
          <a:xfrm>
            <a:off x="634525" y="5258034"/>
            <a:ext cx="6950901"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三、外包管理與供應商關係管理</a:t>
            </a:r>
          </a:p>
        </p:txBody>
      </p:sp>
      <p:sp>
        <p:nvSpPr>
          <p:cNvPr id="36" name="文字方塊 35">
            <a:extLst>
              <a:ext uri="{FF2B5EF4-FFF2-40B4-BE49-F238E27FC236}">
                <a16:creationId xmlns:a16="http://schemas.microsoft.com/office/drawing/2014/main" id="{40C4119D-326A-416F-4C4A-D326431D836F}"/>
              </a:ext>
            </a:extLst>
          </p:cNvPr>
          <p:cNvSpPr txBox="1"/>
          <p:nvPr/>
        </p:nvSpPr>
        <p:spPr>
          <a:xfrm>
            <a:off x="634525" y="3916185"/>
            <a:ext cx="5636858"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二、資訊科技與組織學習</a:t>
            </a:r>
          </a:p>
        </p:txBody>
      </p:sp>
      <p:sp>
        <p:nvSpPr>
          <p:cNvPr id="37" name="文字方塊 36">
            <a:extLst>
              <a:ext uri="{FF2B5EF4-FFF2-40B4-BE49-F238E27FC236}">
                <a16:creationId xmlns:a16="http://schemas.microsoft.com/office/drawing/2014/main" id="{F058E91B-A886-3761-8CF5-4CA61A11AE1C}"/>
              </a:ext>
            </a:extLst>
          </p:cNvPr>
          <p:cNvSpPr txBox="1"/>
          <p:nvPr/>
        </p:nvSpPr>
        <p:spPr>
          <a:xfrm>
            <a:off x="685272" y="2580195"/>
            <a:ext cx="8090664"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一、資源基礎觀點（</a:t>
            </a:r>
            <a:r>
              <a:rPr lang="en-US" altLang="zh-TW" sz="3600">
                <a:latin typeface="Microsoft JhengHei Light" panose="020B0304030504040204" pitchFamily="34" charset="-120"/>
                <a:ea typeface="Microsoft JhengHei Light" panose="020B0304030504040204" pitchFamily="34" charset="-120"/>
              </a:rPr>
              <a:t>RBV</a:t>
            </a:r>
            <a:r>
              <a:rPr lang="zh-TW" altLang="en-US" sz="3600">
                <a:latin typeface="Microsoft JhengHei Light" panose="020B0304030504040204" pitchFamily="34" charset="-120"/>
                <a:ea typeface="Microsoft JhengHei Light" panose="020B0304030504040204" pitchFamily="34" charset="-120"/>
              </a:rPr>
              <a:t>）與動態能力</a:t>
            </a:r>
          </a:p>
        </p:txBody>
      </p:sp>
    </p:spTree>
    <p:extLst>
      <p:ext uri="{BB962C8B-B14F-4D97-AF65-F5344CB8AC3E}">
        <p14:creationId xmlns:p14="http://schemas.microsoft.com/office/powerpoint/2010/main" val="311057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82C77599-D049-EC17-E39F-ED73A0C8502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8FD410-9DFB-699E-D1D8-9CF38212FCFE}"/>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2909A393-3C34-2560-B7E2-BB032F1161A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996D2DD9-41C5-7D2A-AE10-E7FDFE53D038}"/>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228E3CDB-EC86-260C-474A-0D0151EF803C}"/>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23044C5D-FCFD-C477-4740-58B5512D46D3}"/>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3BE5F213-A8D3-532F-FE03-2865C01C7CD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2F8E6EDB-05A1-32BC-3FD6-4E4C0AB9E2C7}"/>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7706A55E-08B2-2F66-699B-BB35FB5856C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D660E196-8AD8-7269-4876-432EE87B969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0AADA52E-0DF1-C0C4-5698-91EAD8BCB8B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3A5AD2D9-1556-AB64-9EC2-A46562D3D8EF}"/>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6977AAEB-04F8-58B1-F5A8-6D8E316295D7}"/>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3B504B95-5918-122F-6C41-E294D8DC6A49}"/>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76F814F5-15F8-F095-F928-B2F6A286005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5C326F0E-F738-1840-FE24-CB73CEBEBF2A}"/>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BEE8F73D-A25D-840E-C217-C73175249793}"/>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0AB59F76-B75A-222C-5A4A-6D30A91F954F}"/>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66CF5176-48B0-0ED2-911F-652A058895D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406713B9-9BFA-B5E3-11FD-214419C703CD}"/>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AEC062D4-A801-2200-B6BB-D561F19A0C5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6DAD9A75-18B9-D9AC-F7D5-3C7F15BDB27D}"/>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AA7ED29D-4A3A-0FCB-9C24-E491FCA7ECD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5B5C5521-5BB1-3A68-962B-C7D32FD7C89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32E44815-1033-25B7-0753-193EADEC7A78}"/>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56C6FE65-4401-EA1E-7863-D1FC51959DEE}"/>
              </a:ext>
            </a:extLst>
          </p:cNvPr>
          <p:cNvSpPr>
            <a:spLocks noGrp="1"/>
          </p:cNvSpPr>
          <p:nvPr>
            <p:ph type="sldNum" sz="quarter" idx="12"/>
          </p:nvPr>
        </p:nvSpPr>
        <p:spPr/>
        <p:txBody>
          <a:bodyPr/>
          <a:lstStyle/>
          <a:p>
            <a:fld id="{B6F15528-21DE-4FAA-801E-634DDDAF4B2B}" type="slidenum">
              <a:rPr lang="en-US" smtClean="0"/>
              <a:pPr/>
              <a:t>13</a:t>
            </a:fld>
            <a:endParaRPr lang="en-US"/>
          </a:p>
        </p:txBody>
      </p:sp>
      <p:grpSp>
        <p:nvGrpSpPr>
          <p:cNvPr id="26" name="群組 25">
            <a:extLst>
              <a:ext uri="{FF2B5EF4-FFF2-40B4-BE49-F238E27FC236}">
                <a16:creationId xmlns:a16="http://schemas.microsoft.com/office/drawing/2014/main" id="{C1B2F43B-F4AB-89B9-F239-8BF338A1B010}"/>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8ECB8E20-1D10-84B3-866E-BFC8C447CA82}"/>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52B157F0-3259-5C66-2962-7DB24F5A413C}"/>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88FBC70A-ED86-A35D-BBD2-40CDEA634DAF}"/>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EC001DC7-84AE-60CB-22BB-86A500C73E12}"/>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858DCC93-5715-86F0-B8C7-6881497CCAD1}"/>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政治</a:t>
              </a:r>
            </a:p>
          </p:txBody>
        </p:sp>
      </p:grpSp>
      <p:sp>
        <p:nvSpPr>
          <p:cNvPr id="33" name="TextBox 10">
            <a:extLst>
              <a:ext uri="{FF2B5EF4-FFF2-40B4-BE49-F238E27FC236}">
                <a16:creationId xmlns:a16="http://schemas.microsoft.com/office/drawing/2014/main" id="{7C54034D-9524-CFBC-D05E-968F51B4BFA9}"/>
              </a:ext>
            </a:extLst>
          </p:cNvPr>
          <p:cNvSpPr txBox="1"/>
          <p:nvPr/>
        </p:nvSpPr>
        <p:spPr>
          <a:xfrm>
            <a:off x="1200150" y="3749780"/>
            <a:ext cx="16230600" cy="553998"/>
          </a:xfrm>
          <a:prstGeom prst="rect">
            <a:avLst/>
          </a:prstGeom>
        </p:spPr>
        <p:txBody>
          <a:bodyPr wrap="square" lIns="0" tIns="0" rIns="0" bIns="0" rtlCol="0" anchor="t">
            <a:spAutoFit/>
          </a:bodyPr>
          <a:lstStyle/>
          <a:p>
            <a:pPr indent="-1080000"/>
            <a:r>
              <a:rPr lang="zh-TW" altLang="en-US" sz="3600">
                <a:latin typeface="微軟正黑體" panose="020B0604030504040204" pitchFamily="34" charset="-120"/>
                <a:ea typeface="微軟正黑體" panose="020B0604030504040204" pitchFamily="34" charset="-120"/>
              </a:rPr>
              <a:t>企業應密切關注並遵循數據隱私與安全法規，確保合規性以降低法律風險</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4" name="矩形: 圓角 33">
            <a:extLst>
              <a:ext uri="{FF2B5EF4-FFF2-40B4-BE49-F238E27FC236}">
                <a16:creationId xmlns:a16="http://schemas.microsoft.com/office/drawing/2014/main" id="{8D9B100B-B189-DC92-8859-8253F73B0A4E}"/>
              </a:ext>
            </a:extLst>
          </p:cNvPr>
          <p:cNvSpPr/>
          <p:nvPr/>
        </p:nvSpPr>
        <p:spPr>
          <a:xfrm>
            <a:off x="856986" y="4500108"/>
            <a:ext cx="16402314" cy="558051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10">
            <a:extLst>
              <a:ext uri="{FF2B5EF4-FFF2-40B4-BE49-F238E27FC236}">
                <a16:creationId xmlns:a16="http://schemas.microsoft.com/office/drawing/2014/main" id="{5001AA48-3340-50D1-7D20-F8A125CBAA14}"/>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908EBA77-F57F-6A14-FA03-BD2731065E2B}"/>
              </a:ext>
            </a:extLst>
          </p:cNvPr>
          <p:cNvSpPr txBox="1"/>
          <p:nvPr/>
        </p:nvSpPr>
        <p:spPr>
          <a:xfrm>
            <a:off x="1200150" y="4977845"/>
            <a:ext cx="16086203" cy="5078313"/>
          </a:xfrm>
          <a:prstGeom prst="rect">
            <a:avLst/>
          </a:prstGeom>
          <a:noFill/>
        </p:spPr>
        <p:txBody>
          <a:bodyPr wrap="square">
            <a:spAutoFit/>
          </a:bodyPr>
          <a:lstStyle/>
          <a:p>
            <a:pPr indent="-1080000"/>
            <a:r>
              <a:rPr lang="zh-TW" altLang="en-US" sz="3600" b="1" i="0" u="none" strike="noStrike" baseline="0">
                <a:solidFill>
                  <a:srgbClr val="000000"/>
                </a:solidFill>
                <a:latin typeface="微軟正黑體" panose="020B0604030504040204" pitchFamily="34" charset="-120"/>
                <a:ea typeface="微軟正黑體" panose="020B0604030504040204" pitchFamily="34" charset="-120"/>
              </a:rPr>
              <a:t>政策與法規影響</a:t>
            </a:r>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隨著各國政府對數據隱私和數據管理的關注加強，企業須遵守更多的法律法規，如：</a:t>
            </a:r>
            <a:r>
              <a:rPr lang="en-US" altLang="zh-TW" sz="3600" b="0" i="0" u="none" strike="noStrike" baseline="0">
                <a:solidFill>
                  <a:srgbClr val="000000"/>
                </a:solidFill>
                <a:latin typeface="微軟正黑體" panose="020B0604030504040204" pitchFamily="34" charset="-120"/>
                <a:ea typeface="微軟正黑體" panose="020B0604030504040204" pitchFamily="34" charset="-120"/>
              </a:rPr>
              <a:t>GDPR</a:t>
            </a:r>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歐盟一般數據保護條例）。系統整合商在協助企業提升大數據分析能力時，必須考慮這些法規對數據收集、存儲和處理的影響。系統整合商如何幫助企業在合規的同時，利用大數據技術，是政治層面的重要挑戰。 </a:t>
            </a:r>
          </a:p>
          <a:p>
            <a:pPr indent="-1080000"/>
            <a:r>
              <a:rPr lang="zh-TW" altLang="zh-TW" sz="3600" b="1">
                <a:solidFill>
                  <a:srgbClr val="000000"/>
                </a:solidFill>
                <a:latin typeface="微軟正黑體" panose="020B0604030504040204" pitchFamily="34" charset="-120"/>
                <a:ea typeface="微軟正黑體" panose="020B0604030504040204" pitchFamily="34" charset="-120"/>
              </a:rPr>
              <a:t>政府支持與資助</a:t>
            </a:r>
            <a:endParaRPr lang="en-US" altLang="zh-TW" sz="3600" b="1">
              <a:solidFill>
                <a:srgbClr val="000000"/>
              </a:solidFill>
              <a:latin typeface="微軟正黑體" panose="020B0604030504040204" pitchFamily="34" charset="-120"/>
              <a:ea typeface="微軟正黑體" panose="020B0604030504040204" pitchFamily="34" charset="-120"/>
            </a:endParaRPr>
          </a:p>
          <a:p>
            <a:r>
              <a:rPr lang="zh-TW" altLang="en-US" sz="3600">
                <a:solidFill>
                  <a:srgbClr val="000000"/>
                </a:solidFill>
                <a:latin typeface="微軟正黑體" panose="020B0604030504040204" pitchFamily="34" charset="-120"/>
                <a:ea typeface="微軟正黑體" panose="020B0604030504040204" pitchFamily="34" charset="-120"/>
              </a:rPr>
              <a:t>政府在對某些經濟體中可能會提供資助或減稅政策，鼓勵企業採用數位轉型和大數據分析技術。系統整合商能夠協助企業申請這些資助，並引導企業有效利用資源進行技術升級。 </a:t>
            </a:r>
          </a:p>
        </p:txBody>
      </p:sp>
      <p:sp>
        <p:nvSpPr>
          <p:cNvPr id="37" name="TextBox 23">
            <a:extLst>
              <a:ext uri="{FF2B5EF4-FFF2-40B4-BE49-F238E27FC236}">
                <a16:creationId xmlns:a16="http://schemas.microsoft.com/office/drawing/2014/main" id="{2A236F09-C7DE-E711-1727-9EB78DF5CAB2}"/>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3222470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C1BE5CD4-D760-9D82-C8D9-D83DABBE2ED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33E55CC-E2AE-1A6B-BF0D-074F7C9269A4}"/>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4832B968-D53D-4875-903D-184B72521571}"/>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EE23E32B-3A7C-F7AD-EB50-5AEE64D2A8CD}"/>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C924A6A2-6787-B8CF-D1CC-F4E05355A67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D9E97A61-EA27-B007-044D-021115760EF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31BEF834-6280-A5D2-26DC-450953D747E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9DF6BFDD-B358-08D6-33E2-203F4C41578C}"/>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4875A99E-E992-64BB-FBD9-E3924B7BC3DD}"/>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6E04FB92-EC44-0A13-C8EE-8EBDD808F3F6}"/>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1E2C42E9-C8F6-DA07-2C76-A2834CA8E215}"/>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D23D9152-3BC5-F433-6BEE-1F88769EB271}"/>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5EEB2010-BC5A-11E6-E0D4-5301B12DA80C}"/>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D61A0792-6231-676B-9563-340158B53454}"/>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0ED2BA3A-3D32-F405-B8C3-731449F309F0}"/>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1F94DAE5-8C64-5C58-4C5E-14A5D47B230C}"/>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59A33054-F6FD-7E95-4371-B309E474224C}"/>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55AABA55-20E5-3479-9D06-657D66FA109D}"/>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1CD1A5FF-9D79-B148-392F-7CF1077385EE}"/>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C52088A0-2763-DF4B-40EF-00FA2DC190FC}"/>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12B0BDF4-5DAA-E1FF-9778-E1B40179386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DD4F631F-5C73-E9DF-B398-A6B196BC1723}"/>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043FBB55-5EF0-C6E1-8AF4-3188BE0C219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2F3BC20F-0487-A4B3-F9CB-FAD835E34B6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0C285540-60FB-1DB1-72BA-0DBB123475AC}"/>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BFB8362E-1754-0C79-7356-FCA3C6F9D326}"/>
              </a:ext>
            </a:extLst>
          </p:cNvPr>
          <p:cNvSpPr>
            <a:spLocks noGrp="1"/>
          </p:cNvSpPr>
          <p:nvPr>
            <p:ph type="sldNum" sz="quarter" idx="12"/>
          </p:nvPr>
        </p:nvSpPr>
        <p:spPr/>
        <p:txBody>
          <a:bodyPr/>
          <a:lstStyle/>
          <a:p>
            <a:fld id="{B6F15528-21DE-4FAA-801E-634DDDAF4B2B}" type="slidenum">
              <a:rPr lang="en-US" smtClean="0"/>
              <a:pPr/>
              <a:t>14</a:t>
            </a:fld>
            <a:endParaRPr lang="en-US"/>
          </a:p>
        </p:txBody>
      </p:sp>
      <p:grpSp>
        <p:nvGrpSpPr>
          <p:cNvPr id="26" name="群組 25">
            <a:extLst>
              <a:ext uri="{FF2B5EF4-FFF2-40B4-BE49-F238E27FC236}">
                <a16:creationId xmlns:a16="http://schemas.microsoft.com/office/drawing/2014/main" id="{D2B9C69B-CD55-5C0F-A783-9DF154B4F4DE}"/>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1D1ABD21-1BC3-E518-6C3C-2ED37E2D5A2D}"/>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A33FAAFA-705B-CA38-05D8-B32EFBE19616}"/>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7BF824F0-1C50-C21B-0467-A92EE59ED2FC}"/>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AD779495-F4AA-29E8-833A-00D0BFAB81E5}"/>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C7146C1D-5EA2-AD29-4691-54E203D7096D}"/>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政治</a:t>
              </a:r>
            </a:p>
          </p:txBody>
        </p:sp>
      </p:grpSp>
      <p:sp>
        <p:nvSpPr>
          <p:cNvPr id="33" name="矩形: 圓角 32">
            <a:extLst>
              <a:ext uri="{FF2B5EF4-FFF2-40B4-BE49-F238E27FC236}">
                <a16:creationId xmlns:a16="http://schemas.microsoft.com/office/drawing/2014/main" id="{D4037EC1-621B-5282-32D4-5F530294CA75}"/>
              </a:ext>
            </a:extLst>
          </p:cNvPr>
          <p:cNvSpPr/>
          <p:nvPr/>
        </p:nvSpPr>
        <p:spPr>
          <a:xfrm>
            <a:off x="856986" y="3994838"/>
            <a:ext cx="16402314" cy="556826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10">
            <a:extLst>
              <a:ext uri="{FF2B5EF4-FFF2-40B4-BE49-F238E27FC236}">
                <a16:creationId xmlns:a16="http://schemas.microsoft.com/office/drawing/2014/main" id="{6C99EA93-375E-8CCD-34B2-1D64652DFB80}"/>
              </a:ext>
            </a:extLst>
          </p:cNvPr>
          <p:cNvSpPr txBox="1"/>
          <p:nvPr/>
        </p:nvSpPr>
        <p:spPr>
          <a:xfrm>
            <a:off x="6753225" y="4202300"/>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5" name="文字方塊 34">
            <a:extLst>
              <a:ext uri="{FF2B5EF4-FFF2-40B4-BE49-F238E27FC236}">
                <a16:creationId xmlns:a16="http://schemas.microsoft.com/office/drawing/2014/main" id="{5F6C4051-9CDF-C194-D981-778D1017E16D}"/>
              </a:ext>
            </a:extLst>
          </p:cNvPr>
          <p:cNvSpPr txBox="1"/>
          <p:nvPr/>
        </p:nvSpPr>
        <p:spPr>
          <a:xfrm>
            <a:off x="1200150" y="4977845"/>
            <a:ext cx="16086203" cy="4239109"/>
          </a:xfrm>
          <a:prstGeom prst="rect">
            <a:avLst/>
          </a:prstGeom>
          <a:noFill/>
        </p:spPr>
        <p:txBody>
          <a:bodyPr wrap="square">
            <a:spAutoFit/>
          </a:bodyPr>
          <a:lstStyle/>
          <a:p>
            <a:pPr indent="-1080000"/>
            <a:r>
              <a:rPr lang="zh-TW" altLang="en-US" sz="3600" b="1" i="0" u="none" strike="noStrike" baseline="0">
                <a:solidFill>
                  <a:srgbClr val="000000"/>
                </a:solidFill>
                <a:latin typeface="微軟正黑體" panose="020B0604030504040204" pitchFamily="34" charset="-120"/>
                <a:ea typeface="微軟正黑體" panose="020B0604030504040204" pitchFamily="34" charset="-120"/>
              </a:rPr>
              <a:t>政策與法規影響</a:t>
            </a:r>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pPr>
              <a:lnSpc>
                <a:spcPct val="115000"/>
              </a:lnSpc>
              <a:spcAft>
                <a:spcPts val="800"/>
              </a:spcAft>
            </a:pPr>
            <a:r>
              <a:rPr lang="zh-TW" altLang="zh-TW" sz="3600">
                <a:solidFill>
                  <a:srgbClr val="000000"/>
                </a:solidFill>
                <a:latin typeface="微軟正黑體" panose="020B0604030504040204" pitchFamily="34" charset="-120"/>
                <a:ea typeface="微軟正黑體" panose="020B0604030504040204" pitchFamily="34" charset="-120"/>
              </a:rPr>
              <a:t>德國軟體公司</a:t>
            </a:r>
            <a:r>
              <a:rPr lang="en-US" altLang="zh-TW" sz="3600">
                <a:solidFill>
                  <a:srgbClr val="000000"/>
                </a:solidFill>
                <a:latin typeface="微軟正黑體" panose="020B0604030504040204" pitchFamily="34" charset="-120"/>
                <a:ea typeface="微軟正黑體" panose="020B0604030504040204" pitchFamily="34" charset="-120"/>
              </a:rPr>
              <a:t>SAP</a:t>
            </a:r>
            <a:r>
              <a:rPr lang="zh-TW" altLang="zh-TW" sz="3600">
                <a:solidFill>
                  <a:srgbClr val="000000"/>
                </a:solidFill>
                <a:latin typeface="微軟正黑體" panose="020B0604030504040204" pitchFamily="34" charset="-120"/>
                <a:ea typeface="微軟正黑體" panose="020B0604030504040204" pitchFamily="34" charset="-120"/>
              </a:rPr>
              <a:t>會專注於設計符合</a:t>
            </a:r>
            <a:r>
              <a:rPr lang="en-US" altLang="zh-TW" sz="3600">
                <a:solidFill>
                  <a:srgbClr val="000000"/>
                </a:solidFill>
                <a:latin typeface="微軟正黑體" panose="020B0604030504040204" pitchFamily="34" charset="-120"/>
                <a:ea typeface="微軟正黑體" panose="020B0604030504040204" pitchFamily="34" charset="-120"/>
              </a:rPr>
              <a:t>GDPR</a:t>
            </a:r>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 （歐盟一般數據保護條例）</a:t>
            </a:r>
            <a:r>
              <a:rPr lang="zh-TW" altLang="zh-TW" sz="3600">
                <a:solidFill>
                  <a:srgbClr val="000000"/>
                </a:solidFill>
                <a:latin typeface="微軟正黑體" panose="020B0604030504040204" pitchFamily="34" charset="-120"/>
                <a:ea typeface="微軟正黑體" panose="020B0604030504040204" pitchFamily="34" charset="-120"/>
              </a:rPr>
              <a:t>的解決方案，協助其客戶在歐盟地區合規的同時利用數據創造商業價值。</a:t>
            </a:r>
          </a:p>
          <a:p>
            <a:pPr indent="-1080000"/>
            <a:r>
              <a:rPr lang="zh-TW" altLang="zh-TW" sz="3600" b="1">
                <a:solidFill>
                  <a:srgbClr val="000000"/>
                </a:solidFill>
                <a:latin typeface="微軟正黑體" panose="020B0604030504040204" pitchFamily="34" charset="-120"/>
                <a:ea typeface="微軟正黑體" panose="020B0604030504040204" pitchFamily="34" charset="-120"/>
              </a:rPr>
              <a:t>政府支持與資助</a:t>
            </a:r>
            <a:endParaRPr lang="en-US" altLang="zh-TW" sz="3600" b="1">
              <a:solidFill>
                <a:srgbClr val="000000"/>
              </a:solidFill>
              <a:latin typeface="微軟正黑體" panose="020B0604030504040204" pitchFamily="34" charset="-120"/>
              <a:ea typeface="微軟正黑體" panose="020B0604030504040204" pitchFamily="34" charset="-120"/>
            </a:endParaRPr>
          </a:p>
          <a:p>
            <a:r>
              <a:rPr lang="zh-TW" altLang="zh-TW" sz="3600">
                <a:solidFill>
                  <a:srgbClr val="000000"/>
                </a:solidFill>
                <a:latin typeface="微軟正黑體" panose="020B0604030504040204" pitchFamily="34" charset="-120"/>
                <a:ea typeface="微軟正黑體" panose="020B0604030504040204" pitchFamily="34" charset="-120"/>
              </a:rPr>
              <a:t>思科（</a:t>
            </a:r>
            <a:r>
              <a:rPr lang="en-US" altLang="zh-TW" sz="3600">
                <a:solidFill>
                  <a:srgbClr val="000000"/>
                </a:solidFill>
                <a:latin typeface="微軟正黑體" panose="020B0604030504040204" pitchFamily="34" charset="-120"/>
                <a:ea typeface="微軟正黑體" panose="020B0604030504040204" pitchFamily="34" charset="-120"/>
              </a:rPr>
              <a:t>Cisco</a:t>
            </a:r>
            <a:r>
              <a:rPr lang="zh-TW" altLang="zh-TW" sz="3600">
                <a:solidFill>
                  <a:srgbClr val="000000"/>
                </a:solidFill>
                <a:latin typeface="微軟正黑體" panose="020B0604030504040204" pitchFamily="34" charset="-120"/>
                <a:ea typeface="微軟正黑體" panose="020B0604030504040204" pitchFamily="34" charset="-120"/>
              </a:rPr>
              <a:t>）與許多國家的政府合作，提供智慧城市解決方案，利用大數據優化城市管理，並協助地方政府和企業充分利用政府資助的創新計畫。這類支持有助於促進企業在創新和技術應用中的競爭力。</a:t>
            </a:r>
            <a:endParaRPr lang="zh-TW" altLang="en-US" sz="3600">
              <a:solidFill>
                <a:srgbClr val="000000"/>
              </a:solidFill>
              <a:latin typeface="微軟正黑體" panose="020B0604030504040204" pitchFamily="34" charset="-120"/>
              <a:ea typeface="微軟正黑體" panose="020B0604030504040204" pitchFamily="34" charset="-120"/>
            </a:endParaRPr>
          </a:p>
        </p:txBody>
      </p:sp>
      <p:sp>
        <p:nvSpPr>
          <p:cNvPr id="36" name="TextBox 23">
            <a:extLst>
              <a:ext uri="{FF2B5EF4-FFF2-40B4-BE49-F238E27FC236}">
                <a16:creationId xmlns:a16="http://schemas.microsoft.com/office/drawing/2014/main" id="{CF2422FC-9C7A-3922-21AE-162E8C1DD887}"/>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3156399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EC4E3497-6B4D-020F-B45E-88A8F0245EE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ED76F3A-6AC1-A187-6C33-2E5954A2ABC7}"/>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4B951A01-EBBF-77BF-E8E6-4F348D042CCC}"/>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033BF46D-EECA-89FB-C635-975634BF76CB}"/>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E6233C02-D365-A93C-113A-D6BB3A2DB30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03D11FD7-9CF2-D38B-6A88-9CD62FE31568}"/>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4D10C10B-03DC-C88E-1497-EBFAA83DFF5D}"/>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6B993C83-B2B8-BD08-EDA9-1BCD3A174B46}"/>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2CA36492-0A4E-C17B-55B8-761EC93F17C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B855AC7A-CBCD-805F-D9D1-F13818E72AF4}"/>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D9937CD4-949B-B4FE-0E41-99E0F551161E}"/>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9BE5534-E9C6-5C9B-B9DA-2AA0E18C65B1}"/>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3D276E32-3F69-32B8-69E4-372D467346B3}"/>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51F64AEB-DF16-A54B-6F51-5E8127B1B3D1}"/>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E6BF4595-B639-63D3-32F4-9C4505AFB8B3}"/>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15CEADE7-1BCA-BCCA-79A3-F5B7DD4F4903}"/>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503C415A-8FB6-ACF9-D992-7B0E89A4CD61}"/>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1FFB1CCE-B88B-F107-8944-D90808CDF7C8}"/>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66F5EF66-BFAC-4A58-E5E8-B9E1B4224288}"/>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BE5A8168-FDF4-5A85-12EE-412EF81C7111}"/>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249413C7-1CBE-7B38-2688-FBDC66C9D78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81753B24-267B-AD34-7DD0-33E9FA531A19}"/>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41F96C1D-572C-4EEC-4C28-25DC3537C1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07852416-0A6B-A8C7-D13F-1623E1A1B98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6F0AF5CF-7049-DC98-00F1-51C83D81FEDF}"/>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BAB9830E-AF27-31F5-92F5-064393764343}"/>
              </a:ext>
            </a:extLst>
          </p:cNvPr>
          <p:cNvSpPr>
            <a:spLocks noGrp="1"/>
          </p:cNvSpPr>
          <p:nvPr>
            <p:ph type="sldNum" sz="quarter" idx="12"/>
          </p:nvPr>
        </p:nvSpPr>
        <p:spPr/>
        <p:txBody>
          <a:bodyPr/>
          <a:lstStyle/>
          <a:p>
            <a:fld id="{B6F15528-21DE-4FAA-801E-634DDDAF4B2B}" type="slidenum">
              <a:rPr lang="en-US" smtClean="0"/>
              <a:pPr/>
              <a:t>15</a:t>
            </a:fld>
            <a:endParaRPr lang="en-US"/>
          </a:p>
        </p:txBody>
      </p:sp>
      <p:grpSp>
        <p:nvGrpSpPr>
          <p:cNvPr id="26" name="群組 25">
            <a:extLst>
              <a:ext uri="{FF2B5EF4-FFF2-40B4-BE49-F238E27FC236}">
                <a16:creationId xmlns:a16="http://schemas.microsoft.com/office/drawing/2014/main" id="{ED11AB60-DE72-CCE5-8CCF-D1175F11F049}"/>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DF09EF8A-4666-D9B4-7D95-2C8D3E71E44A}"/>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D48725AE-CB7D-E3DD-777A-BC108786FDCB}"/>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7820F472-5C06-205E-2B37-CA2AF915DCD4}"/>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8E95F07D-7A31-E199-799F-CB2B13033CAE}"/>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61AA2821-3C96-BB88-6BB8-3CCB2E61A0D1}"/>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經濟</a:t>
              </a:r>
            </a:p>
          </p:txBody>
        </p:sp>
      </p:grpSp>
      <p:sp>
        <p:nvSpPr>
          <p:cNvPr id="33" name="TextBox 10">
            <a:extLst>
              <a:ext uri="{FF2B5EF4-FFF2-40B4-BE49-F238E27FC236}">
                <a16:creationId xmlns:a16="http://schemas.microsoft.com/office/drawing/2014/main" id="{38F8E634-FDCE-7777-9BEF-B59D1675ABE9}"/>
              </a:ext>
            </a:extLst>
          </p:cNvPr>
          <p:cNvSpPr txBox="1"/>
          <p:nvPr/>
        </p:nvSpPr>
        <p:spPr>
          <a:xfrm>
            <a:off x="1200150" y="3749780"/>
            <a:ext cx="16230600" cy="553998"/>
          </a:xfrm>
          <a:prstGeom prst="rect">
            <a:avLst/>
          </a:prstGeom>
        </p:spPr>
        <p:txBody>
          <a:bodyPr wrap="square" lIns="0" tIns="0" rIns="0" bIns="0" rtlCol="0" anchor="t">
            <a:spAutoFit/>
          </a:bodyPr>
          <a:lstStyle/>
          <a:p>
            <a:pPr indent="-1080000"/>
            <a:r>
              <a:rPr lang="zh-TW" altLang="en-US" sz="3600">
                <a:latin typeface="微軟正黑體" panose="020B0604030504040204" pitchFamily="34" charset="-120"/>
                <a:ea typeface="微軟正黑體" panose="020B0604030504040204" pitchFamily="34" charset="-120"/>
              </a:rPr>
              <a:t>企業需有效計算技術投資回報率，並通過創新商業模式來增強市場競爭力</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4" name="矩形: 圓角 33">
            <a:extLst>
              <a:ext uri="{FF2B5EF4-FFF2-40B4-BE49-F238E27FC236}">
                <a16:creationId xmlns:a16="http://schemas.microsoft.com/office/drawing/2014/main" id="{AF9A1B37-7CFC-59DF-34FF-AFCFC9529830}"/>
              </a:ext>
            </a:extLst>
          </p:cNvPr>
          <p:cNvSpPr/>
          <p:nvPr/>
        </p:nvSpPr>
        <p:spPr>
          <a:xfrm>
            <a:off x="856986" y="4500108"/>
            <a:ext cx="16402314" cy="558051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10">
            <a:extLst>
              <a:ext uri="{FF2B5EF4-FFF2-40B4-BE49-F238E27FC236}">
                <a16:creationId xmlns:a16="http://schemas.microsoft.com/office/drawing/2014/main" id="{5197315F-C1F8-F582-DE76-379EB9551B05}"/>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16DE20B0-4FE4-58F0-C173-3FA3C7F5E142}"/>
              </a:ext>
            </a:extLst>
          </p:cNvPr>
          <p:cNvSpPr txBox="1"/>
          <p:nvPr/>
        </p:nvSpPr>
        <p:spPr>
          <a:xfrm>
            <a:off x="1200150" y="4977845"/>
            <a:ext cx="16086203" cy="5078313"/>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技術投資與經濟效益</a:t>
            </a:r>
          </a:p>
          <a:p>
            <a:r>
              <a:rPr lang="zh-TW" altLang="en-US" sz="3600">
                <a:solidFill>
                  <a:srgbClr val="000000"/>
                </a:solidFill>
                <a:latin typeface="微軟正黑體" panose="020B0604030504040204" pitchFamily="34" charset="-120"/>
                <a:ea typeface="微軟正黑體" panose="020B0604030504040204" pitchFamily="34" charset="-120"/>
              </a:rPr>
              <a:t>本文指出，企業在大數據析技上的投資能夠帶來直接的經濟效益，包括決策效率提升、營運成本下降以及創新增長。從經濟角度來看，企業如何計算投資回報率（</a:t>
            </a:r>
            <a:r>
              <a:rPr lang="en-US" altLang="zh-TW" sz="3600">
                <a:solidFill>
                  <a:srgbClr val="000000"/>
                </a:solidFill>
                <a:latin typeface="微軟正黑體" panose="020B0604030504040204" pitchFamily="34" charset="-120"/>
                <a:ea typeface="微軟正黑體" panose="020B0604030504040204" pitchFamily="34" charset="-120"/>
              </a:rPr>
              <a:t>ROI</a:t>
            </a:r>
            <a:r>
              <a:rPr lang="zh-TW" altLang="en-US" sz="3600">
                <a:solidFill>
                  <a:srgbClr val="000000"/>
                </a:solidFill>
                <a:latin typeface="微軟正黑體" panose="020B0604030504040204" pitchFamily="34" charset="-120"/>
                <a:ea typeface="微軟正黑體" panose="020B0604030504040204" pitchFamily="34" charset="-120"/>
              </a:rPr>
              <a:t>），以及系統整合商在技術升級中的成本效益，都是經濟層面的關鍵問題。 </a:t>
            </a:r>
          </a:p>
          <a:p>
            <a:pPr indent="-1080000"/>
            <a:r>
              <a:rPr lang="zh-TW" altLang="en-US" sz="3600" b="1">
                <a:solidFill>
                  <a:srgbClr val="000000"/>
                </a:solidFill>
                <a:latin typeface="微軟正黑體" panose="020B0604030504040204" pitchFamily="34" charset="-120"/>
                <a:ea typeface="微軟正黑體" panose="020B0604030504040204" pitchFamily="34" charset="-120"/>
              </a:rPr>
              <a:t>市場競爭與商業模式</a:t>
            </a:r>
          </a:p>
          <a:p>
            <a:r>
              <a:rPr lang="zh-TW" altLang="en-US" sz="3600">
                <a:solidFill>
                  <a:srgbClr val="000000"/>
                </a:solidFill>
                <a:latin typeface="微軟正黑體" panose="020B0604030504040204" pitchFamily="34" charset="-120"/>
                <a:ea typeface="微軟正黑體" panose="020B0604030504040204" pitchFamily="34" charset="-120"/>
              </a:rPr>
              <a:t>大數據技術正在重新定義許的行業的商業模式，企業需要通過大數據分析來提高競爭力。系統整合商如何幫助企業優化商業流程、創新業務模式以適應市場競爭，將直接影響企業的經濟效益和競爭力。 </a:t>
            </a:r>
          </a:p>
        </p:txBody>
      </p:sp>
      <p:sp>
        <p:nvSpPr>
          <p:cNvPr id="37" name="TextBox 23">
            <a:extLst>
              <a:ext uri="{FF2B5EF4-FFF2-40B4-BE49-F238E27FC236}">
                <a16:creationId xmlns:a16="http://schemas.microsoft.com/office/drawing/2014/main" id="{4D2E901D-3BF9-CE06-A937-A6E1C22F5F42}"/>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1174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D6B7FD23-1D2B-EF5C-EEA0-FE075462D2D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12F61FA-7493-80F3-D49F-560271181958}"/>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348C7815-A34D-CDC5-0564-76CEC7DFBDD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3AE38810-AF7E-7EC6-B430-A08DEE326868}"/>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A8366820-2B60-098A-95C3-49EB0B806B14}"/>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BA592F6A-FE73-5E15-606D-92EF5B0E9EA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561DA8CC-0A64-3F82-DEED-30B16B29AD5E}"/>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D367B263-F922-549C-C8A4-6DA4CD63E35A}"/>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8C70F8B2-B5A8-1038-4DE1-B74ADA15F5A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92FFF8A0-EBF8-85BB-2AB5-07141360AB5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D2F8FE7B-5C8D-EF96-499D-A070C5FB05A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880E5F1-6813-51F5-189D-163FD9E2E719}"/>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5AFA20D2-294D-73C1-BACA-CC99C6E5E4B1}"/>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8F5706FE-C01B-BB52-3E2C-6D78418147F3}"/>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4AF00267-73B4-93A3-58AA-030C79096C2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5C285080-2BD6-E7B8-4ACD-A607E5ADFA20}"/>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8FB3DE71-F968-75BD-7358-B43312AEF457}"/>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B70E5921-B131-61EB-3418-962C3DFBA7AF}"/>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C9CE2C3B-BE0E-0B9E-3E9B-ACE632BB38B5}"/>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1841FDE4-1A05-8A53-5F87-AFFD4EDB7166}"/>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2B040CE5-C299-FDBA-F714-E8986DAD7686}"/>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25FB79FF-2968-01DA-8B5D-147E9EE37A5E}"/>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EAB6686B-E6CB-3738-70DF-EE39C39DE6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31B9FDDA-174F-F177-A649-02681737A5E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B8627248-43F5-7595-D8DC-FE4EC9ED891A}"/>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6F4FFAFC-0064-5C5B-5EDD-E405F163F456}"/>
              </a:ext>
            </a:extLst>
          </p:cNvPr>
          <p:cNvSpPr>
            <a:spLocks noGrp="1"/>
          </p:cNvSpPr>
          <p:nvPr>
            <p:ph type="sldNum" sz="quarter" idx="12"/>
          </p:nvPr>
        </p:nvSpPr>
        <p:spPr/>
        <p:txBody>
          <a:bodyPr/>
          <a:lstStyle/>
          <a:p>
            <a:fld id="{B6F15528-21DE-4FAA-801E-634DDDAF4B2B}" type="slidenum">
              <a:rPr lang="en-US" smtClean="0"/>
              <a:pPr/>
              <a:t>16</a:t>
            </a:fld>
            <a:endParaRPr lang="en-US"/>
          </a:p>
        </p:txBody>
      </p:sp>
      <p:grpSp>
        <p:nvGrpSpPr>
          <p:cNvPr id="26" name="群組 25">
            <a:extLst>
              <a:ext uri="{FF2B5EF4-FFF2-40B4-BE49-F238E27FC236}">
                <a16:creationId xmlns:a16="http://schemas.microsoft.com/office/drawing/2014/main" id="{CAA02CA9-06E8-B1D0-91D6-7B4165B03C3C}"/>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41E39BBC-5FF1-5A9C-C0F0-6563A0D32574}"/>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0651BC0F-772D-5768-5303-48C341176241}"/>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E7084E39-68B6-030E-535F-6F7A9CD8CF03}"/>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2EE631CF-D060-C88C-6787-1EA3A6D43F0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304447A2-8D1E-BE50-AC82-F141917DAC66}"/>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經濟</a:t>
              </a:r>
            </a:p>
          </p:txBody>
        </p:sp>
      </p:grpSp>
      <p:sp>
        <p:nvSpPr>
          <p:cNvPr id="33" name="矩形: 圓角 32">
            <a:extLst>
              <a:ext uri="{FF2B5EF4-FFF2-40B4-BE49-F238E27FC236}">
                <a16:creationId xmlns:a16="http://schemas.microsoft.com/office/drawing/2014/main" id="{CCB5EDA4-7C47-253C-F128-AAB0675A64DA}"/>
              </a:ext>
            </a:extLst>
          </p:cNvPr>
          <p:cNvSpPr/>
          <p:nvPr/>
        </p:nvSpPr>
        <p:spPr>
          <a:xfrm>
            <a:off x="856986" y="4500108"/>
            <a:ext cx="16402314" cy="533345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10">
            <a:extLst>
              <a:ext uri="{FF2B5EF4-FFF2-40B4-BE49-F238E27FC236}">
                <a16:creationId xmlns:a16="http://schemas.microsoft.com/office/drawing/2014/main" id="{98E09DF5-0769-D116-953F-B19026F2C40D}"/>
              </a:ext>
            </a:extLst>
          </p:cNvPr>
          <p:cNvSpPr txBox="1"/>
          <p:nvPr/>
        </p:nvSpPr>
        <p:spPr>
          <a:xfrm>
            <a:off x="6753225" y="4947829"/>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5" name="文字方塊 34">
            <a:extLst>
              <a:ext uri="{FF2B5EF4-FFF2-40B4-BE49-F238E27FC236}">
                <a16:creationId xmlns:a16="http://schemas.microsoft.com/office/drawing/2014/main" id="{67A4B11F-3FB8-C03E-175A-BD599B689046}"/>
              </a:ext>
            </a:extLst>
          </p:cNvPr>
          <p:cNvSpPr txBox="1"/>
          <p:nvPr/>
        </p:nvSpPr>
        <p:spPr>
          <a:xfrm>
            <a:off x="1173097" y="5708201"/>
            <a:ext cx="16086203" cy="3685111"/>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技術投資與經濟效益</a:t>
            </a:r>
          </a:p>
          <a:p>
            <a:pPr>
              <a:lnSpc>
                <a:spcPct val="115000"/>
              </a:lnSpc>
              <a:spcAft>
                <a:spcPts val="800"/>
              </a:spcAft>
            </a:pPr>
            <a:r>
              <a:rPr lang="en-US" altLang="zh-TW" sz="3600">
                <a:solidFill>
                  <a:srgbClr val="000000"/>
                </a:solidFill>
                <a:latin typeface="微軟正黑體" panose="020B0604030504040204" pitchFamily="34" charset="-120"/>
                <a:ea typeface="微軟正黑體" panose="020B0604030504040204" pitchFamily="34" charset="-120"/>
              </a:rPr>
              <a:t>Amazon Web Services (AWS)</a:t>
            </a:r>
            <a:r>
              <a:rPr lang="zh-TW" altLang="zh-TW" sz="3600">
                <a:solidFill>
                  <a:srgbClr val="000000"/>
                </a:solidFill>
                <a:latin typeface="微軟正黑體" panose="020B0604030504040204" pitchFamily="34" charset="-120"/>
                <a:ea typeface="微軟正黑體" panose="020B0604030504040204" pitchFamily="34" charset="-120"/>
              </a:rPr>
              <a:t>提供大數據分析解決方案，幫助企業優化資源利用和提升經營效益，以此促進成本效益的最大化和長期的經濟增長。</a:t>
            </a:r>
          </a:p>
          <a:p>
            <a:pPr indent="-1080000"/>
            <a:r>
              <a:rPr lang="zh-TW" altLang="en-US" sz="3600" b="1">
                <a:solidFill>
                  <a:srgbClr val="000000"/>
                </a:solidFill>
                <a:latin typeface="微軟正黑體" panose="020B0604030504040204" pitchFamily="34" charset="-120"/>
                <a:ea typeface="微軟正黑體" panose="020B0604030504040204" pitchFamily="34" charset="-120"/>
              </a:rPr>
              <a:t>市場競爭與商業模式</a:t>
            </a:r>
          </a:p>
          <a:p>
            <a:r>
              <a:rPr lang="en-US" altLang="zh-TW" sz="3600">
                <a:solidFill>
                  <a:srgbClr val="000000"/>
                </a:solidFill>
                <a:latin typeface="微軟正黑體" panose="020B0604030504040204" pitchFamily="34" charset="-120"/>
                <a:ea typeface="微軟正黑體" panose="020B0604030504040204" pitchFamily="34" charset="-120"/>
              </a:rPr>
              <a:t>Salesforce</a:t>
            </a:r>
            <a:r>
              <a:rPr lang="zh-TW" altLang="zh-TW" sz="3600">
                <a:solidFill>
                  <a:srgbClr val="000000"/>
                </a:solidFill>
                <a:latin typeface="微軟正黑體" panose="020B0604030504040204" pitchFamily="34" charset="-120"/>
                <a:ea typeface="微軟正黑體" panose="020B0604030504040204" pitchFamily="34" charset="-120"/>
              </a:rPr>
              <a:t>透過其大數據和</a:t>
            </a:r>
            <a:r>
              <a:rPr lang="en-US" altLang="zh-TW" sz="3600">
                <a:solidFill>
                  <a:srgbClr val="000000"/>
                </a:solidFill>
                <a:latin typeface="微軟正黑體" panose="020B0604030504040204" pitchFamily="34" charset="-120"/>
                <a:ea typeface="微軟正黑體" panose="020B0604030504040204" pitchFamily="34" charset="-120"/>
              </a:rPr>
              <a:t>CRM</a:t>
            </a:r>
            <a:r>
              <a:rPr lang="zh-TW" altLang="zh-TW" sz="3600">
                <a:solidFill>
                  <a:srgbClr val="000000"/>
                </a:solidFill>
                <a:latin typeface="微軟正黑體" panose="020B0604030504040204" pitchFamily="34" charset="-120"/>
                <a:ea typeface="微軟正黑體" panose="020B0604030504040204" pitchFamily="34" charset="-120"/>
              </a:rPr>
              <a:t>（客戶關係管理）平台幫助企業深入了解客戶需求並進行精準營銷，從而在市場競爭中保持優勢。</a:t>
            </a:r>
          </a:p>
        </p:txBody>
      </p:sp>
      <p:sp>
        <p:nvSpPr>
          <p:cNvPr id="36" name="TextBox 23">
            <a:extLst>
              <a:ext uri="{FF2B5EF4-FFF2-40B4-BE49-F238E27FC236}">
                <a16:creationId xmlns:a16="http://schemas.microsoft.com/office/drawing/2014/main" id="{18E1F84F-385F-0812-AC0B-D63A122FDD1A}"/>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4249226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8ABAE2B0-7B1B-284A-8090-29A57B86078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ABF636-9681-18CB-A444-D4DD7C0D8AEE}"/>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E17C9AA9-8976-C49E-E945-C9C563E8DA2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4E5341F2-364C-67D0-F336-72456C817BFB}"/>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A16333A0-8774-F40E-4D7C-2C8B53665C4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88B47CEE-3E5F-8CF1-5057-7B56536FBF8C}"/>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708C8FD1-42EF-B5E1-42C0-8CBBD9BB990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92579109-32C2-62B9-7B39-65F7E69A9592}"/>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583A795A-A292-35DE-2590-42B924D5943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621DF627-44C8-16C0-F72D-41054C10863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7092654B-B63F-7DE3-6781-A707040C78B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EB00F5C0-0C5C-D99B-B02E-C2AAD0D622C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29398D0F-E665-DFE8-ECEB-0CC31764F2B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7A17C75C-98A5-DA71-7964-49D793BC0539}"/>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68604D41-D504-A16C-5697-ACBA454A3EA3}"/>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131FEDD0-1291-EBB3-D18C-585D6373509B}"/>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8C8A4113-C346-B39B-CD27-1A803BA194E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BB34183A-6C8A-FE40-48B1-F08456B3F492}"/>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73200EBC-2F9E-858E-9F7F-4A8EFDDAE198}"/>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AD060935-D2FF-B96B-891C-166F7C667D79}"/>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A8F6E5AB-3593-D790-5747-120DC14A7D90}"/>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6B933FDF-6B6A-4FB6-20EC-57B33F3C613A}"/>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264DB203-4232-7FFA-3121-45F095F8F9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48DB0E5F-99AE-BF4E-3DB6-8876BB089203}"/>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C7CBFC0D-2E20-695E-5EBA-6B4441DCB16F}"/>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B7811E19-BD5A-7CDC-5B4F-7F24E230FB9E}"/>
              </a:ext>
            </a:extLst>
          </p:cNvPr>
          <p:cNvSpPr>
            <a:spLocks noGrp="1"/>
          </p:cNvSpPr>
          <p:nvPr>
            <p:ph type="sldNum" sz="quarter" idx="12"/>
          </p:nvPr>
        </p:nvSpPr>
        <p:spPr/>
        <p:txBody>
          <a:bodyPr/>
          <a:lstStyle/>
          <a:p>
            <a:fld id="{B6F15528-21DE-4FAA-801E-634DDDAF4B2B}" type="slidenum">
              <a:rPr lang="en-US" smtClean="0"/>
              <a:pPr/>
              <a:t>17</a:t>
            </a:fld>
            <a:endParaRPr lang="en-US"/>
          </a:p>
        </p:txBody>
      </p:sp>
      <p:grpSp>
        <p:nvGrpSpPr>
          <p:cNvPr id="26" name="群組 25">
            <a:extLst>
              <a:ext uri="{FF2B5EF4-FFF2-40B4-BE49-F238E27FC236}">
                <a16:creationId xmlns:a16="http://schemas.microsoft.com/office/drawing/2014/main" id="{69F4B0C5-332A-45D0-DCE4-4E05B3412C45}"/>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783783BA-9848-DF90-CBCF-1AD095AAF1FE}"/>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78053A84-1D37-F806-D6C3-1639B27E0FF6}"/>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86BB3EF2-44A1-1B1C-06E6-35F911AA8EA4}"/>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E0E3AF96-0BBA-7035-48A4-02ED85EF98B1}"/>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283A7CFA-AAEE-9E88-30F3-D3727BBD0D69}"/>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社會</a:t>
              </a:r>
            </a:p>
          </p:txBody>
        </p:sp>
      </p:grpSp>
      <p:sp>
        <p:nvSpPr>
          <p:cNvPr id="33" name="TextBox 10">
            <a:extLst>
              <a:ext uri="{FF2B5EF4-FFF2-40B4-BE49-F238E27FC236}">
                <a16:creationId xmlns:a16="http://schemas.microsoft.com/office/drawing/2014/main" id="{8FC4B950-C726-7D22-FB85-48450D252CE3}"/>
              </a:ext>
            </a:extLst>
          </p:cNvPr>
          <p:cNvSpPr txBox="1"/>
          <p:nvPr/>
        </p:nvSpPr>
        <p:spPr>
          <a:xfrm>
            <a:off x="1200150" y="3749780"/>
            <a:ext cx="16706850" cy="553998"/>
          </a:xfrm>
          <a:prstGeom prst="rect">
            <a:avLst/>
          </a:prstGeom>
        </p:spPr>
        <p:txBody>
          <a:bodyPr wrap="square" lIns="0" tIns="0" rIns="0" bIns="0" rtlCol="0" anchor="t">
            <a:spAutoFit/>
          </a:bodyPr>
          <a:lstStyle/>
          <a:p>
            <a:pPr indent="-1080000"/>
            <a:r>
              <a:rPr lang="zh-TW" altLang="zh-TW" sz="3600">
                <a:latin typeface="微軟正黑體" panose="020B0604030504040204" pitchFamily="34" charset="-120"/>
                <a:ea typeface="微軟正黑體" panose="020B0604030504040204" pitchFamily="34" charset="-120"/>
              </a:rPr>
              <a:t>企業需注重數據使用的透明性與道德性，並在數位轉型中提升員工技能和組織彈性</a:t>
            </a:r>
            <a:endParaRPr lang="en-US" altLang="zh-CN" sz="3600">
              <a:latin typeface="微軟正黑體" panose="020B0604030504040204" pitchFamily="34" charset="-120"/>
              <a:ea typeface="微軟正黑體" panose="020B0604030504040204" pitchFamily="34" charset="-120"/>
              <a:sym typeface="+mn-lt"/>
            </a:endParaRPr>
          </a:p>
        </p:txBody>
      </p:sp>
      <p:sp>
        <p:nvSpPr>
          <p:cNvPr id="34" name="矩形: 圓角 33">
            <a:extLst>
              <a:ext uri="{FF2B5EF4-FFF2-40B4-BE49-F238E27FC236}">
                <a16:creationId xmlns:a16="http://schemas.microsoft.com/office/drawing/2014/main" id="{D255E943-63A8-5F54-B835-C03618031E43}"/>
              </a:ext>
            </a:extLst>
          </p:cNvPr>
          <p:cNvSpPr/>
          <p:nvPr/>
        </p:nvSpPr>
        <p:spPr>
          <a:xfrm>
            <a:off x="856986" y="4500108"/>
            <a:ext cx="16402314" cy="558051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10">
            <a:extLst>
              <a:ext uri="{FF2B5EF4-FFF2-40B4-BE49-F238E27FC236}">
                <a16:creationId xmlns:a16="http://schemas.microsoft.com/office/drawing/2014/main" id="{49D0C56A-58E6-BB98-5491-23046195DB05}"/>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10DAD2BB-66BF-C8BE-1ECE-575C32A52CBD}"/>
              </a:ext>
            </a:extLst>
          </p:cNvPr>
          <p:cNvSpPr txBox="1"/>
          <p:nvPr/>
        </p:nvSpPr>
        <p:spPr>
          <a:xfrm>
            <a:off x="1200150" y="4977845"/>
            <a:ext cx="16086203" cy="5078313"/>
          </a:xfrm>
          <a:prstGeom prst="rect">
            <a:avLst/>
          </a:prstGeom>
          <a:noFill/>
        </p:spPr>
        <p:txBody>
          <a:bodyPr wrap="square">
            <a:spAutoFit/>
          </a:bodyPr>
          <a:lstStyle/>
          <a:p>
            <a:pPr algn="l"/>
            <a:r>
              <a:rPr lang="zh-TW" altLang="en-US" sz="3600" b="1">
                <a:solidFill>
                  <a:srgbClr val="000000"/>
                </a:solidFill>
                <a:latin typeface="微軟正黑體" panose="020B0604030504040204" pitchFamily="34" charset="-120"/>
                <a:ea typeface="微軟正黑體" panose="020B0604030504040204" pitchFamily="34" charset="-120"/>
              </a:rPr>
              <a:t>數據使用的社會影響</a:t>
            </a:r>
            <a:endParaRPr lang="zh-TW" altLang="en-US" sz="3600">
              <a:latin typeface="微軟正黑體" panose="020B0604030504040204" pitchFamily="34" charset="-120"/>
              <a:ea typeface="微軟正黑體" panose="020B0604030504040204" pitchFamily="34" charset="-120"/>
            </a:endParaRPr>
          </a:p>
          <a:p>
            <a:r>
              <a:rPr lang="zh-TW" altLang="en-US" sz="3600">
                <a:latin typeface="微軟正黑體" panose="020B0604030504040204" pitchFamily="34" charset="-120"/>
                <a:ea typeface="微軟正黑體" panose="020B0604030504040204" pitchFamily="34" charset="-120"/>
              </a:rPr>
              <a:t>大數據分析的普及可能會對社會產生重大影響，包括隱私問題、數據安全，以及消費者對數據透明度的要求。系統整合商在幫助企業收集和分析析數據時，必須考慮到社會對數據濫用的擔憂，並設計出符合道德標準的解決方案。 </a:t>
            </a:r>
          </a:p>
          <a:p>
            <a:pPr algn="l"/>
            <a:r>
              <a:rPr lang="zh-TW" altLang="en-US" sz="3600" b="1">
                <a:solidFill>
                  <a:srgbClr val="000000"/>
                </a:solidFill>
                <a:latin typeface="微軟正黑體" panose="020B0604030504040204" pitchFamily="34" charset="-120"/>
                <a:ea typeface="微軟正黑體" panose="020B0604030504040204" pitchFamily="34" charset="-120"/>
              </a:rPr>
              <a:t>員工技能與組織變革</a:t>
            </a:r>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a:latin typeface="微軟正黑體" panose="020B0604030504040204" pitchFamily="34" charset="-120"/>
                <a:ea typeface="微軟正黑體" panose="020B0604030504040204" pitchFamily="34" charset="-120"/>
              </a:rPr>
              <a:t>從社會層面來看，大數據分析能力的提升涉及到員工技能升級和組織內部的變革。系統整合商不僅需要提供技術服務，還需要支持企業內部員工的學習與發展，確保他們具備運用新技術的能力。這也涉及到企業文化的變革，促進數據驅動的決策文化。 </a:t>
            </a:r>
          </a:p>
        </p:txBody>
      </p:sp>
      <p:sp>
        <p:nvSpPr>
          <p:cNvPr id="37" name="TextBox 23">
            <a:extLst>
              <a:ext uri="{FF2B5EF4-FFF2-40B4-BE49-F238E27FC236}">
                <a16:creationId xmlns:a16="http://schemas.microsoft.com/office/drawing/2014/main" id="{952A962E-CB86-6282-1164-115688516F01}"/>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430010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A8A298CB-83D6-0B0B-D2B2-EB165635FD9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F93438C-15A9-DBD2-33F5-A9317F6C1E38}"/>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36409D1E-8014-5D01-0916-BAFF047AA46B}"/>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B000D1D2-8343-6718-D262-ED6B4CB0AE48}"/>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F2483E78-D901-0F4A-F570-6C73F616DE2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6A510721-3C47-73EF-921A-3AFCE45BBABB}"/>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0E35DBA3-339B-4B42-BD55-990E2B3E20D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DDEBFC9C-985D-5012-D397-F065E788E881}"/>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1D085705-BF03-A6C0-22A7-C26C488BDF5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B2AD85E7-41B4-8CD5-D50C-BAFE5D7D31C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AD798B56-473F-44C6-DE11-C77D39FEE6A0}"/>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E4EE5DF9-C2DC-DCDE-2A96-6C4FB70EDA35}"/>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5ED9545B-45CE-8CCF-CD1A-5A4CCCD3D8C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70EBA53C-E684-6168-14EB-D5F059F5FCA7}"/>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9B60344E-9903-6D16-9AE4-14AF255A284E}"/>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2A2A3F5C-1997-22BA-99BE-0289F9C62189}"/>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9B827AE2-7C68-3039-92D0-C5657906592E}"/>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3BBC0635-F96B-A1C0-D27D-47B0387E4E2C}"/>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85844761-F1F0-2C31-A49D-48D06705A818}"/>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3BEE8FDA-8B6E-F460-D765-7F74C13EC2B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EFA6236-9A2D-A765-4733-AEB996C83E0E}"/>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C2E35E51-38BF-AB46-E2E3-1BD53E643F1A}"/>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910B07C-9022-9669-52AB-A12FDF384E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34D1E88A-8D92-C280-86CD-32B3D4FDC950}"/>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5920EA79-433D-41B6-4215-E4A3A8A83386}"/>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8C49FAE4-F6E0-6D1C-9428-DD0BC90C90FC}"/>
              </a:ext>
            </a:extLst>
          </p:cNvPr>
          <p:cNvSpPr>
            <a:spLocks noGrp="1"/>
          </p:cNvSpPr>
          <p:nvPr>
            <p:ph type="sldNum" sz="quarter" idx="12"/>
          </p:nvPr>
        </p:nvSpPr>
        <p:spPr/>
        <p:txBody>
          <a:bodyPr/>
          <a:lstStyle/>
          <a:p>
            <a:fld id="{B6F15528-21DE-4FAA-801E-634DDDAF4B2B}" type="slidenum">
              <a:rPr lang="en-US" smtClean="0"/>
              <a:pPr/>
              <a:t>18</a:t>
            </a:fld>
            <a:endParaRPr lang="en-US"/>
          </a:p>
        </p:txBody>
      </p:sp>
      <p:grpSp>
        <p:nvGrpSpPr>
          <p:cNvPr id="26" name="群組 25">
            <a:extLst>
              <a:ext uri="{FF2B5EF4-FFF2-40B4-BE49-F238E27FC236}">
                <a16:creationId xmlns:a16="http://schemas.microsoft.com/office/drawing/2014/main" id="{D750C61E-DB67-6F57-E66D-91C7DAD75012}"/>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85D34172-AEAF-F7D6-4260-771F50C5C94F}"/>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606AE36D-0FC9-D545-80B8-34F573C36CCC}"/>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D7D9DE44-BB45-9139-435E-581454162C73}"/>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9EFA2300-E688-CB6E-DEBF-551EE76EE4F5}"/>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1A05DC7C-D77A-8B57-AE9A-E9B8F1435722}"/>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社會</a:t>
              </a:r>
            </a:p>
          </p:txBody>
        </p:sp>
      </p:grpSp>
      <p:sp>
        <p:nvSpPr>
          <p:cNvPr id="33" name="矩形: 圓角 32">
            <a:extLst>
              <a:ext uri="{FF2B5EF4-FFF2-40B4-BE49-F238E27FC236}">
                <a16:creationId xmlns:a16="http://schemas.microsoft.com/office/drawing/2014/main" id="{EAC7CAFE-86D4-AF42-98D8-B7EFA5D1F1C9}"/>
              </a:ext>
            </a:extLst>
          </p:cNvPr>
          <p:cNvSpPr/>
          <p:nvPr/>
        </p:nvSpPr>
        <p:spPr>
          <a:xfrm>
            <a:off x="856986" y="4500108"/>
            <a:ext cx="16402314" cy="43235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10">
            <a:extLst>
              <a:ext uri="{FF2B5EF4-FFF2-40B4-BE49-F238E27FC236}">
                <a16:creationId xmlns:a16="http://schemas.microsoft.com/office/drawing/2014/main" id="{61C75847-A3DD-8BB9-458F-AAEA29AE35D2}"/>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5" name="文字方塊 34">
            <a:extLst>
              <a:ext uri="{FF2B5EF4-FFF2-40B4-BE49-F238E27FC236}">
                <a16:creationId xmlns:a16="http://schemas.microsoft.com/office/drawing/2014/main" id="{731EFD9F-7C93-9468-2626-18F2A5D2B991}"/>
              </a:ext>
            </a:extLst>
          </p:cNvPr>
          <p:cNvSpPr txBox="1"/>
          <p:nvPr/>
        </p:nvSpPr>
        <p:spPr>
          <a:xfrm>
            <a:off x="1200150" y="4977845"/>
            <a:ext cx="16086203" cy="3416320"/>
          </a:xfrm>
          <a:prstGeom prst="rect">
            <a:avLst/>
          </a:prstGeom>
          <a:noFill/>
        </p:spPr>
        <p:txBody>
          <a:bodyPr wrap="square">
            <a:spAutoFit/>
          </a:bodyPr>
          <a:lstStyle/>
          <a:p>
            <a:pPr algn="l"/>
            <a:r>
              <a:rPr lang="zh-TW" altLang="en-US" sz="3600" b="1">
                <a:solidFill>
                  <a:srgbClr val="000000"/>
                </a:solidFill>
                <a:latin typeface="微軟正黑體" panose="020B0604030504040204" pitchFamily="34" charset="-120"/>
                <a:ea typeface="微軟正黑體" panose="020B0604030504040204" pitchFamily="34" charset="-120"/>
              </a:rPr>
              <a:t>數據使用的社會影響</a:t>
            </a:r>
            <a:endParaRPr lang="zh-TW" altLang="en-US" sz="3600">
              <a:latin typeface="微軟正黑體" panose="020B0604030504040204" pitchFamily="34" charset="-120"/>
              <a:ea typeface="微軟正黑體" panose="020B0604030504040204" pitchFamily="34" charset="-120"/>
            </a:endParaRPr>
          </a:p>
          <a:p>
            <a:r>
              <a:rPr lang="en-US" altLang="zh-TW" sz="3600">
                <a:latin typeface="微軟正黑體" panose="020B0604030504040204" pitchFamily="34" charset="-120"/>
                <a:ea typeface="微軟正黑體" panose="020B0604030504040204" pitchFamily="34" charset="-120"/>
              </a:rPr>
              <a:t>Microsoft</a:t>
            </a:r>
            <a:r>
              <a:rPr lang="zh-TW" altLang="zh-TW" sz="3600">
                <a:latin typeface="微軟正黑體" panose="020B0604030504040204" pitchFamily="34" charset="-120"/>
                <a:ea typeface="微軟正黑體" panose="020B0604030504040204" pitchFamily="34" charset="-120"/>
              </a:rPr>
              <a:t>透過其</a:t>
            </a:r>
            <a:r>
              <a:rPr lang="en-US" altLang="zh-TW" sz="3600">
                <a:latin typeface="微軟正黑體" panose="020B0604030504040204" pitchFamily="34" charset="-120"/>
                <a:ea typeface="微軟正黑體" panose="020B0604030504040204" pitchFamily="34" charset="-120"/>
              </a:rPr>
              <a:t>Azure</a:t>
            </a:r>
            <a:r>
              <a:rPr lang="zh-TW" altLang="zh-TW" sz="3600">
                <a:latin typeface="微軟正黑體" panose="020B0604030504040204" pitchFamily="34" charset="-120"/>
                <a:ea typeface="微軟正黑體" panose="020B0604030504040204" pitchFamily="34" charset="-120"/>
              </a:rPr>
              <a:t>平台提供內建的數據隱私與安全控制，協助企業建立符合道德標準的數據處理方案，並讓消費者更安心</a:t>
            </a:r>
            <a:r>
              <a:rPr lang="zh-TW" altLang="en-US" sz="3600">
                <a:latin typeface="微軟正黑體" panose="020B0604030504040204" pitchFamily="34" charset="-120"/>
                <a:ea typeface="微軟正黑體" panose="020B0604030504040204" pitchFamily="34" charset="-120"/>
              </a:rPr>
              <a:t>。</a:t>
            </a:r>
            <a:endParaRPr lang="en-US" altLang="zh-TW" sz="3600">
              <a:latin typeface="微軟正黑體" panose="020B0604030504040204" pitchFamily="34" charset="-120"/>
              <a:ea typeface="微軟正黑體" panose="020B0604030504040204" pitchFamily="34" charset="-120"/>
            </a:endParaRPr>
          </a:p>
          <a:p>
            <a:r>
              <a:rPr lang="zh-TW" altLang="en-US" sz="3600" b="1">
                <a:solidFill>
                  <a:srgbClr val="000000"/>
                </a:solidFill>
                <a:latin typeface="微軟正黑體" panose="020B0604030504040204" pitchFamily="34" charset="-120"/>
                <a:ea typeface="微軟正黑體" panose="020B0604030504040204" pitchFamily="34" charset="-120"/>
              </a:rPr>
              <a:t>員工技能與組織變革</a:t>
            </a:r>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r>
              <a:rPr lang="en-US" altLang="zh-TW" sz="3600">
                <a:latin typeface="微軟正黑體" panose="020B0604030504040204" pitchFamily="34" charset="-120"/>
                <a:ea typeface="微軟正黑體" panose="020B0604030504040204" pitchFamily="34" charset="-120"/>
              </a:rPr>
              <a:t>Capgemini</a:t>
            </a:r>
            <a:r>
              <a:rPr lang="zh-TW" altLang="zh-TW" sz="3600">
                <a:latin typeface="微軟正黑體" panose="020B0604030504040204" pitchFamily="34" charset="-120"/>
                <a:ea typeface="微軟正黑體" panose="020B0604030504040204" pitchFamily="34" charset="-120"/>
              </a:rPr>
              <a:t>透過其數據分析項目和培訓課程，協助客戶提升內部數據科學和分析技能，促進組織的數位轉型。</a:t>
            </a:r>
            <a:endParaRPr lang="zh-TW" altLang="en-US" sz="3600">
              <a:latin typeface="微軟正黑體" panose="020B0604030504040204" pitchFamily="34" charset="-120"/>
              <a:ea typeface="微軟正黑體" panose="020B0604030504040204" pitchFamily="34" charset="-120"/>
            </a:endParaRPr>
          </a:p>
        </p:txBody>
      </p:sp>
      <p:sp>
        <p:nvSpPr>
          <p:cNvPr id="36" name="TextBox 23">
            <a:extLst>
              <a:ext uri="{FF2B5EF4-FFF2-40B4-BE49-F238E27FC236}">
                <a16:creationId xmlns:a16="http://schemas.microsoft.com/office/drawing/2014/main" id="{7B8D1D24-C8C0-4C5F-640D-82288E19B0F3}"/>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107703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F6E464DF-0C35-9066-77BA-21DB6D7F1DD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BD5DA1B-C266-17C0-8EC5-11E77FAE53CC}"/>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4269D437-CC13-8D64-D0C4-D453B2A9917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DF1D774A-8331-92E9-0D8C-8BAA991BF6C8}"/>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E69E914B-69CE-2FC9-C158-54F96F98BB51}"/>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70CBEDEF-3DC4-28BF-53E3-5BD1E5E11D07}"/>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EB51CF91-C402-385D-9993-3B650B92A7AF}"/>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20078664-2652-23F5-3D33-360C547C7348}"/>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9E648F37-A92D-05A5-A6D7-03BE586AD71D}"/>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F54E0B86-C5F0-D7FD-0484-EDFF56297D6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7793AD07-4B53-4FEF-CF61-54268DACB9B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038E0739-DD2A-FD9B-7E7C-F8B3E0F99115}"/>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9E66BF47-E5AC-A53C-8708-96FA711A6DFF}"/>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15A28804-BEA3-7E12-314F-2FFB1B41C1AD}"/>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6DBA42CB-FF86-92C2-5D67-ABFD2923F602}"/>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8241C397-6079-549C-4D1C-FE84BA3F2162}"/>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CCBEC20A-B614-E4AE-B6A5-B9FEB10ED5E7}"/>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F63518E8-3890-C149-7A67-F1E9786AE125}"/>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8E13E11D-ABA2-1AAC-5EAA-DF309228013A}"/>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F7B89EFD-96CC-0287-B550-3CA2D27BF511}"/>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0AE21AB2-FF5D-7941-3A96-8460294A9971}"/>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610264F7-C92D-E0C4-298C-CE783AFA0379}"/>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570A9720-AEB2-8C07-8D4C-60535851D68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864FBEC8-19EB-3796-D0B5-27951A11D93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508E14D6-7130-E1C1-81E4-539D72337150}"/>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29EA3030-CC17-038F-4032-AACF0C789787}"/>
              </a:ext>
            </a:extLst>
          </p:cNvPr>
          <p:cNvSpPr>
            <a:spLocks noGrp="1"/>
          </p:cNvSpPr>
          <p:nvPr>
            <p:ph type="sldNum" sz="quarter" idx="12"/>
          </p:nvPr>
        </p:nvSpPr>
        <p:spPr/>
        <p:txBody>
          <a:bodyPr/>
          <a:lstStyle/>
          <a:p>
            <a:fld id="{B6F15528-21DE-4FAA-801E-634DDDAF4B2B}" type="slidenum">
              <a:rPr lang="en-US" smtClean="0"/>
              <a:pPr/>
              <a:t>19</a:t>
            </a:fld>
            <a:endParaRPr lang="en-US"/>
          </a:p>
        </p:txBody>
      </p:sp>
      <p:grpSp>
        <p:nvGrpSpPr>
          <p:cNvPr id="26" name="群組 25">
            <a:extLst>
              <a:ext uri="{FF2B5EF4-FFF2-40B4-BE49-F238E27FC236}">
                <a16:creationId xmlns:a16="http://schemas.microsoft.com/office/drawing/2014/main" id="{332698D6-83E5-81F1-5EE0-4B9A2ED984FA}"/>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47D3F880-D61D-44F4-5272-5223DBA3B65E}"/>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8E9C9FAF-33C8-A664-8A75-2D5F74072DFC}"/>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B14238A5-F8DA-2D23-4486-9990F477D50F}"/>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C80BCDB6-4435-9108-4635-82AB8119220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689E63C6-D475-19DA-F7F3-F04980DA75EA}"/>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科技</a:t>
              </a:r>
            </a:p>
          </p:txBody>
        </p:sp>
      </p:grpSp>
      <p:sp>
        <p:nvSpPr>
          <p:cNvPr id="33" name="TextBox 10">
            <a:extLst>
              <a:ext uri="{FF2B5EF4-FFF2-40B4-BE49-F238E27FC236}">
                <a16:creationId xmlns:a16="http://schemas.microsoft.com/office/drawing/2014/main" id="{393CC81D-BFB6-C939-D0BF-692DFA545F90}"/>
              </a:ext>
            </a:extLst>
          </p:cNvPr>
          <p:cNvSpPr txBox="1"/>
          <p:nvPr/>
        </p:nvSpPr>
        <p:spPr>
          <a:xfrm>
            <a:off x="1200150" y="3749780"/>
            <a:ext cx="16706850" cy="553998"/>
          </a:xfrm>
          <a:prstGeom prst="rect">
            <a:avLst/>
          </a:prstGeom>
        </p:spPr>
        <p:txBody>
          <a:bodyPr wrap="square" lIns="0" tIns="0" rIns="0" bIns="0" rtlCol="0" anchor="t">
            <a:spAutoFit/>
          </a:bodyPr>
          <a:lstStyle/>
          <a:p>
            <a:pPr indent="-1080000"/>
            <a:r>
              <a:rPr lang="zh-TW" altLang="zh-TW" sz="3600">
                <a:latin typeface="微軟正黑體" panose="020B0604030504040204" pitchFamily="34" charset="-120"/>
                <a:ea typeface="微軟正黑體" panose="020B0604030504040204" pitchFamily="34" charset="-120"/>
              </a:rPr>
              <a:t>企業需注重數據使用的透明性與道德性，並在數位轉型中提升員工技能和組織彈性</a:t>
            </a:r>
            <a:endParaRPr lang="en-US" altLang="zh-CN" sz="3600">
              <a:latin typeface="微軟正黑體" panose="020B0604030504040204" pitchFamily="34" charset="-120"/>
              <a:ea typeface="微軟正黑體" panose="020B0604030504040204" pitchFamily="34" charset="-120"/>
              <a:sym typeface="+mn-lt"/>
            </a:endParaRPr>
          </a:p>
        </p:txBody>
      </p:sp>
      <p:sp>
        <p:nvSpPr>
          <p:cNvPr id="34" name="矩形: 圓角 33">
            <a:extLst>
              <a:ext uri="{FF2B5EF4-FFF2-40B4-BE49-F238E27FC236}">
                <a16:creationId xmlns:a16="http://schemas.microsoft.com/office/drawing/2014/main" id="{C5EA1721-AB1E-BC40-D379-A055168AD168}"/>
              </a:ext>
            </a:extLst>
          </p:cNvPr>
          <p:cNvSpPr/>
          <p:nvPr/>
        </p:nvSpPr>
        <p:spPr>
          <a:xfrm>
            <a:off x="856986" y="4500108"/>
            <a:ext cx="16402314" cy="558051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10">
            <a:extLst>
              <a:ext uri="{FF2B5EF4-FFF2-40B4-BE49-F238E27FC236}">
                <a16:creationId xmlns:a16="http://schemas.microsoft.com/office/drawing/2014/main" id="{25079E62-3D0D-CCFF-8A6B-976BF97B098E}"/>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96E233D9-0EFE-B57C-5E71-19F51FA5F0FE}"/>
              </a:ext>
            </a:extLst>
          </p:cNvPr>
          <p:cNvSpPr txBox="1"/>
          <p:nvPr/>
        </p:nvSpPr>
        <p:spPr>
          <a:xfrm>
            <a:off x="1200150" y="4977845"/>
            <a:ext cx="16086203" cy="5078313"/>
          </a:xfrm>
          <a:prstGeom prst="rect">
            <a:avLst/>
          </a:prstGeom>
          <a:noFill/>
        </p:spPr>
        <p:txBody>
          <a:bodyPr wrap="square">
            <a:spAutoFit/>
          </a:bodyPr>
          <a:lstStyle/>
          <a:p>
            <a:pPr algn="l"/>
            <a:r>
              <a:rPr lang="zh-TW" altLang="zh-TW" sz="3600" b="1">
                <a:solidFill>
                  <a:srgbClr val="000000"/>
                </a:solidFill>
                <a:latin typeface="微軟正黑體" panose="020B0604030504040204" pitchFamily="34" charset="-120"/>
                <a:ea typeface="微軟正黑體" panose="020B0604030504040204" pitchFamily="34" charset="-120"/>
              </a:rPr>
              <a:t>技術創新與整合</a:t>
            </a:r>
            <a:endParaRPr lang="en-US" altLang="zh-TW" sz="3600" b="1">
              <a:solidFill>
                <a:srgbClr val="000000"/>
              </a:solidFill>
              <a:latin typeface="微軟正黑體" panose="020B0604030504040204" pitchFamily="34" charset="-120"/>
              <a:ea typeface="微軟正黑體" panose="020B0604030504040204" pitchFamily="34" charset="-120"/>
            </a:endParaRPr>
          </a:p>
          <a:p>
            <a:pPr algn="l"/>
            <a:r>
              <a:rPr lang="zh-TW" altLang="zh-TW" sz="3600">
                <a:latin typeface="微軟正黑體" panose="020B0604030504040204" pitchFamily="34" charset="-120"/>
                <a:ea typeface="微軟正黑體" panose="020B0604030504040204" pitchFamily="34" charset="-120"/>
              </a:rPr>
              <a:t>本文重點討論了系統整合商如何幫助企業提升大數據分析能力。從科技角度，這涉及到最新的大數據技術（如人工智</a:t>
            </a:r>
            <a:r>
              <a:rPr lang="zh-TW" altLang="en-US" sz="3600">
                <a:latin typeface="微軟正黑體" panose="020B0604030504040204" pitchFamily="34" charset="-120"/>
                <a:ea typeface="微軟正黑體" panose="020B0604030504040204" pitchFamily="34" charset="-120"/>
              </a:rPr>
              <a:t>慧</a:t>
            </a:r>
            <a:r>
              <a:rPr lang="zh-TW" altLang="zh-TW" sz="3600">
                <a:latin typeface="微軟正黑體" panose="020B0604030504040204" pitchFamily="34" charset="-120"/>
                <a:ea typeface="微軟正黑體" panose="020B0604030504040204" pitchFamily="34" charset="-120"/>
              </a:rPr>
              <a:t>、機器學習、雲端計算）如何應用於企業實際操作中。系統整合商扮演的角色是整合不同技術平台，提供全面的解決方案，使企業能夠在技術創新中保持競爭優勢。</a:t>
            </a:r>
            <a:endParaRPr lang="zh-TW" altLang="en-US" sz="3600">
              <a:latin typeface="微軟正黑體" panose="020B0604030504040204" pitchFamily="34" charset="-120"/>
              <a:ea typeface="微軟正黑體" panose="020B0604030504040204" pitchFamily="34" charset="-120"/>
            </a:endParaRPr>
          </a:p>
          <a:p>
            <a:pPr algn="l"/>
            <a:r>
              <a:rPr lang="zh-TW" altLang="zh-TW" sz="3600" b="1">
                <a:solidFill>
                  <a:srgbClr val="000000"/>
                </a:solidFill>
                <a:latin typeface="微軟正黑體" panose="020B0604030504040204" pitchFamily="34" charset="-120"/>
                <a:ea typeface="微軟正黑體" panose="020B0604030504040204" pitchFamily="34" charset="-120"/>
              </a:rPr>
              <a:t>技術複雜性與實施挑戰</a:t>
            </a:r>
            <a:endParaRPr lang="zh-TW" altLang="en-US" sz="3600" b="1">
              <a:solidFill>
                <a:srgbClr val="000000"/>
              </a:solidFill>
              <a:latin typeface="微軟正黑體" panose="020B0604030504040204" pitchFamily="34" charset="-120"/>
              <a:ea typeface="微軟正黑體" panose="020B0604030504040204" pitchFamily="34" charset="-120"/>
            </a:endParaRPr>
          </a:p>
          <a:p>
            <a:r>
              <a:rPr lang="zh-TW" altLang="zh-TW" sz="3600">
                <a:latin typeface="微軟正黑體" panose="020B0604030504040204" pitchFamily="34" charset="-120"/>
                <a:ea typeface="微軟正黑體" panose="020B0604030504040204" pitchFamily="34" charset="-120"/>
              </a:rPr>
              <a:t>技術層面的一大挑戰是大數據技術的複雜性，包括數據收集、存儲和分析的技術環境需要具備高度的整合性。系統整合商如何解決技術複雜性和不確定性，並提供具有可操作性的解決方案，是企業大數據分析成功的關鍵。</a:t>
            </a:r>
            <a:endParaRPr lang="zh-TW" altLang="en-US" sz="3600">
              <a:latin typeface="微軟正黑體" panose="020B0604030504040204" pitchFamily="34" charset="-120"/>
              <a:ea typeface="微軟正黑體" panose="020B0604030504040204" pitchFamily="34" charset="-120"/>
            </a:endParaRPr>
          </a:p>
        </p:txBody>
      </p:sp>
      <p:sp>
        <p:nvSpPr>
          <p:cNvPr id="37" name="TextBox 23">
            <a:extLst>
              <a:ext uri="{FF2B5EF4-FFF2-40B4-BE49-F238E27FC236}">
                <a16:creationId xmlns:a16="http://schemas.microsoft.com/office/drawing/2014/main" id="{E569EC51-495D-DEB7-D521-41879E75CB40}"/>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61308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p:cNvSpPr/>
            <p:nvPr/>
          </p:nvSpPr>
          <p:spPr>
            <a:xfrm>
              <a:off x="8136550"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 name="Freeform 7"/>
            <p:cNvSpPr/>
            <p:nvPr/>
          </p:nvSpPr>
          <p:spPr>
            <a:xfrm>
              <a:off x="8902535" y="468689"/>
              <a:ext cx="387694" cy="387694"/>
            </a:xfrm>
            <a:custGeom>
              <a:avLst/>
              <a:gdLst/>
              <a:ahLst/>
              <a:cxnLst/>
              <a:rect l="l" t="t" r="r" b="b"/>
              <a:pathLst>
                <a:path w="387694" h="387694">
                  <a:moveTo>
                    <a:pt x="0" y="0"/>
                  </a:moveTo>
                  <a:lnTo>
                    <a:pt x="387695" y="0"/>
                  </a:lnTo>
                  <a:lnTo>
                    <a:pt x="387695"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8" name="TextBox 8"/>
            <p:cNvSpPr txBox="1"/>
            <p:nvPr/>
          </p:nvSpPr>
          <p:spPr>
            <a:xfrm>
              <a:off x="4516099" y="421064"/>
              <a:ext cx="3620451" cy="449792"/>
            </a:xfrm>
            <a:prstGeom prst="rect">
              <a:avLst/>
            </a:prstGeom>
          </p:spPr>
          <p:txBody>
            <a:bodyPr lIns="0" tIns="0" rIns="0" bIns="0" rtlCol="0" anchor="t">
              <a:spAutoFit/>
            </a:bodyPr>
            <a:lstStyle/>
            <a:p>
              <a:pPr algn="l">
                <a:lnSpc>
                  <a:spcPts val="2800"/>
                </a:lnSpc>
              </a:pPr>
              <a:r>
                <a:rPr lang="en-US" altLang="zh-TW" sz="2000">
                  <a:latin typeface="Open Sauce"/>
                  <a:ea typeface="Open Sauce"/>
                  <a:cs typeface="Open Sauce"/>
                  <a:sym typeface="Open Sauce"/>
                </a:rPr>
                <a:t>Contents</a:t>
              </a:r>
            </a:p>
          </p:txBody>
        </p:sp>
        <p:grpSp>
          <p:nvGrpSpPr>
            <p:cNvPr id="9" name="Group 9"/>
            <p:cNvGrpSpPr/>
            <p:nvPr/>
          </p:nvGrpSpPr>
          <p:grpSpPr>
            <a:xfrm>
              <a:off x="0" y="1358599"/>
              <a:ext cx="24384000" cy="12227387"/>
              <a:chOff x="0" y="0"/>
              <a:chExt cx="4862686" cy="2438400"/>
            </a:xfrm>
          </p:grpSpPr>
          <p:sp>
            <p:nvSpPr>
              <p:cNvPr id="10" name="Freeform 10"/>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1" name="TextBox 11"/>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2" name="AutoShape 12"/>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AutoShape 13"/>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4" name="Freeform 14"/>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15" name="Group 15"/>
            <p:cNvGrpSpPr/>
            <p:nvPr/>
          </p:nvGrpSpPr>
          <p:grpSpPr>
            <a:xfrm>
              <a:off x="2134357" y="1667637"/>
              <a:ext cx="20878043" cy="680568"/>
              <a:chOff x="0" y="0"/>
              <a:chExt cx="12467294" cy="406400"/>
            </a:xfrm>
          </p:grpSpPr>
          <p:sp>
            <p:nvSpPr>
              <p:cNvPr id="16" name="Freeform 16"/>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7" name="TextBox 17"/>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8" name="Freeform 18"/>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9" name="Group 19"/>
            <p:cNvGrpSpPr/>
            <p:nvPr/>
          </p:nvGrpSpPr>
          <p:grpSpPr>
            <a:xfrm>
              <a:off x="447964" y="221133"/>
              <a:ext cx="796139" cy="79613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21" name="TextBox 21"/>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2" name="TextBox 22"/>
            <p:cNvSpPr txBox="1"/>
            <p:nvPr/>
          </p:nvSpPr>
          <p:spPr>
            <a:xfrm>
              <a:off x="3011059" y="1710529"/>
              <a:ext cx="11610319" cy="547158"/>
            </a:xfrm>
            <a:prstGeom prst="rect">
              <a:avLst/>
            </a:prstGeom>
          </p:spPr>
          <p:txBody>
            <a:bodyPr lIns="0" tIns="0" rIns="0" bIns="0" rtlCol="0" anchor="t">
              <a:spAutoFit/>
            </a:bodyPr>
            <a:lstStyle/>
            <a:p>
              <a:pPr algn="l">
                <a:lnSpc>
                  <a:spcPts val="3499"/>
                </a:lnSpc>
              </a:pPr>
              <a:r>
                <a:rPr lang="en-US" sz="2499">
                  <a:solidFill>
                    <a:srgbClr val="48494E"/>
                  </a:solidFill>
                  <a:latin typeface="Open Sauce"/>
                  <a:ea typeface="Open Sauce"/>
                  <a:cs typeface="Open Sauce"/>
                  <a:sym typeface="Open Sauce"/>
                </a:rPr>
                <a:t>Group Members</a:t>
              </a:r>
            </a:p>
          </p:txBody>
        </p:sp>
      </p:grpSp>
      <p:sp>
        <p:nvSpPr>
          <p:cNvPr id="31" name="TextBox 31"/>
          <p:cNvSpPr txBox="1"/>
          <p:nvPr/>
        </p:nvSpPr>
        <p:spPr>
          <a:xfrm>
            <a:off x="1028700" y="2331501"/>
            <a:ext cx="8415320" cy="1314450"/>
          </a:xfrm>
          <a:prstGeom prst="rect">
            <a:avLst/>
          </a:prstGeom>
        </p:spPr>
        <p:txBody>
          <a:bodyPr lIns="0" tIns="0" rIns="0" bIns="0" rtlCol="0" anchor="t">
            <a:spAutoFit/>
          </a:bodyPr>
          <a:lstStyle/>
          <a:p>
            <a:pPr algn="l">
              <a:lnSpc>
                <a:spcPts val="10319"/>
              </a:lnSpc>
            </a:pPr>
            <a:r>
              <a:rPr lang="en-US" sz="8599" b="1">
                <a:solidFill>
                  <a:srgbClr val="000000"/>
                </a:solidFill>
                <a:latin typeface="Open Sauce Heavy"/>
                <a:ea typeface="Open Sauce Heavy"/>
                <a:cs typeface="Open Sauce Heavy"/>
                <a:sym typeface="Open Sauce Heavy"/>
              </a:rPr>
              <a:t>Contents</a:t>
            </a:r>
          </a:p>
        </p:txBody>
      </p:sp>
      <p:grpSp>
        <p:nvGrpSpPr>
          <p:cNvPr id="44" name="群組 43">
            <a:extLst>
              <a:ext uri="{FF2B5EF4-FFF2-40B4-BE49-F238E27FC236}">
                <a16:creationId xmlns:a16="http://schemas.microsoft.com/office/drawing/2014/main" id="{C4E68692-91A3-3087-1D7D-58B71F3FB40E}"/>
              </a:ext>
            </a:extLst>
          </p:cNvPr>
          <p:cNvGrpSpPr/>
          <p:nvPr/>
        </p:nvGrpSpPr>
        <p:grpSpPr>
          <a:xfrm>
            <a:off x="6101351" y="4075705"/>
            <a:ext cx="5991232" cy="1426236"/>
            <a:chOff x="2085968" y="3751141"/>
            <a:chExt cx="5991232" cy="1426236"/>
          </a:xfrm>
        </p:grpSpPr>
        <p:grpSp>
          <p:nvGrpSpPr>
            <p:cNvPr id="41" name="Group 27">
              <a:extLst>
                <a:ext uri="{FF2B5EF4-FFF2-40B4-BE49-F238E27FC236}">
                  <a16:creationId xmlns:a16="http://schemas.microsoft.com/office/drawing/2014/main" id="{4310BE95-6B4A-E00A-E7AF-4B30BDEC2CB6}"/>
                </a:ext>
              </a:extLst>
            </p:cNvPr>
            <p:cNvGrpSpPr/>
            <p:nvPr/>
          </p:nvGrpSpPr>
          <p:grpSpPr>
            <a:xfrm>
              <a:off x="2085968" y="4058600"/>
              <a:ext cx="5991232" cy="1118777"/>
              <a:chOff x="0" y="0"/>
              <a:chExt cx="1773297" cy="406400"/>
            </a:xfrm>
          </p:grpSpPr>
          <p:sp>
            <p:nvSpPr>
              <p:cNvPr id="42" name="Freeform 28">
                <a:extLst>
                  <a:ext uri="{FF2B5EF4-FFF2-40B4-BE49-F238E27FC236}">
                    <a16:creationId xmlns:a16="http://schemas.microsoft.com/office/drawing/2014/main" id="{2088DC51-BF1A-F111-9626-87717382DAB6}"/>
                  </a:ext>
                </a:extLst>
              </p:cNvPr>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43" name="Freeform 33">
              <a:extLst>
                <a:ext uri="{FF2B5EF4-FFF2-40B4-BE49-F238E27FC236}">
                  <a16:creationId xmlns:a16="http://schemas.microsoft.com/office/drawing/2014/main" id="{0CE67793-073B-0E32-0B43-2BA340C6A9D3}"/>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grpSp>
        <p:nvGrpSpPr>
          <p:cNvPr id="45" name="群組 44">
            <a:extLst>
              <a:ext uri="{FF2B5EF4-FFF2-40B4-BE49-F238E27FC236}">
                <a16:creationId xmlns:a16="http://schemas.microsoft.com/office/drawing/2014/main" id="{49A3CACC-FC66-E34F-B0E2-47E056CED194}"/>
              </a:ext>
            </a:extLst>
          </p:cNvPr>
          <p:cNvGrpSpPr/>
          <p:nvPr/>
        </p:nvGrpSpPr>
        <p:grpSpPr>
          <a:xfrm>
            <a:off x="6101351" y="6030260"/>
            <a:ext cx="5991232" cy="1426236"/>
            <a:chOff x="2085968" y="3751141"/>
            <a:chExt cx="5991232" cy="1426236"/>
          </a:xfrm>
        </p:grpSpPr>
        <p:grpSp>
          <p:nvGrpSpPr>
            <p:cNvPr id="46" name="Group 27">
              <a:extLst>
                <a:ext uri="{FF2B5EF4-FFF2-40B4-BE49-F238E27FC236}">
                  <a16:creationId xmlns:a16="http://schemas.microsoft.com/office/drawing/2014/main" id="{98502927-6778-4BF7-79FD-BAC54C0C5828}"/>
                </a:ext>
              </a:extLst>
            </p:cNvPr>
            <p:cNvGrpSpPr/>
            <p:nvPr/>
          </p:nvGrpSpPr>
          <p:grpSpPr>
            <a:xfrm>
              <a:off x="2085968" y="4058600"/>
              <a:ext cx="5991232" cy="1118777"/>
              <a:chOff x="0" y="0"/>
              <a:chExt cx="1773297" cy="406400"/>
            </a:xfrm>
          </p:grpSpPr>
          <p:sp>
            <p:nvSpPr>
              <p:cNvPr id="48" name="Freeform 28">
                <a:extLst>
                  <a:ext uri="{FF2B5EF4-FFF2-40B4-BE49-F238E27FC236}">
                    <a16:creationId xmlns:a16="http://schemas.microsoft.com/office/drawing/2014/main" id="{6D1CA201-91A4-79EC-06BB-1769C422DF2B}"/>
                  </a:ext>
                </a:extLst>
              </p:cNvPr>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47" name="Freeform 33">
              <a:extLst>
                <a:ext uri="{FF2B5EF4-FFF2-40B4-BE49-F238E27FC236}">
                  <a16:creationId xmlns:a16="http://schemas.microsoft.com/office/drawing/2014/main" id="{8D97CED1-8DDA-D704-7733-DA0EDA8AD24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grpSp>
        <p:nvGrpSpPr>
          <p:cNvPr id="49" name="群組 48">
            <a:extLst>
              <a:ext uri="{FF2B5EF4-FFF2-40B4-BE49-F238E27FC236}">
                <a16:creationId xmlns:a16="http://schemas.microsoft.com/office/drawing/2014/main" id="{AC1B8C65-44EA-E9F5-2496-238FD50D6946}"/>
              </a:ext>
            </a:extLst>
          </p:cNvPr>
          <p:cNvGrpSpPr/>
          <p:nvPr/>
        </p:nvGrpSpPr>
        <p:grpSpPr>
          <a:xfrm>
            <a:off x="6141676" y="8066619"/>
            <a:ext cx="5991232" cy="1426236"/>
            <a:chOff x="2085968" y="3751141"/>
            <a:chExt cx="5991232" cy="1426236"/>
          </a:xfrm>
        </p:grpSpPr>
        <p:grpSp>
          <p:nvGrpSpPr>
            <p:cNvPr id="50" name="Group 27">
              <a:extLst>
                <a:ext uri="{FF2B5EF4-FFF2-40B4-BE49-F238E27FC236}">
                  <a16:creationId xmlns:a16="http://schemas.microsoft.com/office/drawing/2014/main" id="{777DBFF0-17BC-3337-FBC0-C2D1EA90B656}"/>
                </a:ext>
              </a:extLst>
            </p:cNvPr>
            <p:cNvGrpSpPr/>
            <p:nvPr/>
          </p:nvGrpSpPr>
          <p:grpSpPr>
            <a:xfrm>
              <a:off x="2085968" y="4058600"/>
              <a:ext cx="5991232" cy="1118777"/>
              <a:chOff x="0" y="0"/>
              <a:chExt cx="1773297" cy="406400"/>
            </a:xfrm>
          </p:grpSpPr>
          <p:sp>
            <p:nvSpPr>
              <p:cNvPr id="52" name="Freeform 28">
                <a:extLst>
                  <a:ext uri="{FF2B5EF4-FFF2-40B4-BE49-F238E27FC236}">
                    <a16:creationId xmlns:a16="http://schemas.microsoft.com/office/drawing/2014/main" id="{A792D6AC-5A0E-377E-9765-1E30FC443344}"/>
                  </a:ext>
                </a:extLst>
              </p:cNvPr>
              <p:cNvSpPr/>
              <p:nvPr/>
            </p:nvSpPr>
            <p:spPr>
              <a:xfrm>
                <a:off x="17780" y="22860"/>
                <a:ext cx="1747897"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51" name="Freeform 33">
              <a:extLst>
                <a:ext uri="{FF2B5EF4-FFF2-40B4-BE49-F238E27FC236}">
                  <a16:creationId xmlns:a16="http://schemas.microsoft.com/office/drawing/2014/main" id="{2818ABE3-F954-4021-D2F8-E3C1D8B46EDE}"/>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sp>
        <p:nvSpPr>
          <p:cNvPr id="65" name="TextBox 40">
            <a:extLst>
              <a:ext uri="{FF2B5EF4-FFF2-40B4-BE49-F238E27FC236}">
                <a16:creationId xmlns:a16="http://schemas.microsoft.com/office/drawing/2014/main" id="{C3BC87BA-D0D9-EF01-BB8F-EFCA5C114A41}"/>
              </a:ext>
            </a:extLst>
          </p:cNvPr>
          <p:cNvSpPr txBox="1"/>
          <p:nvPr/>
        </p:nvSpPr>
        <p:spPr>
          <a:xfrm>
            <a:off x="7131151" y="4719630"/>
            <a:ext cx="3965957" cy="516360"/>
          </a:xfrm>
          <a:prstGeom prst="rect">
            <a:avLst/>
          </a:prstGeom>
        </p:spPr>
        <p:txBody>
          <a:bodyPr lIns="0" tIns="0" rIns="0" bIns="0" rtlCol="0" anchor="t">
            <a:spAutoFit/>
          </a:bodyPr>
          <a:lstStyle/>
          <a:p>
            <a:pPr algn="ctr">
              <a:lnSpc>
                <a:spcPts val="3900"/>
              </a:lnSpc>
            </a:pPr>
            <a:r>
              <a:rPr lang="zh-TW" altLang="en-US" sz="3600" b="1">
                <a:solidFill>
                  <a:srgbClr val="000000"/>
                </a:solidFill>
                <a:latin typeface="微軟正黑體" panose="020B0604030504040204" pitchFamily="34" charset="-120"/>
                <a:ea typeface="微軟正黑體" panose="020B0604030504040204" pitchFamily="34" charset="-120"/>
                <a:cs typeface="Open Sauce Heavy"/>
                <a:sym typeface="Open Sauce Heavy"/>
              </a:rPr>
              <a:t>兩篇論文共同處</a:t>
            </a:r>
            <a:endParaRPr lang="en-US" sz="36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p:txBody>
      </p:sp>
      <p:sp>
        <p:nvSpPr>
          <p:cNvPr id="23" name="TextBox 40">
            <a:extLst>
              <a:ext uri="{FF2B5EF4-FFF2-40B4-BE49-F238E27FC236}">
                <a16:creationId xmlns:a16="http://schemas.microsoft.com/office/drawing/2014/main" id="{095C23BA-4F6C-8589-695F-F4EE2F081C1F}"/>
              </a:ext>
            </a:extLst>
          </p:cNvPr>
          <p:cNvSpPr txBox="1"/>
          <p:nvPr/>
        </p:nvSpPr>
        <p:spPr>
          <a:xfrm>
            <a:off x="6720181" y="6691407"/>
            <a:ext cx="5077303" cy="500137"/>
          </a:xfrm>
          <a:prstGeom prst="rect">
            <a:avLst/>
          </a:prstGeom>
        </p:spPr>
        <p:txBody>
          <a:bodyPr wrap="square" lIns="0" tIns="0" rIns="0" bIns="0" rtlCol="0" anchor="t">
            <a:spAutoFit/>
          </a:bodyPr>
          <a:lstStyle/>
          <a:p>
            <a:pPr algn="ctr">
              <a:lnSpc>
                <a:spcPts val="3900"/>
              </a:lnSpc>
            </a:pPr>
            <a:r>
              <a:rPr lang="zh-TW" altLang="en-US" sz="3600" b="1">
                <a:solidFill>
                  <a:srgbClr val="000000"/>
                </a:solidFill>
                <a:latin typeface="微軟正黑體" panose="020B0604030504040204" pitchFamily="34" charset="-120"/>
                <a:ea typeface="微軟正黑體" panose="020B0604030504040204" pitchFamily="34" charset="-120"/>
                <a:cs typeface="Open Sauce Heavy"/>
                <a:sym typeface="Open Sauce Heavy"/>
              </a:rPr>
              <a:t>大數據分析</a:t>
            </a:r>
            <a:endParaRPr lang="en-US" sz="36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p:txBody>
      </p:sp>
      <p:sp>
        <p:nvSpPr>
          <p:cNvPr id="24" name="TextBox 40">
            <a:extLst>
              <a:ext uri="{FF2B5EF4-FFF2-40B4-BE49-F238E27FC236}">
                <a16:creationId xmlns:a16="http://schemas.microsoft.com/office/drawing/2014/main" id="{6444CDDB-3548-78FB-DA7D-776F282380EA}"/>
              </a:ext>
            </a:extLst>
          </p:cNvPr>
          <p:cNvSpPr txBox="1"/>
          <p:nvPr/>
        </p:nvSpPr>
        <p:spPr>
          <a:xfrm>
            <a:off x="6720181" y="8705870"/>
            <a:ext cx="5077303" cy="500137"/>
          </a:xfrm>
          <a:prstGeom prst="rect">
            <a:avLst/>
          </a:prstGeom>
        </p:spPr>
        <p:txBody>
          <a:bodyPr wrap="square" lIns="0" tIns="0" rIns="0" bIns="0" rtlCol="0" anchor="t">
            <a:spAutoFit/>
          </a:bodyPr>
          <a:lstStyle/>
          <a:p>
            <a:pPr algn="ctr">
              <a:lnSpc>
                <a:spcPts val="3900"/>
              </a:lnSpc>
            </a:pPr>
            <a:r>
              <a:rPr lang="zh-TW" altLang="en-US" sz="3600" b="1">
                <a:solidFill>
                  <a:srgbClr val="000000"/>
                </a:solidFill>
                <a:latin typeface="微軟正黑體" panose="020B0604030504040204" pitchFamily="34" charset="-120"/>
                <a:ea typeface="微軟正黑體" panose="020B0604030504040204" pitchFamily="34" charset="-120"/>
                <a:cs typeface="Open Sauce Heavy"/>
                <a:sym typeface="Open Sauce Heavy"/>
              </a:rPr>
              <a:t>全聯虛實服務</a:t>
            </a:r>
            <a:endParaRPr lang="en-US" sz="36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p:txBody>
      </p:sp>
      <p:sp>
        <p:nvSpPr>
          <p:cNvPr id="29" name="投影片編號版面配置區 28">
            <a:extLst>
              <a:ext uri="{FF2B5EF4-FFF2-40B4-BE49-F238E27FC236}">
                <a16:creationId xmlns:a16="http://schemas.microsoft.com/office/drawing/2014/main" id="{46B4B79D-2EFC-3BA7-9C92-70CA4FECA22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BB500845-16D0-5E1A-A23C-9BC8B846F88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BDD5B3-3E54-F260-590F-89DF3839DF80}"/>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5FF8EC47-0B54-A571-AE35-A9919A999ADC}"/>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0C0D10AE-A7E9-A205-ACAD-D0089A066823}"/>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0852C1AE-D58A-D777-6BCD-7C5FC520F8B3}"/>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5EBD2DE3-3C51-C350-2DFE-352C98E62D42}"/>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2A6F76EE-68B3-4DF2-340A-4E26315E177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EA5A82A9-C30E-DCD8-A7CF-3EF7C7AA70D8}"/>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8F284663-7972-7AB6-CE32-036560C3AE1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016860C0-9FC4-56DC-566B-163C1082A301}"/>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DD8AB08B-CEDC-6494-9212-7572A807A37A}"/>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A8A6FF41-6677-376F-0AA6-05B19892C31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564AD16B-BE60-3270-0564-D17456FDFBE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26531B18-FB3B-1E28-8CB3-8EA4DDD4080B}"/>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51F10207-82C7-1653-43DB-72BAE330684F}"/>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E1AF2269-E3F7-72F8-3199-6B648636437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84F877B8-7AB3-A1FE-0717-096DCCF576D3}"/>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990A11B5-1441-5CFB-0882-1C7B88F55BFC}"/>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6F04F2C4-5FFD-47AA-112E-DA93A2DD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BD7B6B73-C1B4-9D6C-A131-FB2A4F2FBF8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461194E0-AE55-C6F1-C762-CB5DA4128888}"/>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5E69CCD2-88FC-3C3C-E341-27A084C0B966}"/>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608E5E9A-A03F-ABCC-9678-9C4445C54F2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56F20A21-F7FB-AE9A-74E5-0A85199B031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2B35B0E9-A040-479D-1BDD-1AD4BC8C5740}"/>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61E5FA1F-8BA9-84F9-4070-F706D5F6841B}"/>
              </a:ext>
            </a:extLst>
          </p:cNvPr>
          <p:cNvSpPr>
            <a:spLocks noGrp="1"/>
          </p:cNvSpPr>
          <p:nvPr>
            <p:ph type="sldNum" sz="quarter" idx="12"/>
          </p:nvPr>
        </p:nvSpPr>
        <p:spPr/>
        <p:txBody>
          <a:bodyPr/>
          <a:lstStyle/>
          <a:p>
            <a:fld id="{B6F15528-21DE-4FAA-801E-634DDDAF4B2B}" type="slidenum">
              <a:rPr lang="en-US" smtClean="0"/>
              <a:pPr/>
              <a:t>20</a:t>
            </a:fld>
            <a:endParaRPr lang="en-US"/>
          </a:p>
        </p:txBody>
      </p:sp>
      <p:grpSp>
        <p:nvGrpSpPr>
          <p:cNvPr id="26" name="群組 25">
            <a:extLst>
              <a:ext uri="{FF2B5EF4-FFF2-40B4-BE49-F238E27FC236}">
                <a16:creationId xmlns:a16="http://schemas.microsoft.com/office/drawing/2014/main" id="{D79A5CF2-05EE-EC73-C51F-6E58245D322C}"/>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0EF3F2D8-9C1E-D48D-B051-8B6AC69C5DBA}"/>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36DE0A4E-979B-621F-8684-C788598C8A0D}"/>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DBCB37F9-BA76-C82D-7E42-8947B7A2CCD8}"/>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509FCC0A-6592-5EB4-7CE8-032B64CED0CE}"/>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BF3942AE-C44A-E4B9-3E45-5545F9769318}"/>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科技</a:t>
              </a:r>
            </a:p>
          </p:txBody>
        </p:sp>
      </p:grpSp>
      <p:sp>
        <p:nvSpPr>
          <p:cNvPr id="33" name="矩形: 圓角 32">
            <a:extLst>
              <a:ext uri="{FF2B5EF4-FFF2-40B4-BE49-F238E27FC236}">
                <a16:creationId xmlns:a16="http://schemas.microsoft.com/office/drawing/2014/main" id="{58738A11-B34A-5CC4-6BC4-86266FA2A1C9}"/>
              </a:ext>
            </a:extLst>
          </p:cNvPr>
          <p:cNvSpPr/>
          <p:nvPr/>
        </p:nvSpPr>
        <p:spPr>
          <a:xfrm>
            <a:off x="856986" y="4500108"/>
            <a:ext cx="16402314" cy="41834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10">
            <a:extLst>
              <a:ext uri="{FF2B5EF4-FFF2-40B4-BE49-F238E27FC236}">
                <a16:creationId xmlns:a16="http://schemas.microsoft.com/office/drawing/2014/main" id="{BA3C9C58-EBB9-BDBD-2962-25E237904FB5}"/>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5" name="文字方塊 34">
            <a:extLst>
              <a:ext uri="{FF2B5EF4-FFF2-40B4-BE49-F238E27FC236}">
                <a16:creationId xmlns:a16="http://schemas.microsoft.com/office/drawing/2014/main" id="{E32B673D-00D3-F4C6-FCEB-2CBB16AF5F1C}"/>
              </a:ext>
            </a:extLst>
          </p:cNvPr>
          <p:cNvSpPr txBox="1"/>
          <p:nvPr/>
        </p:nvSpPr>
        <p:spPr>
          <a:xfrm>
            <a:off x="1200150" y="4977845"/>
            <a:ext cx="16086203" cy="3970318"/>
          </a:xfrm>
          <a:prstGeom prst="rect">
            <a:avLst/>
          </a:prstGeom>
          <a:noFill/>
        </p:spPr>
        <p:txBody>
          <a:bodyPr wrap="square">
            <a:spAutoFit/>
          </a:bodyPr>
          <a:lstStyle/>
          <a:p>
            <a:pPr algn="l"/>
            <a:r>
              <a:rPr lang="zh-TW" altLang="zh-TW" sz="3600" b="1">
                <a:solidFill>
                  <a:srgbClr val="000000"/>
                </a:solidFill>
                <a:latin typeface="微軟正黑體" panose="020B0604030504040204" pitchFamily="34" charset="-120"/>
                <a:ea typeface="微軟正黑體" panose="020B0604030504040204" pitchFamily="34" charset="-120"/>
              </a:rPr>
              <a:t>技術創新與整合</a:t>
            </a:r>
            <a:endParaRPr lang="en-US" altLang="zh-TW" sz="3600" b="1">
              <a:solidFill>
                <a:srgbClr val="000000"/>
              </a:solidFill>
              <a:latin typeface="微軟正黑體" panose="020B0604030504040204" pitchFamily="34" charset="-120"/>
              <a:ea typeface="微軟正黑體" panose="020B0604030504040204" pitchFamily="34" charset="-120"/>
            </a:endParaRPr>
          </a:p>
          <a:p>
            <a:pPr algn="l"/>
            <a:r>
              <a:rPr lang="en-US" altLang="zh-TW" sz="3600">
                <a:latin typeface="微軟正黑體" panose="020B0604030504040204" pitchFamily="34" charset="-120"/>
                <a:ea typeface="微軟正黑體" panose="020B0604030504040204" pitchFamily="34" charset="-120"/>
              </a:rPr>
              <a:t>Google Cloud</a:t>
            </a:r>
            <a:r>
              <a:rPr lang="zh-TW" altLang="zh-TW" sz="3600">
                <a:latin typeface="微軟正黑體" panose="020B0604030504040204" pitchFamily="34" charset="-120"/>
                <a:ea typeface="微軟正黑體" panose="020B0604030504040204" pitchFamily="34" charset="-120"/>
              </a:rPr>
              <a:t>通過其整合平台，將機器學習、大數據和分析能力引入企業中，幫助它們在技術創新上保持競爭優勢。</a:t>
            </a:r>
            <a:endParaRPr lang="en-US" altLang="zh-TW" sz="3600">
              <a:latin typeface="微軟正黑體" panose="020B0604030504040204" pitchFamily="34" charset="-120"/>
              <a:ea typeface="微軟正黑體" panose="020B0604030504040204" pitchFamily="34" charset="-120"/>
            </a:endParaRPr>
          </a:p>
          <a:p>
            <a:pPr algn="l"/>
            <a:r>
              <a:rPr lang="zh-TW" altLang="zh-TW" sz="3600" b="1">
                <a:solidFill>
                  <a:srgbClr val="000000"/>
                </a:solidFill>
                <a:latin typeface="微軟正黑體" panose="020B0604030504040204" pitchFamily="34" charset="-120"/>
                <a:ea typeface="微軟正黑體" panose="020B0604030504040204" pitchFamily="34" charset="-120"/>
              </a:rPr>
              <a:t>技術複雜性與實施挑戰</a:t>
            </a:r>
            <a:endParaRPr lang="zh-TW" altLang="en-US" sz="3600" b="1">
              <a:solidFill>
                <a:srgbClr val="000000"/>
              </a:solidFill>
              <a:latin typeface="微軟正黑體" panose="020B0604030504040204" pitchFamily="34" charset="-120"/>
              <a:ea typeface="微軟正黑體" panose="020B0604030504040204" pitchFamily="34" charset="-120"/>
            </a:endParaRPr>
          </a:p>
          <a:p>
            <a:r>
              <a:rPr lang="en-US" altLang="zh-TW" sz="3600">
                <a:latin typeface="微軟正黑體" panose="020B0604030504040204" pitchFamily="34" charset="-120"/>
                <a:ea typeface="微軟正黑體" panose="020B0604030504040204" pitchFamily="34" charset="-120"/>
              </a:rPr>
              <a:t>Tata Consultancy Services (TCS)</a:t>
            </a:r>
            <a:r>
              <a:rPr lang="zh-TW" altLang="zh-TW" sz="3600">
                <a:latin typeface="微軟正黑體" panose="020B0604030504040204" pitchFamily="34" charset="-120"/>
                <a:ea typeface="微軟正黑體" panose="020B0604030504040204" pitchFamily="34" charset="-120"/>
              </a:rPr>
              <a:t>，能夠提供全面的解決方案，降低技術實施中的不確定性，並提升系統的可操作性和效率。</a:t>
            </a:r>
          </a:p>
          <a:p>
            <a:endParaRPr lang="zh-TW" altLang="en-US" sz="3600">
              <a:latin typeface="微軟正黑體" panose="020B0604030504040204" pitchFamily="34" charset="-120"/>
              <a:ea typeface="微軟正黑體" panose="020B0604030504040204" pitchFamily="34" charset="-120"/>
            </a:endParaRPr>
          </a:p>
        </p:txBody>
      </p:sp>
      <p:sp>
        <p:nvSpPr>
          <p:cNvPr id="36" name="TextBox 23">
            <a:extLst>
              <a:ext uri="{FF2B5EF4-FFF2-40B4-BE49-F238E27FC236}">
                <a16:creationId xmlns:a16="http://schemas.microsoft.com/office/drawing/2014/main" id="{947B1B5F-5348-3FF4-C3AE-139872328C65}"/>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40884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9CDD2F19-72A2-1828-9F86-18F12A6D48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7D41C9-C031-0E00-5D2A-A4EC1E212A55}"/>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925D132A-6672-139B-CC87-F9E9C863953A}"/>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045C2FC9-D4E2-2623-D7CD-106C2F4F894E}"/>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42AC5BA5-60A5-ED30-EBB5-14B7A232047C}"/>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CAF731E4-4919-26F9-D636-78C22F3CCE09}"/>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E15CB074-2526-FD2B-0862-8CDB6B9AE257}"/>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667ABEB0-5E57-2B00-AA3A-1A5C56FE1DA6}"/>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D3F4A99E-4A54-9CF7-F825-D3F0E1DC149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682A9850-EAF4-E3A0-31BB-22B9121EB722}"/>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8A44F4B9-39FE-22B2-6FCF-39C4A5CA4130}"/>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5A136512-F800-02ED-55E0-36C3B68370F0}"/>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425C775-8AB7-0DE6-C4FE-F63296139513}"/>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7D360EF2-16EB-53F0-4362-865DD0360E8F}"/>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0B5DC0E7-5F15-6781-9362-452FCDFC2EDC}"/>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6A1A9ECC-9FEB-9E85-871D-DCD289BB03A1}"/>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2E903D86-548A-7CF3-1DF1-F8708152FB6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7E1EB630-E2A2-1D5D-A8FB-A7A548718366}"/>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AFDC2F28-E1FE-4E62-1C28-960667E3654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09C7832A-19D6-90A1-4380-2843BD4F50EE}"/>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7E693965-941B-3DEE-D165-7ECCE68DF3E0}"/>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B0CC41FF-BA9C-3D27-2BCD-3980678ACE38}"/>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B638E285-04E4-7411-B946-A690A24E3B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CFC019A2-801C-4D65-3D7C-A04265BD1A0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61404E43-BC7B-3F60-F3E5-4754AB5B4375}"/>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FA74B9AF-A291-A6AE-7B23-AEE2A77B67A9}"/>
              </a:ext>
            </a:extLst>
          </p:cNvPr>
          <p:cNvSpPr>
            <a:spLocks noGrp="1"/>
          </p:cNvSpPr>
          <p:nvPr>
            <p:ph type="sldNum" sz="quarter" idx="12"/>
          </p:nvPr>
        </p:nvSpPr>
        <p:spPr/>
        <p:txBody>
          <a:bodyPr/>
          <a:lstStyle/>
          <a:p>
            <a:fld id="{B6F15528-21DE-4FAA-801E-634DDDAF4B2B}" type="slidenum">
              <a:rPr lang="en-US" smtClean="0"/>
              <a:pPr/>
              <a:t>21</a:t>
            </a:fld>
            <a:endParaRPr lang="en-US"/>
          </a:p>
        </p:txBody>
      </p:sp>
      <p:grpSp>
        <p:nvGrpSpPr>
          <p:cNvPr id="26" name="群組 25">
            <a:extLst>
              <a:ext uri="{FF2B5EF4-FFF2-40B4-BE49-F238E27FC236}">
                <a16:creationId xmlns:a16="http://schemas.microsoft.com/office/drawing/2014/main" id="{2956A7E9-07E6-C58C-9C03-BCD1CEFD6B70}"/>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C196BEB6-C5BB-113E-CF35-972BC43A7D03}"/>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69630091-9510-1C40-F8FD-BF7A7D6A1A57}"/>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62283D9B-261C-C11D-0107-DBF30632C681}"/>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F0971A88-2479-9143-9583-ED51CFE550DD}"/>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00309BA7-1B00-47E1-8A87-EB1AA2E94834}"/>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環境</a:t>
              </a:r>
            </a:p>
          </p:txBody>
        </p:sp>
      </p:grpSp>
      <p:sp>
        <p:nvSpPr>
          <p:cNvPr id="33" name="TextBox 10">
            <a:extLst>
              <a:ext uri="{FF2B5EF4-FFF2-40B4-BE49-F238E27FC236}">
                <a16:creationId xmlns:a16="http://schemas.microsoft.com/office/drawing/2014/main" id="{1F747617-DC23-99DD-62DD-4B96289CA7A6}"/>
              </a:ext>
            </a:extLst>
          </p:cNvPr>
          <p:cNvSpPr txBox="1"/>
          <p:nvPr/>
        </p:nvSpPr>
        <p:spPr>
          <a:xfrm>
            <a:off x="1200150" y="3749780"/>
            <a:ext cx="16706850" cy="1107996"/>
          </a:xfrm>
          <a:prstGeom prst="rect">
            <a:avLst/>
          </a:prstGeom>
        </p:spPr>
        <p:txBody>
          <a:bodyPr wrap="square" lIns="0" tIns="0" rIns="0" bIns="0" rtlCol="0" anchor="t">
            <a:spAutoFit/>
          </a:bodyPr>
          <a:lstStyle/>
          <a:p>
            <a:pPr indent="-1080000"/>
            <a:r>
              <a:rPr lang="zh-TW" altLang="zh-TW" sz="3600">
                <a:latin typeface="微軟正黑體" panose="020B0604030504040204" pitchFamily="34" charset="-120"/>
                <a:ea typeface="微軟正黑體" panose="020B0604030504040204" pitchFamily="34" charset="-120"/>
              </a:rPr>
              <a:t>企業需致力於提升能源使用效率，推動綠色數據中心的建設和可持續發展方案，減少碳排放並履行環境責任</a:t>
            </a:r>
            <a:endParaRPr lang="en-US" altLang="zh-CN" sz="3600">
              <a:latin typeface="微軟正黑體" panose="020B0604030504040204" pitchFamily="34" charset="-120"/>
              <a:ea typeface="微軟正黑體" panose="020B0604030504040204" pitchFamily="34" charset="-120"/>
              <a:sym typeface="+mn-lt"/>
            </a:endParaRPr>
          </a:p>
        </p:txBody>
      </p:sp>
      <p:sp>
        <p:nvSpPr>
          <p:cNvPr id="34" name="矩形: 圓角 33">
            <a:extLst>
              <a:ext uri="{FF2B5EF4-FFF2-40B4-BE49-F238E27FC236}">
                <a16:creationId xmlns:a16="http://schemas.microsoft.com/office/drawing/2014/main" id="{9A07C02A-EA89-F1C2-7196-5255F46A655D}"/>
              </a:ext>
            </a:extLst>
          </p:cNvPr>
          <p:cNvSpPr/>
          <p:nvPr/>
        </p:nvSpPr>
        <p:spPr>
          <a:xfrm>
            <a:off x="856986" y="4857776"/>
            <a:ext cx="16402314" cy="533284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10">
            <a:extLst>
              <a:ext uri="{FF2B5EF4-FFF2-40B4-BE49-F238E27FC236}">
                <a16:creationId xmlns:a16="http://schemas.microsoft.com/office/drawing/2014/main" id="{F658A64F-AD99-918A-D851-86B4D68C4129}"/>
              </a:ext>
            </a:extLst>
          </p:cNvPr>
          <p:cNvSpPr txBox="1"/>
          <p:nvPr/>
        </p:nvSpPr>
        <p:spPr>
          <a:xfrm>
            <a:off x="6753225" y="4894302"/>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6AC78546-96D9-4F64-3AC8-4CC446BB6BD1}"/>
              </a:ext>
            </a:extLst>
          </p:cNvPr>
          <p:cNvSpPr txBox="1"/>
          <p:nvPr/>
        </p:nvSpPr>
        <p:spPr>
          <a:xfrm>
            <a:off x="1200150" y="5419785"/>
            <a:ext cx="16086203" cy="4524315"/>
          </a:xfrm>
          <a:prstGeom prst="rect">
            <a:avLst/>
          </a:prstGeom>
          <a:noFill/>
        </p:spPr>
        <p:txBody>
          <a:bodyPr wrap="square">
            <a:spAutoFit/>
          </a:bodyPr>
          <a:lstStyle/>
          <a:p>
            <a:pPr algn="l"/>
            <a:r>
              <a:rPr lang="zh-TW" altLang="zh-TW" sz="3600" b="1">
                <a:solidFill>
                  <a:srgbClr val="000000"/>
                </a:solidFill>
                <a:latin typeface="微軟正黑體" panose="020B0604030504040204" pitchFamily="34" charset="-120"/>
                <a:ea typeface="微軟正黑體" panose="020B0604030504040204" pitchFamily="34" charset="-120"/>
              </a:rPr>
              <a:t>數據中心與能源消耗</a:t>
            </a:r>
            <a:endParaRPr lang="zh-TW" altLang="en-US" sz="3600" b="1">
              <a:solidFill>
                <a:srgbClr val="000000"/>
              </a:solidFill>
              <a:latin typeface="微軟正黑體" panose="020B0604030504040204" pitchFamily="34" charset="-120"/>
              <a:ea typeface="微軟正黑體" panose="020B0604030504040204" pitchFamily="34" charset="-120"/>
            </a:endParaRPr>
          </a:p>
          <a:p>
            <a:r>
              <a:rPr lang="zh-TW" altLang="zh-TW" sz="3600">
                <a:latin typeface="微軟正黑體" panose="020B0604030504040204" pitchFamily="34" charset="-120"/>
                <a:ea typeface="微軟正黑體" panose="020B0604030504040204" pitchFamily="34" charset="-120"/>
              </a:rPr>
              <a:t>大數據分析涉及龐大的數據處理和存儲需求，這對於能源消耗有著不容忽視的影響。從環境角度來看，企業和系統整合商需要考慮如何建立綠色數據中心，採用可再生能源或優化數據處理技術來降低碳排放。</a:t>
            </a:r>
            <a:endParaRPr lang="zh-TW" altLang="en-US" sz="3600">
              <a:latin typeface="微軟正黑體" panose="020B0604030504040204" pitchFamily="34" charset="-120"/>
              <a:ea typeface="微軟正黑體" panose="020B0604030504040204" pitchFamily="34" charset="-120"/>
            </a:endParaRPr>
          </a:p>
          <a:p>
            <a:pPr algn="l"/>
            <a:r>
              <a:rPr lang="zh-TW" altLang="zh-TW" sz="3600" b="1">
                <a:solidFill>
                  <a:srgbClr val="000000"/>
                </a:solidFill>
                <a:latin typeface="微軟正黑體" panose="020B0604030504040204" pitchFamily="34" charset="-120"/>
                <a:ea typeface="微軟正黑體" panose="020B0604030504040204" pitchFamily="34" charset="-120"/>
              </a:rPr>
              <a:t>可持續發展與數據應用</a:t>
            </a:r>
            <a:endParaRPr lang="zh-TW" altLang="en-US" sz="3600" b="1">
              <a:solidFill>
                <a:srgbClr val="000000"/>
              </a:solidFill>
              <a:latin typeface="微軟正黑體" panose="020B0604030504040204" pitchFamily="34" charset="-120"/>
              <a:ea typeface="微軟正黑體" panose="020B0604030504040204" pitchFamily="34" charset="-120"/>
            </a:endParaRPr>
          </a:p>
          <a:p>
            <a:r>
              <a:rPr lang="zh-TW" altLang="zh-TW" sz="3600">
                <a:latin typeface="微軟正黑體" panose="020B0604030504040204" pitchFamily="34" charset="-120"/>
                <a:ea typeface="微軟正黑體" panose="020B0604030504040204" pitchFamily="34" charset="-120"/>
              </a:rPr>
              <a:t>越來越多的企業利用大數據來優化供應鏈管理、減少浪費、提升能源效率，這些都是與環境保護密切相關的應用場景。系統整合商可以幫助企業將大數據分析應用於環境監控、可持續發展和資源管理，從而推動企業履行環境責任。</a:t>
            </a:r>
            <a:endParaRPr lang="zh-TW" altLang="en-US" sz="3600">
              <a:latin typeface="微軟正黑體" panose="020B0604030504040204" pitchFamily="34" charset="-120"/>
              <a:ea typeface="微軟正黑體" panose="020B0604030504040204" pitchFamily="34" charset="-120"/>
            </a:endParaRPr>
          </a:p>
        </p:txBody>
      </p:sp>
      <p:sp>
        <p:nvSpPr>
          <p:cNvPr id="37" name="TextBox 23">
            <a:extLst>
              <a:ext uri="{FF2B5EF4-FFF2-40B4-BE49-F238E27FC236}">
                <a16:creationId xmlns:a16="http://schemas.microsoft.com/office/drawing/2014/main" id="{7B83D916-37BE-7903-31E7-863827146CE8}"/>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2357058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E5334CF0-37B1-22BC-4535-59038BC83AE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BE8A6CA-52B4-EFDC-41C4-926C3F99CBF3}"/>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05725CEB-7698-8265-D7DA-240388D61011}"/>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91901308-53B6-2F75-320D-E6EDC5A1030C}"/>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8527CCD7-2361-F312-D94D-351D3A269B83}"/>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8EBD908A-FAB4-F694-6BA2-2B82DF0BF3D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02DE56E8-CE55-D5AC-130D-7C417F55A2C9}"/>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93CA69A0-79CC-147E-74CE-D9C3891BB98D}"/>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A869BDAF-82CD-FBCD-FB7E-563CE38DBD1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F3D635F7-DFD4-9D1E-B170-CC81DB1799D4}"/>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C298EF13-ADAA-4EDF-A0D6-5641449BCB8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23BA4D08-FF2B-D659-9EAF-922CF78D719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D0F345D6-5A53-A97A-9C27-2A71250B71D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EEE6C131-ED0D-A2E6-6939-66658A0C7F4D}"/>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11023459-BA35-9E8C-8B4B-1335BDBDFDB2}"/>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31745564-B1BD-3842-3365-3CFD9589C9C4}"/>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EF30D4AC-1B75-FE76-0AF5-419D417AD03C}"/>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EB4F39AA-0E4A-CE7E-D5A3-CBB90B3792CB}"/>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399DB3E2-0795-43E3-6A9F-07EEFF1D9DE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DDE14EDF-C6E6-0CC4-37DA-2590279ADCE2}"/>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4949F9B0-FF6F-2C37-34E9-91CF5289A3E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F27AD0E0-A800-99F3-ED8F-A4DDEC5F1C83}"/>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00E6CE2D-4BDC-959B-49CB-96354E69CF6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6BFD2B11-A6EA-6EC5-2D87-B8E932AF2139}"/>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559E0A93-8389-7358-B432-80F3104A77E0}"/>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27E14049-0A74-930F-18B8-AE02713EFA86}"/>
              </a:ext>
            </a:extLst>
          </p:cNvPr>
          <p:cNvSpPr>
            <a:spLocks noGrp="1"/>
          </p:cNvSpPr>
          <p:nvPr>
            <p:ph type="sldNum" sz="quarter" idx="12"/>
          </p:nvPr>
        </p:nvSpPr>
        <p:spPr/>
        <p:txBody>
          <a:bodyPr/>
          <a:lstStyle/>
          <a:p>
            <a:fld id="{B6F15528-21DE-4FAA-801E-634DDDAF4B2B}" type="slidenum">
              <a:rPr lang="en-US" smtClean="0"/>
              <a:pPr/>
              <a:t>22</a:t>
            </a:fld>
            <a:endParaRPr lang="en-US"/>
          </a:p>
        </p:txBody>
      </p:sp>
      <p:grpSp>
        <p:nvGrpSpPr>
          <p:cNvPr id="26" name="群組 25">
            <a:extLst>
              <a:ext uri="{FF2B5EF4-FFF2-40B4-BE49-F238E27FC236}">
                <a16:creationId xmlns:a16="http://schemas.microsoft.com/office/drawing/2014/main" id="{390B3CA8-8C8F-C935-CE93-FC6A00144156}"/>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B7AF830C-F2A3-7C57-354B-A26B8D0F88D9}"/>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54382D70-D25B-795D-FC3A-86006694D360}"/>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F812DC19-5146-FFD5-8F64-7FCD3115C335}"/>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5CB49D47-7CE0-B51F-5894-0A4F80082C34}"/>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738E4F59-D7BE-9FD9-5604-83CDEAAA0EE0}"/>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環境</a:t>
              </a:r>
            </a:p>
          </p:txBody>
        </p:sp>
      </p:grpSp>
      <p:sp>
        <p:nvSpPr>
          <p:cNvPr id="33" name="矩形: 圓角 32">
            <a:extLst>
              <a:ext uri="{FF2B5EF4-FFF2-40B4-BE49-F238E27FC236}">
                <a16:creationId xmlns:a16="http://schemas.microsoft.com/office/drawing/2014/main" id="{D3A342E0-DF71-0F5C-72F7-0C240FAF36E7}"/>
              </a:ext>
            </a:extLst>
          </p:cNvPr>
          <p:cNvSpPr/>
          <p:nvPr/>
        </p:nvSpPr>
        <p:spPr>
          <a:xfrm>
            <a:off x="856986" y="4500107"/>
            <a:ext cx="16402314" cy="432350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10">
            <a:extLst>
              <a:ext uri="{FF2B5EF4-FFF2-40B4-BE49-F238E27FC236}">
                <a16:creationId xmlns:a16="http://schemas.microsoft.com/office/drawing/2014/main" id="{FB354B83-304F-49D2-FD8C-6C9714300C95}"/>
              </a:ext>
            </a:extLst>
          </p:cNvPr>
          <p:cNvSpPr txBox="1"/>
          <p:nvPr/>
        </p:nvSpPr>
        <p:spPr>
          <a:xfrm>
            <a:off x="6753225" y="4610100"/>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5" name="文字方塊 34">
            <a:extLst>
              <a:ext uri="{FF2B5EF4-FFF2-40B4-BE49-F238E27FC236}">
                <a16:creationId xmlns:a16="http://schemas.microsoft.com/office/drawing/2014/main" id="{0ECCCF48-4C14-A41E-D4AA-9DAF6B6B7E26}"/>
              </a:ext>
            </a:extLst>
          </p:cNvPr>
          <p:cNvSpPr txBox="1"/>
          <p:nvPr/>
        </p:nvSpPr>
        <p:spPr>
          <a:xfrm>
            <a:off x="1200150" y="5295900"/>
            <a:ext cx="16086203" cy="3131114"/>
          </a:xfrm>
          <a:prstGeom prst="rect">
            <a:avLst/>
          </a:prstGeom>
          <a:noFill/>
        </p:spPr>
        <p:txBody>
          <a:bodyPr wrap="square">
            <a:spAutoFit/>
          </a:bodyPr>
          <a:lstStyle/>
          <a:p>
            <a:pPr algn="l"/>
            <a:r>
              <a:rPr lang="zh-TW" altLang="zh-TW" sz="3600" b="1">
                <a:solidFill>
                  <a:srgbClr val="000000"/>
                </a:solidFill>
                <a:latin typeface="微軟正黑體" panose="020B0604030504040204" pitchFamily="34" charset="-120"/>
                <a:ea typeface="微軟正黑體" panose="020B0604030504040204" pitchFamily="34" charset="-120"/>
              </a:rPr>
              <a:t>數據中心與能源消耗</a:t>
            </a:r>
            <a:endParaRPr lang="zh-TW" altLang="en-US" sz="3600" b="1">
              <a:solidFill>
                <a:srgbClr val="000000"/>
              </a:solidFill>
              <a:latin typeface="微軟正黑體" panose="020B0604030504040204" pitchFamily="34" charset="-120"/>
              <a:ea typeface="微軟正黑體" panose="020B0604030504040204" pitchFamily="34" charset="-120"/>
            </a:endParaRPr>
          </a:p>
          <a:p>
            <a:pPr>
              <a:lnSpc>
                <a:spcPct val="115000"/>
              </a:lnSpc>
              <a:spcAft>
                <a:spcPts val="800"/>
              </a:spcAft>
            </a:pPr>
            <a:r>
              <a:rPr lang="en-US" altLang="zh-TW" sz="3600">
                <a:latin typeface="微軟正黑體" panose="020B0604030504040204" pitchFamily="34" charset="-120"/>
                <a:ea typeface="微軟正黑體" panose="020B0604030504040204" pitchFamily="34" charset="-120"/>
              </a:rPr>
              <a:t>Google</a:t>
            </a:r>
            <a:r>
              <a:rPr lang="zh-TW" altLang="zh-TW" sz="3600">
                <a:latin typeface="微軟正黑體" panose="020B0604030504040204" pitchFamily="34" charset="-120"/>
                <a:ea typeface="微軟正黑體" panose="020B0604030504040204" pitchFamily="34" charset="-120"/>
              </a:rPr>
              <a:t>在這方面的努力包括建立綠色數據中心，利用可再生能源來減少碳排放，並降低運營成本。</a:t>
            </a:r>
          </a:p>
          <a:p>
            <a:pPr algn="l"/>
            <a:r>
              <a:rPr lang="zh-TW" altLang="zh-TW" sz="3600" b="1">
                <a:solidFill>
                  <a:srgbClr val="000000"/>
                </a:solidFill>
                <a:latin typeface="微軟正黑體" panose="020B0604030504040204" pitchFamily="34" charset="-120"/>
                <a:ea typeface="微軟正黑體" panose="020B0604030504040204" pitchFamily="34" charset="-120"/>
              </a:rPr>
              <a:t>可持續發展與數據應用</a:t>
            </a:r>
            <a:endParaRPr lang="zh-TW" altLang="en-US" sz="3600" b="1">
              <a:solidFill>
                <a:srgbClr val="000000"/>
              </a:solidFill>
              <a:latin typeface="微軟正黑體" panose="020B0604030504040204" pitchFamily="34" charset="-120"/>
              <a:ea typeface="微軟正黑體" panose="020B0604030504040204" pitchFamily="34" charset="-120"/>
            </a:endParaRPr>
          </a:p>
          <a:p>
            <a:r>
              <a:rPr lang="en-US" altLang="zh-TW" sz="3600">
                <a:latin typeface="微軟正黑體" panose="020B0604030504040204" pitchFamily="34" charset="-120"/>
                <a:ea typeface="微軟正黑體" panose="020B0604030504040204" pitchFamily="34" charset="-120"/>
              </a:rPr>
              <a:t>IBM</a:t>
            </a:r>
            <a:r>
              <a:rPr lang="zh-TW" altLang="zh-TW" sz="3600">
                <a:latin typeface="微軟正黑體" panose="020B0604030504040204" pitchFamily="34" charset="-120"/>
                <a:ea typeface="微軟正黑體" panose="020B0604030504040204" pitchFamily="34" charset="-120"/>
              </a:rPr>
              <a:t>提供環境監控解決方案，幫助企業履行環境責任並推動可持續發展。</a:t>
            </a:r>
          </a:p>
        </p:txBody>
      </p:sp>
      <p:sp>
        <p:nvSpPr>
          <p:cNvPr id="36" name="TextBox 23">
            <a:extLst>
              <a:ext uri="{FF2B5EF4-FFF2-40B4-BE49-F238E27FC236}">
                <a16:creationId xmlns:a16="http://schemas.microsoft.com/office/drawing/2014/main" id="{419602F5-105A-23DB-12BF-2AB28EE688CA}"/>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259520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AE344F6F-93B8-3884-F27B-B1966A832D1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8E46933-6573-155F-CD44-DE670FF8B4DC}"/>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E394EDFA-29F4-52AB-5E29-DB412353F140}"/>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205D977D-4064-8E2B-1A97-6229ABC734EA}"/>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1741D18E-EB40-BACF-108D-F333FD74BAC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C5D64C31-BE8F-080E-E9ED-18B75AF9BC25}"/>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8E932125-7F57-5691-E3F2-08A91AD6263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299FFB18-0174-F660-054E-15C7D5E850A6}"/>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BC09AA96-1B93-4E72-0265-3B088F00477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A743ECBF-A6A0-25BA-A4D6-352004127A1E}"/>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34ECB7D0-D8F2-0CD1-4828-78598DC441C4}"/>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D753DC2F-8720-10EC-0CB5-FE47D7DCD6D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C1C6FB16-9C47-B12C-11B1-9F1A68AA258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24888A82-7F10-0D9E-59F9-29CF0B88C2DF}"/>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9254CDE6-98AA-E83F-42C7-3458A97FE7F5}"/>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A7FD082F-EFE2-3617-8439-207898B577F5}"/>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83F7D502-4A11-611D-C702-F9DAB67EA649}"/>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C2A5B3DC-6AC3-1DF9-135F-44A983C87F6D}"/>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E7F07FF0-FF87-4C1B-828C-4F68162D4E6C}"/>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C063FD0A-1F0E-FA82-87D1-3ACE77D7F732}"/>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5B340192-4E27-B806-094A-AF9873D69E1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C8462756-7C58-6DAB-A168-D165A65CC74D}"/>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CD6412B1-4461-B9A4-7A9D-82A4BB8354A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94938DC1-C42C-5DC3-3D5A-1D4B4E1C31B1}"/>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6FEA27EA-E3E9-E19B-E956-E3098D65E9E3}"/>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057188DA-B738-15AB-2476-72735F03EA91}"/>
              </a:ext>
            </a:extLst>
          </p:cNvPr>
          <p:cNvSpPr>
            <a:spLocks noGrp="1"/>
          </p:cNvSpPr>
          <p:nvPr>
            <p:ph type="sldNum" sz="quarter" idx="12"/>
          </p:nvPr>
        </p:nvSpPr>
        <p:spPr/>
        <p:txBody>
          <a:bodyPr/>
          <a:lstStyle/>
          <a:p>
            <a:fld id="{B6F15528-21DE-4FAA-801E-634DDDAF4B2B}" type="slidenum">
              <a:rPr lang="en-US" smtClean="0"/>
              <a:pPr/>
              <a:t>23</a:t>
            </a:fld>
            <a:endParaRPr lang="en-US"/>
          </a:p>
        </p:txBody>
      </p:sp>
      <p:grpSp>
        <p:nvGrpSpPr>
          <p:cNvPr id="26" name="群組 25">
            <a:extLst>
              <a:ext uri="{FF2B5EF4-FFF2-40B4-BE49-F238E27FC236}">
                <a16:creationId xmlns:a16="http://schemas.microsoft.com/office/drawing/2014/main" id="{7A329C03-AF12-6366-22EA-BF81079D83C9}"/>
              </a:ext>
            </a:extLst>
          </p:cNvPr>
          <p:cNvGrpSpPr/>
          <p:nvPr/>
        </p:nvGrpSpPr>
        <p:grpSpPr>
          <a:xfrm>
            <a:off x="779979" y="2261143"/>
            <a:ext cx="2725221" cy="1363305"/>
            <a:chOff x="779979" y="2261143"/>
            <a:chExt cx="3692451" cy="1363305"/>
          </a:xfrm>
        </p:grpSpPr>
        <p:grpSp>
          <p:nvGrpSpPr>
            <p:cNvPr id="27" name="群組 26">
              <a:extLst>
                <a:ext uri="{FF2B5EF4-FFF2-40B4-BE49-F238E27FC236}">
                  <a16:creationId xmlns:a16="http://schemas.microsoft.com/office/drawing/2014/main" id="{3211B2EC-6638-275A-62EE-BD4AEA3A7856}"/>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080B3369-84E1-AEE2-DA47-7C0E0F260AE7}"/>
                  </a:ext>
                </a:extLst>
              </p:cNvPr>
              <p:cNvGrpSpPr/>
              <p:nvPr/>
            </p:nvGrpSpPr>
            <p:grpSpPr>
              <a:xfrm>
                <a:off x="2146039" y="4121531"/>
                <a:ext cx="3692451" cy="992915"/>
                <a:chOff x="17780" y="22860"/>
                <a:chExt cx="1092899" cy="360680"/>
              </a:xfrm>
            </p:grpSpPr>
            <p:sp>
              <p:nvSpPr>
                <p:cNvPr id="32" name="Freeform 28">
                  <a:extLst>
                    <a:ext uri="{FF2B5EF4-FFF2-40B4-BE49-F238E27FC236}">
                      <a16:creationId xmlns:a16="http://schemas.microsoft.com/office/drawing/2014/main" id="{955E007E-E3AB-792F-FEB1-381C2228D3ED}"/>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CD78E726-11DB-1FEA-0666-2F7189D87827}"/>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48408669-25DF-155A-A65B-8BDCF70E5AFE}"/>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社會</a:t>
              </a:r>
            </a:p>
          </p:txBody>
        </p:sp>
      </p:grpSp>
      <p:sp>
        <p:nvSpPr>
          <p:cNvPr id="33" name="TextBox 10">
            <a:extLst>
              <a:ext uri="{FF2B5EF4-FFF2-40B4-BE49-F238E27FC236}">
                <a16:creationId xmlns:a16="http://schemas.microsoft.com/office/drawing/2014/main" id="{E02C17C0-8369-8CA5-DA46-8C744D2B7146}"/>
              </a:ext>
            </a:extLst>
          </p:cNvPr>
          <p:cNvSpPr txBox="1"/>
          <p:nvPr/>
        </p:nvSpPr>
        <p:spPr>
          <a:xfrm>
            <a:off x="1200150" y="3749780"/>
            <a:ext cx="16706850" cy="553998"/>
          </a:xfrm>
          <a:prstGeom prst="rect">
            <a:avLst/>
          </a:prstGeom>
        </p:spPr>
        <p:txBody>
          <a:bodyPr wrap="square" lIns="0" tIns="0" rIns="0" bIns="0" rtlCol="0" anchor="t">
            <a:spAutoFit/>
          </a:bodyPr>
          <a:lstStyle/>
          <a:p>
            <a:pPr indent="-1080000"/>
            <a:r>
              <a:rPr lang="zh-TW" altLang="zh-TW" sz="3600">
                <a:latin typeface="微軟正黑體" panose="020B0604030504040204" pitchFamily="34" charset="-120"/>
                <a:ea typeface="微軟正黑體" panose="020B0604030504040204" pitchFamily="34" charset="-120"/>
              </a:rPr>
              <a:t>企業需注重數據使用的透明性與道德性，並在數位轉型中提升員工技能和組織彈性</a:t>
            </a:r>
            <a:endParaRPr lang="en-US" altLang="zh-CN" sz="3600">
              <a:latin typeface="微軟正黑體" panose="020B0604030504040204" pitchFamily="34" charset="-120"/>
              <a:ea typeface="微軟正黑體" panose="020B0604030504040204" pitchFamily="34" charset="-120"/>
              <a:sym typeface="+mn-lt"/>
            </a:endParaRPr>
          </a:p>
        </p:txBody>
      </p:sp>
      <p:sp>
        <p:nvSpPr>
          <p:cNvPr id="34" name="矩形: 圓角 33">
            <a:extLst>
              <a:ext uri="{FF2B5EF4-FFF2-40B4-BE49-F238E27FC236}">
                <a16:creationId xmlns:a16="http://schemas.microsoft.com/office/drawing/2014/main" id="{E7D2E69E-2E6D-2B34-094F-9E8F4795B4C4}"/>
              </a:ext>
            </a:extLst>
          </p:cNvPr>
          <p:cNvSpPr/>
          <p:nvPr/>
        </p:nvSpPr>
        <p:spPr>
          <a:xfrm>
            <a:off x="856986" y="4500108"/>
            <a:ext cx="16402314" cy="558051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TextBox 10">
            <a:extLst>
              <a:ext uri="{FF2B5EF4-FFF2-40B4-BE49-F238E27FC236}">
                <a16:creationId xmlns:a16="http://schemas.microsoft.com/office/drawing/2014/main" id="{F969CA8D-063A-DEE6-6111-5A614923D875}"/>
              </a:ext>
            </a:extLst>
          </p:cNvPr>
          <p:cNvSpPr txBox="1"/>
          <p:nvPr/>
        </p:nvSpPr>
        <p:spPr>
          <a:xfrm>
            <a:off x="6753225" y="4663237"/>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2E836778-A1C4-3A5B-9AE9-B8E0EBD0CED4}"/>
              </a:ext>
            </a:extLst>
          </p:cNvPr>
          <p:cNvSpPr txBox="1"/>
          <p:nvPr/>
        </p:nvSpPr>
        <p:spPr>
          <a:xfrm>
            <a:off x="1200150" y="4977845"/>
            <a:ext cx="16086203" cy="5078313"/>
          </a:xfrm>
          <a:prstGeom prst="rect">
            <a:avLst/>
          </a:prstGeom>
          <a:noFill/>
        </p:spPr>
        <p:txBody>
          <a:bodyPr wrap="square">
            <a:spAutoFit/>
          </a:bodyPr>
          <a:lstStyle/>
          <a:p>
            <a:pPr algn="l"/>
            <a:r>
              <a:rPr lang="zh-TW" altLang="en-US" sz="3600" b="1">
                <a:solidFill>
                  <a:srgbClr val="000000"/>
                </a:solidFill>
                <a:latin typeface="微軟正黑體" panose="020B0604030504040204" pitchFamily="34" charset="-120"/>
                <a:ea typeface="微軟正黑體" panose="020B0604030504040204" pitchFamily="34" charset="-120"/>
              </a:rPr>
              <a:t>數據使用的社會影響</a:t>
            </a:r>
            <a:endParaRPr lang="zh-TW" altLang="en-US" sz="3600">
              <a:latin typeface="微軟正黑體" panose="020B0604030504040204" pitchFamily="34" charset="-120"/>
              <a:ea typeface="微軟正黑體" panose="020B0604030504040204" pitchFamily="34" charset="-120"/>
            </a:endParaRPr>
          </a:p>
          <a:p>
            <a:r>
              <a:rPr lang="zh-TW" altLang="en-US" sz="3600">
                <a:latin typeface="微軟正黑體" panose="020B0604030504040204" pitchFamily="34" charset="-120"/>
                <a:ea typeface="微軟正黑體" panose="020B0604030504040204" pitchFamily="34" charset="-120"/>
              </a:rPr>
              <a:t>大數據分析的普及可能會對社會產生重大影響，包括隱私問題、數據安全，以及消費者對數據透明度的要求。系統整合商在幫助企業收集和分析析數據時，必須考慮到社會對數據濫用的擔憂，並設計出符合道德標準的解決方案。 </a:t>
            </a:r>
          </a:p>
          <a:p>
            <a:pPr algn="l"/>
            <a:r>
              <a:rPr lang="zh-TW" altLang="en-US" sz="3600" b="1">
                <a:solidFill>
                  <a:srgbClr val="000000"/>
                </a:solidFill>
                <a:latin typeface="微軟正黑體" panose="020B0604030504040204" pitchFamily="34" charset="-120"/>
                <a:ea typeface="微軟正黑體" panose="020B0604030504040204" pitchFamily="34" charset="-120"/>
              </a:rPr>
              <a:t>員工技能與組織變革</a:t>
            </a:r>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a:latin typeface="微軟正黑體" panose="020B0604030504040204" pitchFamily="34" charset="-120"/>
                <a:ea typeface="微軟正黑體" panose="020B0604030504040204" pitchFamily="34" charset="-120"/>
              </a:rPr>
              <a:t>從社會層面來看，大數據分析能力的提升涉及到員工技能升級和組織內部的變革。系統整合商不僅需要提供技術服務，還需要支持企業內部員工的學習與發展，確保他們具備運用新技術的能力。這也涉及到企業文化的變革，促進數據驅動的決策文化。 </a:t>
            </a:r>
          </a:p>
        </p:txBody>
      </p:sp>
      <p:sp>
        <p:nvSpPr>
          <p:cNvPr id="47" name="TextBox 23">
            <a:extLst>
              <a:ext uri="{FF2B5EF4-FFF2-40B4-BE49-F238E27FC236}">
                <a16:creationId xmlns:a16="http://schemas.microsoft.com/office/drawing/2014/main" id="{B3140625-899F-78E7-476B-2DB0F8275D07}"/>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STEEP </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外部環境分析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3546009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grpSp>
        <p:nvGrpSpPr>
          <p:cNvPr id="10" name="Group 2">
            <a:extLst>
              <a:ext uri="{FF2B5EF4-FFF2-40B4-BE49-F238E27FC236}">
                <a16:creationId xmlns:a16="http://schemas.microsoft.com/office/drawing/2014/main" id="{9998B155-91F9-E83C-238F-2FB89B2A715B}"/>
              </a:ext>
            </a:extLst>
          </p:cNvPr>
          <p:cNvGrpSpPr/>
          <p:nvPr/>
        </p:nvGrpSpPr>
        <p:grpSpPr>
          <a:xfrm>
            <a:off x="0" y="97511"/>
            <a:ext cx="18288000" cy="10189490"/>
            <a:chOff x="0" y="0"/>
            <a:chExt cx="24384001" cy="13585986"/>
          </a:xfrm>
        </p:grpSpPr>
        <p:sp>
          <p:nvSpPr>
            <p:cNvPr id="27" name="Freeform 3">
              <a:extLst>
                <a:ext uri="{FF2B5EF4-FFF2-40B4-BE49-F238E27FC236}">
                  <a16:creationId xmlns:a16="http://schemas.microsoft.com/office/drawing/2014/main" id="{C5EFA747-D33A-F1D4-9399-D6C2C3C09250}"/>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28" name="TextBox 4">
              <a:extLst>
                <a:ext uri="{FF2B5EF4-FFF2-40B4-BE49-F238E27FC236}">
                  <a16:creationId xmlns:a16="http://schemas.microsoft.com/office/drawing/2014/main" id="{D7FB495B-7522-B067-31FA-4EA52CA4D27E}"/>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9" name="Freeform 5">
              <a:extLst>
                <a:ext uri="{FF2B5EF4-FFF2-40B4-BE49-F238E27FC236}">
                  <a16:creationId xmlns:a16="http://schemas.microsoft.com/office/drawing/2014/main" id="{515E3145-CB88-2F0D-0B64-16E622003331}"/>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6">
              <a:extLst>
                <a:ext uri="{FF2B5EF4-FFF2-40B4-BE49-F238E27FC236}">
                  <a16:creationId xmlns:a16="http://schemas.microsoft.com/office/drawing/2014/main" id="{9E11C2F1-DC0F-E7A7-F357-2053DFF4268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1" name="Freeform 7">
              <a:extLst>
                <a:ext uri="{FF2B5EF4-FFF2-40B4-BE49-F238E27FC236}">
                  <a16:creationId xmlns:a16="http://schemas.microsoft.com/office/drawing/2014/main" id="{E3E67544-4FB8-99E9-C3A4-A7B5E3C8095F}"/>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32" name="Group 8">
              <a:extLst>
                <a:ext uri="{FF2B5EF4-FFF2-40B4-BE49-F238E27FC236}">
                  <a16:creationId xmlns:a16="http://schemas.microsoft.com/office/drawing/2014/main" id="{EDAF1EE8-8674-EAD9-16F4-CD5C6098D036}"/>
                </a:ext>
              </a:extLst>
            </p:cNvPr>
            <p:cNvGrpSpPr/>
            <p:nvPr/>
          </p:nvGrpSpPr>
          <p:grpSpPr>
            <a:xfrm>
              <a:off x="0" y="1358599"/>
              <a:ext cx="24384000" cy="12227387"/>
              <a:chOff x="0" y="0"/>
              <a:chExt cx="4862686" cy="2438400"/>
            </a:xfrm>
          </p:grpSpPr>
          <p:sp>
            <p:nvSpPr>
              <p:cNvPr id="48" name="Freeform 9">
                <a:extLst>
                  <a:ext uri="{FF2B5EF4-FFF2-40B4-BE49-F238E27FC236}">
                    <a16:creationId xmlns:a16="http://schemas.microsoft.com/office/drawing/2014/main" id="{9BDF11CF-A0B6-115C-A605-EA897DCB26A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9" name="TextBox 10">
                <a:extLst>
                  <a:ext uri="{FF2B5EF4-FFF2-40B4-BE49-F238E27FC236}">
                    <a16:creationId xmlns:a16="http://schemas.microsoft.com/office/drawing/2014/main" id="{B1E47364-40EA-E149-9E93-D1A275982B8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3" name="AutoShape 11">
              <a:extLst>
                <a:ext uri="{FF2B5EF4-FFF2-40B4-BE49-F238E27FC236}">
                  <a16:creationId xmlns:a16="http://schemas.microsoft.com/office/drawing/2014/main" id="{74F871D7-244E-0174-BD43-374A91AE5518}"/>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4" name="AutoShape 12">
              <a:extLst>
                <a:ext uri="{FF2B5EF4-FFF2-40B4-BE49-F238E27FC236}">
                  <a16:creationId xmlns:a16="http://schemas.microsoft.com/office/drawing/2014/main" id="{3505B4EF-A75D-DCE0-00C7-DE2252652BEF}"/>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5" name="Freeform 13">
              <a:extLst>
                <a:ext uri="{FF2B5EF4-FFF2-40B4-BE49-F238E27FC236}">
                  <a16:creationId xmlns:a16="http://schemas.microsoft.com/office/drawing/2014/main" id="{CFD74400-BC44-35B5-7E21-7DE22A71E289}"/>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6" name="TextBox 14">
              <a:extLst>
                <a:ext uri="{FF2B5EF4-FFF2-40B4-BE49-F238E27FC236}">
                  <a16:creationId xmlns:a16="http://schemas.microsoft.com/office/drawing/2014/main" id="{F375FC35-F5FA-AB8D-C19C-D828731422CD}"/>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7" name="Freeform 15">
              <a:extLst>
                <a:ext uri="{FF2B5EF4-FFF2-40B4-BE49-F238E27FC236}">
                  <a16:creationId xmlns:a16="http://schemas.microsoft.com/office/drawing/2014/main" id="{2D11BCD4-545A-E421-4E4A-5761AF19585E}"/>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8" name="Freeform 16">
              <a:extLst>
                <a:ext uri="{FF2B5EF4-FFF2-40B4-BE49-F238E27FC236}">
                  <a16:creationId xmlns:a16="http://schemas.microsoft.com/office/drawing/2014/main" id="{CB457D7C-7AD3-FBBC-12A8-C56E9A7E4006}"/>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9" name="Freeform 17">
              <a:extLst>
                <a:ext uri="{FF2B5EF4-FFF2-40B4-BE49-F238E27FC236}">
                  <a16:creationId xmlns:a16="http://schemas.microsoft.com/office/drawing/2014/main" id="{ED1A05D3-D7B5-0A7E-9310-C8F794BFE678}"/>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40" name="Group 18">
              <a:extLst>
                <a:ext uri="{FF2B5EF4-FFF2-40B4-BE49-F238E27FC236}">
                  <a16:creationId xmlns:a16="http://schemas.microsoft.com/office/drawing/2014/main" id="{99761F2F-602D-A88B-D64A-48133E8195B5}"/>
                </a:ext>
              </a:extLst>
            </p:cNvPr>
            <p:cNvGrpSpPr/>
            <p:nvPr/>
          </p:nvGrpSpPr>
          <p:grpSpPr>
            <a:xfrm>
              <a:off x="2134357" y="1651686"/>
              <a:ext cx="20878043" cy="696519"/>
              <a:chOff x="0" y="-9525"/>
              <a:chExt cx="12467294" cy="415925"/>
            </a:xfrm>
          </p:grpSpPr>
          <p:sp>
            <p:nvSpPr>
              <p:cNvPr id="46" name="Freeform 19">
                <a:extLst>
                  <a:ext uri="{FF2B5EF4-FFF2-40B4-BE49-F238E27FC236}">
                    <a16:creationId xmlns:a16="http://schemas.microsoft.com/office/drawing/2014/main" id="{67D41DE6-B50C-0276-F36A-5B363A86488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7" name="TextBox 20">
                <a:extLst>
                  <a:ext uri="{FF2B5EF4-FFF2-40B4-BE49-F238E27FC236}">
                    <a16:creationId xmlns:a16="http://schemas.microsoft.com/office/drawing/2014/main" id="{4CE7F38F-63CB-FCA7-896F-0DA4E82EB48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1" name="Freeform 21">
              <a:extLst>
                <a:ext uri="{FF2B5EF4-FFF2-40B4-BE49-F238E27FC236}">
                  <a16:creationId xmlns:a16="http://schemas.microsoft.com/office/drawing/2014/main" id="{DA0CF11A-CA28-727A-ACD0-458178DB0B54}"/>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2" name="Group 22">
              <a:extLst>
                <a:ext uri="{FF2B5EF4-FFF2-40B4-BE49-F238E27FC236}">
                  <a16:creationId xmlns:a16="http://schemas.microsoft.com/office/drawing/2014/main" id="{596EC57F-52C4-CE5D-FC49-2B96D54D120B}"/>
                </a:ext>
              </a:extLst>
            </p:cNvPr>
            <p:cNvGrpSpPr/>
            <p:nvPr/>
          </p:nvGrpSpPr>
          <p:grpSpPr>
            <a:xfrm>
              <a:off x="447964" y="221133"/>
              <a:ext cx="796139" cy="796139"/>
              <a:chOff x="0" y="0"/>
              <a:chExt cx="812800" cy="812800"/>
            </a:xfrm>
          </p:grpSpPr>
          <p:sp>
            <p:nvSpPr>
              <p:cNvPr id="44" name="Freeform 23">
                <a:extLst>
                  <a:ext uri="{FF2B5EF4-FFF2-40B4-BE49-F238E27FC236}">
                    <a16:creationId xmlns:a16="http://schemas.microsoft.com/office/drawing/2014/main" id="{33B0CB99-7F22-48A2-8074-A1E61E0413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5" name="TextBox 24">
                <a:extLst>
                  <a:ext uri="{FF2B5EF4-FFF2-40B4-BE49-F238E27FC236}">
                    <a16:creationId xmlns:a16="http://schemas.microsoft.com/office/drawing/2014/main" id="{B8C4EE2B-3AEF-9BF9-422F-99D3A03A96B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3" name="TextBox 25">
              <a:extLst>
                <a:ext uri="{FF2B5EF4-FFF2-40B4-BE49-F238E27FC236}">
                  <a16:creationId xmlns:a16="http://schemas.microsoft.com/office/drawing/2014/main" id="{3EEC870D-4A36-2296-17BA-C81D99C90BD1}"/>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的五力分析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產業分析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24</a:t>
            </a:fld>
            <a:endParaRPr lang="en-US"/>
          </a:p>
        </p:txBody>
      </p:sp>
      <p:graphicFrame>
        <p:nvGraphicFramePr>
          <p:cNvPr id="8" name="資料庫圖表 7">
            <a:extLst>
              <a:ext uri="{FF2B5EF4-FFF2-40B4-BE49-F238E27FC236}">
                <a16:creationId xmlns:a16="http://schemas.microsoft.com/office/drawing/2014/main" id="{D2F7FB81-7B28-797B-6E8F-F1916093E69E}"/>
              </a:ext>
            </a:extLst>
          </p:cNvPr>
          <p:cNvGraphicFramePr/>
          <p:nvPr>
            <p:extLst>
              <p:ext uri="{D42A27DB-BD31-4B8C-83A1-F6EECF244321}">
                <p14:modId xmlns:p14="http://schemas.microsoft.com/office/powerpoint/2010/main" val="2267616074"/>
              </p:ext>
            </p:extLst>
          </p:nvPr>
        </p:nvGraphicFramePr>
        <p:xfrm>
          <a:off x="-122907" y="2088472"/>
          <a:ext cx="9372599" cy="811975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9" name="矩形: 圓角 8">
            <a:extLst>
              <a:ext uri="{FF2B5EF4-FFF2-40B4-BE49-F238E27FC236}">
                <a16:creationId xmlns:a16="http://schemas.microsoft.com/office/drawing/2014/main" id="{4551A638-C248-B0C8-982D-39AB8A4CC0A6}"/>
              </a:ext>
            </a:extLst>
          </p:cNvPr>
          <p:cNvSpPr/>
          <p:nvPr/>
        </p:nvSpPr>
        <p:spPr>
          <a:xfrm>
            <a:off x="9249692" y="1973819"/>
            <a:ext cx="8009608" cy="826905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10">
            <a:extLst>
              <a:ext uri="{FF2B5EF4-FFF2-40B4-BE49-F238E27FC236}">
                <a16:creationId xmlns:a16="http://schemas.microsoft.com/office/drawing/2014/main" id="{A93BA9E5-F844-AB4C-5A58-D2856C08DABB}"/>
              </a:ext>
            </a:extLst>
          </p:cNvPr>
          <p:cNvSpPr txBox="1"/>
          <p:nvPr/>
        </p:nvSpPr>
        <p:spPr>
          <a:xfrm>
            <a:off x="11498836" y="2019300"/>
            <a:ext cx="4038600" cy="553998"/>
          </a:xfrm>
          <a:prstGeom prst="rect">
            <a:avLst/>
          </a:prstGeom>
        </p:spPr>
        <p:txBody>
          <a:bodyPr wrap="square" lIns="0" tIns="0" rIns="0" bIns="0" rtlCol="0" anchor="t">
            <a:spAutoFit/>
          </a:bodyPr>
          <a:lstStyle/>
          <a:p>
            <a:pPr indent="-1080000"/>
            <a:r>
              <a:rPr lang="zh-TW" altLang="zh-TW" sz="3600" b="1">
                <a:solidFill>
                  <a:srgbClr val="000000"/>
                </a:solidFill>
                <a:latin typeface="微軟正黑體" panose="020B0604030504040204" pitchFamily="34" charset="-120"/>
                <a:ea typeface="微軟正黑體" panose="020B0604030504040204" pitchFamily="34" charset="-120"/>
              </a:rPr>
              <a:t>供應商的議價能力</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6" name="文字方塊 25">
            <a:extLst>
              <a:ext uri="{FF2B5EF4-FFF2-40B4-BE49-F238E27FC236}">
                <a16:creationId xmlns:a16="http://schemas.microsoft.com/office/drawing/2014/main" id="{E9307568-2F90-5239-6DD5-B612B88AC33B}"/>
              </a:ext>
            </a:extLst>
          </p:cNvPr>
          <p:cNvSpPr txBox="1"/>
          <p:nvPr/>
        </p:nvSpPr>
        <p:spPr>
          <a:xfrm>
            <a:off x="9601200" y="2679085"/>
            <a:ext cx="7698041" cy="7417415"/>
          </a:xfrm>
          <a:prstGeom prst="rect">
            <a:avLst/>
          </a:prstGeom>
          <a:noFill/>
        </p:spPr>
        <p:txBody>
          <a:bodyPr wrap="square">
            <a:spAutoFit/>
          </a:bodyPr>
          <a:lstStyle/>
          <a:p>
            <a:pPr algn="l"/>
            <a:r>
              <a:rPr lang="zh-TW" altLang="en-US" sz="3400" b="1">
                <a:solidFill>
                  <a:srgbClr val="000000"/>
                </a:solidFill>
                <a:latin typeface="微軟正黑體" panose="020B0604030504040204" pitchFamily="34" charset="-120"/>
                <a:ea typeface="微軟正黑體" panose="020B0604030504040204" pitchFamily="34" charset="-120"/>
              </a:rPr>
              <a:t>數系統整合商的角色</a:t>
            </a:r>
            <a:endParaRPr lang="zh-TW" altLang="en-US" sz="3400">
              <a:latin typeface="微軟正黑體" panose="020B0604030504040204" pitchFamily="34" charset="-120"/>
              <a:ea typeface="微軟正黑體" panose="020B0604030504040204" pitchFamily="34" charset="-120"/>
            </a:endParaRPr>
          </a:p>
          <a:p>
            <a:r>
              <a:rPr lang="zh-TW" altLang="en-US" sz="3400">
                <a:latin typeface="微軟正黑體" panose="020B0604030504040204" pitchFamily="34" charset="-120"/>
                <a:ea typeface="微軟正黑體" panose="020B0604030504040204" pitchFamily="34" charset="-120"/>
              </a:rPr>
              <a:t>系統整合商提供的是大數據分析技術、軟硬體整合和技術諮詢服務，這些技術和解決方案依賴於上游的技術供應商，如雲端服務提供商、數據庫系統供應商和軟體開發商。由於大數據技術的複雜性與高度依賴第三方技術，供應商的議價能力相對較強。</a:t>
            </a:r>
            <a:endParaRPr lang="en-US" altLang="zh-TW" sz="3400">
              <a:latin typeface="微軟正黑體" panose="020B0604030504040204" pitchFamily="34" charset="-120"/>
              <a:ea typeface="微軟正黑體" panose="020B0604030504040204" pitchFamily="34" charset="-120"/>
            </a:endParaRPr>
          </a:p>
          <a:p>
            <a:r>
              <a:rPr lang="zh-TW" altLang="zh-TW" sz="3400" b="1">
                <a:solidFill>
                  <a:srgbClr val="000000"/>
                </a:solidFill>
                <a:latin typeface="微軟正黑體" panose="020B0604030504040204" pitchFamily="34" charset="-120"/>
                <a:ea typeface="微軟正黑體" panose="020B0604030504040204" pitchFamily="34" charset="-120"/>
              </a:rPr>
              <a:t>技術依賴度</a:t>
            </a:r>
            <a:endParaRPr lang="en-US" altLang="zh-TW" sz="3400" b="1">
              <a:solidFill>
                <a:srgbClr val="000000"/>
              </a:solidFill>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zh-TW" sz="3400">
                <a:latin typeface="微軟正黑體" panose="020B0604030504040204" pitchFamily="34" charset="-120"/>
                <a:ea typeface="微軟正黑體" panose="020B0604030504040204" pitchFamily="34" charset="-120"/>
              </a:rPr>
              <a:t>企業在選擇系統整合商時，整合商本身的能力主要體現在技術整合與服務的提供，但由於需要依賴技術供應商的最新技術，這使得供應商在議價方面有一定優勢。</a:t>
            </a:r>
            <a:endParaRPr lang="zh-TW" altLang="en-US" sz="340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19255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grpSp>
        <p:nvGrpSpPr>
          <p:cNvPr id="10" name="Group 2">
            <a:extLst>
              <a:ext uri="{FF2B5EF4-FFF2-40B4-BE49-F238E27FC236}">
                <a16:creationId xmlns:a16="http://schemas.microsoft.com/office/drawing/2014/main" id="{3409B96C-2EC8-9EDB-CF92-DC9475660CB6}"/>
              </a:ext>
            </a:extLst>
          </p:cNvPr>
          <p:cNvGrpSpPr/>
          <p:nvPr/>
        </p:nvGrpSpPr>
        <p:grpSpPr>
          <a:xfrm>
            <a:off x="0" y="97511"/>
            <a:ext cx="18288000" cy="10189490"/>
            <a:chOff x="0" y="0"/>
            <a:chExt cx="24384001" cy="13585986"/>
          </a:xfrm>
        </p:grpSpPr>
        <p:sp>
          <p:nvSpPr>
            <p:cNvPr id="27" name="Freeform 3">
              <a:extLst>
                <a:ext uri="{FF2B5EF4-FFF2-40B4-BE49-F238E27FC236}">
                  <a16:creationId xmlns:a16="http://schemas.microsoft.com/office/drawing/2014/main" id="{0654177D-F258-659A-3CD4-55151600C3E6}"/>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sp>
          <p:nvSpPr>
            <p:cNvPr id="28" name="TextBox 4">
              <a:extLst>
                <a:ext uri="{FF2B5EF4-FFF2-40B4-BE49-F238E27FC236}">
                  <a16:creationId xmlns:a16="http://schemas.microsoft.com/office/drawing/2014/main" id="{FBD8E693-18CA-12E8-B84D-DE40F2111DEB}"/>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9" name="Freeform 5">
              <a:extLst>
                <a:ext uri="{FF2B5EF4-FFF2-40B4-BE49-F238E27FC236}">
                  <a16:creationId xmlns:a16="http://schemas.microsoft.com/office/drawing/2014/main" id="{F0425679-539D-215C-7113-4429B0BB220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6">
              <a:extLst>
                <a:ext uri="{FF2B5EF4-FFF2-40B4-BE49-F238E27FC236}">
                  <a16:creationId xmlns:a16="http://schemas.microsoft.com/office/drawing/2014/main" id="{F1053198-D64E-3C41-DE70-502491AF968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1" name="Freeform 7">
              <a:extLst>
                <a:ext uri="{FF2B5EF4-FFF2-40B4-BE49-F238E27FC236}">
                  <a16:creationId xmlns:a16="http://schemas.microsoft.com/office/drawing/2014/main" id="{8CFB2390-F4F1-2218-C376-9C09AC132CD8}"/>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32" name="Group 8">
              <a:extLst>
                <a:ext uri="{FF2B5EF4-FFF2-40B4-BE49-F238E27FC236}">
                  <a16:creationId xmlns:a16="http://schemas.microsoft.com/office/drawing/2014/main" id="{B6304DCD-54F2-6FFA-D5C0-F5521653D556}"/>
                </a:ext>
              </a:extLst>
            </p:cNvPr>
            <p:cNvGrpSpPr/>
            <p:nvPr/>
          </p:nvGrpSpPr>
          <p:grpSpPr>
            <a:xfrm>
              <a:off x="0" y="1358599"/>
              <a:ext cx="24384000" cy="12227387"/>
              <a:chOff x="0" y="0"/>
              <a:chExt cx="4862686" cy="2438400"/>
            </a:xfrm>
          </p:grpSpPr>
          <p:sp>
            <p:nvSpPr>
              <p:cNvPr id="48" name="Freeform 9">
                <a:extLst>
                  <a:ext uri="{FF2B5EF4-FFF2-40B4-BE49-F238E27FC236}">
                    <a16:creationId xmlns:a16="http://schemas.microsoft.com/office/drawing/2014/main" id="{27D414F1-9AF9-E120-AD5C-AF5E601F0EA0}"/>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9" name="TextBox 10">
                <a:extLst>
                  <a:ext uri="{FF2B5EF4-FFF2-40B4-BE49-F238E27FC236}">
                    <a16:creationId xmlns:a16="http://schemas.microsoft.com/office/drawing/2014/main" id="{55F25ECC-A35B-A554-AA0A-F9B1D0EE9760}"/>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3" name="AutoShape 11">
              <a:extLst>
                <a:ext uri="{FF2B5EF4-FFF2-40B4-BE49-F238E27FC236}">
                  <a16:creationId xmlns:a16="http://schemas.microsoft.com/office/drawing/2014/main" id="{2880C5FE-8E34-7430-FCB6-F9CE4AFCBD8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4" name="AutoShape 12">
              <a:extLst>
                <a:ext uri="{FF2B5EF4-FFF2-40B4-BE49-F238E27FC236}">
                  <a16:creationId xmlns:a16="http://schemas.microsoft.com/office/drawing/2014/main" id="{DED26255-F6CD-2138-5D82-6827B7CC8A65}"/>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5" name="Freeform 13">
              <a:extLst>
                <a:ext uri="{FF2B5EF4-FFF2-40B4-BE49-F238E27FC236}">
                  <a16:creationId xmlns:a16="http://schemas.microsoft.com/office/drawing/2014/main" id="{0F9032A0-4390-F8D9-FA0B-A3FF0894B3B2}"/>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6" name="TextBox 14">
              <a:extLst>
                <a:ext uri="{FF2B5EF4-FFF2-40B4-BE49-F238E27FC236}">
                  <a16:creationId xmlns:a16="http://schemas.microsoft.com/office/drawing/2014/main" id="{EF4EBAF5-0161-F1C6-3FE6-8F56DCF8A63A}"/>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7" name="Freeform 15">
              <a:extLst>
                <a:ext uri="{FF2B5EF4-FFF2-40B4-BE49-F238E27FC236}">
                  <a16:creationId xmlns:a16="http://schemas.microsoft.com/office/drawing/2014/main" id="{12D7F829-8626-59A4-FB8D-0C404D6065F0}"/>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8" name="Freeform 16">
              <a:extLst>
                <a:ext uri="{FF2B5EF4-FFF2-40B4-BE49-F238E27FC236}">
                  <a16:creationId xmlns:a16="http://schemas.microsoft.com/office/drawing/2014/main" id="{B56E67FD-89FE-B83F-1718-030423F42FE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9" name="Freeform 17">
              <a:extLst>
                <a:ext uri="{FF2B5EF4-FFF2-40B4-BE49-F238E27FC236}">
                  <a16:creationId xmlns:a16="http://schemas.microsoft.com/office/drawing/2014/main" id="{47D4DF88-59DA-64DD-BE06-9476F252F0DC}"/>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40" name="Group 18">
              <a:extLst>
                <a:ext uri="{FF2B5EF4-FFF2-40B4-BE49-F238E27FC236}">
                  <a16:creationId xmlns:a16="http://schemas.microsoft.com/office/drawing/2014/main" id="{76AA4321-9A2D-0B29-D7F0-1064D65E605B}"/>
                </a:ext>
              </a:extLst>
            </p:cNvPr>
            <p:cNvGrpSpPr/>
            <p:nvPr/>
          </p:nvGrpSpPr>
          <p:grpSpPr>
            <a:xfrm>
              <a:off x="2134357" y="1651686"/>
              <a:ext cx="20878043" cy="696519"/>
              <a:chOff x="0" y="-9525"/>
              <a:chExt cx="12467294" cy="415925"/>
            </a:xfrm>
          </p:grpSpPr>
          <p:sp>
            <p:nvSpPr>
              <p:cNvPr id="46" name="Freeform 19">
                <a:extLst>
                  <a:ext uri="{FF2B5EF4-FFF2-40B4-BE49-F238E27FC236}">
                    <a16:creationId xmlns:a16="http://schemas.microsoft.com/office/drawing/2014/main" id="{764FD727-640E-06FC-A03C-4FB92E3D36A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7" name="TextBox 20">
                <a:extLst>
                  <a:ext uri="{FF2B5EF4-FFF2-40B4-BE49-F238E27FC236}">
                    <a16:creationId xmlns:a16="http://schemas.microsoft.com/office/drawing/2014/main" id="{55004F77-5757-129A-FD78-58D9FDA1CA2C}"/>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1" name="Freeform 21">
              <a:extLst>
                <a:ext uri="{FF2B5EF4-FFF2-40B4-BE49-F238E27FC236}">
                  <a16:creationId xmlns:a16="http://schemas.microsoft.com/office/drawing/2014/main" id="{26E7447B-8FDB-3CD2-D81F-0C0AE028A73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2" name="Group 22">
              <a:extLst>
                <a:ext uri="{FF2B5EF4-FFF2-40B4-BE49-F238E27FC236}">
                  <a16:creationId xmlns:a16="http://schemas.microsoft.com/office/drawing/2014/main" id="{AA0FFAE5-6AE7-E03E-8381-FA54406275AA}"/>
                </a:ext>
              </a:extLst>
            </p:cNvPr>
            <p:cNvGrpSpPr/>
            <p:nvPr/>
          </p:nvGrpSpPr>
          <p:grpSpPr>
            <a:xfrm>
              <a:off x="447964" y="221133"/>
              <a:ext cx="796139" cy="796139"/>
              <a:chOff x="0" y="0"/>
              <a:chExt cx="812800" cy="812800"/>
            </a:xfrm>
          </p:grpSpPr>
          <p:sp>
            <p:nvSpPr>
              <p:cNvPr id="44" name="Freeform 23">
                <a:extLst>
                  <a:ext uri="{FF2B5EF4-FFF2-40B4-BE49-F238E27FC236}">
                    <a16:creationId xmlns:a16="http://schemas.microsoft.com/office/drawing/2014/main" id="{5510F94F-F6D4-5408-395E-E7995F66B7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5" name="TextBox 24">
                <a:extLst>
                  <a:ext uri="{FF2B5EF4-FFF2-40B4-BE49-F238E27FC236}">
                    <a16:creationId xmlns:a16="http://schemas.microsoft.com/office/drawing/2014/main" id="{F45FD7E1-1351-DDAE-6F24-D69C75520ACB}"/>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3" name="TextBox 25">
              <a:extLst>
                <a:ext uri="{FF2B5EF4-FFF2-40B4-BE49-F238E27FC236}">
                  <a16:creationId xmlns:a16="http://schemas.microsoft.com/office/drawing/2014/main" id="{FDD3E051-FEFE-F2F5-A1D0-09687AA37D36}"/>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的五力分析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產業分析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25</a:t>
            </a:fld>
            <a:endParaRPr lang="en-US"/>
          </a:p>
        </p:txBody>
      </p:sp>
      <p:graphicFrame>
        <p:nvGraphicFramePr>
          <p:cNvPr id="8" name="資料庫圖表 7">
            <a:extLst>
              <a:ext uri="{FF2B5EF4-FFF2-40B4-BE49-F238E27FC236}">
                <a16:creationId xmlns:a16="http://schemas.microsoft.com/office/drawing/2014/main" id="{D2F7FB81-7B28-797B-6E8F-F1916093E69E}"/>
              </a:ext>
            </a:extLst>
          </p:cNvPr>
          <p:cNvGraphicFramePr/>
          <p:nvPr/>
        </p:nvGraphicFramePr>
        <p:xfrm>
          <a:off x="-122907" y="2088472"/>
          <a:ext cx="9372599" cy="811975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9" name="矩形: 圓角 8">
            <a:extLst>
              <a:ext uri="{FF2B5EF4-FFF2-40B4-BE49-F238E27FC236}">
                <a16:creationId xmlns:a16="http://schemas.microsoft.com/office/drawing/2014/main" id="{4551A638-C248-B0C8-982D-39AB8A4CC0A6}"/>
              </a:ext>
            </a:extLst>
          </p:cNvPr>
          <p:cNvSpPr/>
          <p:nvPr/>
        </p:nvSpPr>
        <p:spPr>
          <a:xfrm>
            <a:off x="9249692" y="1973819"/>
            <a:ext cx="8352508" cy="826905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10">
            <a:extLst>
              <a:ext uri="{FF2B5EF4-FFF2-40B4-BE49-F238E27FC236}">
                <a16:creationId xmlns:a16="http://schemas.microsoft.com/office/drawing/2014/main" id="{A93BA9E5-F844-AB4C-5A58-D2856C08DABB}"/>
              </a:ext>
            </a:extLst>
          </p:cNvPr>
          <p:cNvSpPr txBox="1"/>
          <p:nvPr/>
        </p:nvSpPr>
        <p:spPr>
          <a:xfrm>
            <a:off x="11732038" y="2016657"/>
            <a:ext cx="3436364"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買方</a:t>
            </a:r>
            <a:r>
              <a:rPr lang="zh-TW" altLang="zh-TW" sz="3600" b="1">
                <a:solidFill>
                  <a:srgbClr val="000000"/>
                </a:solidFill>
                <a:latin typeface="微軟正黑體" panose="020B0604030504040204" pitchFamily="34" charset="-120"/>
                <a:ea typeface="微軟正黑體" panose="020B0604030504040204" pitchFamily="34" charset="-120"/>
              </a:rPr>
              <a:t>的議價能力</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6" name="文字方塊 25">
            <a:extLst>
              <a:ext uri="{FF2B5EF4-FFF2-40B4-BE49-F238E27FC236}">
                <a16:creationId xmlns:a16="http://schemas.microsoft.com/office/drawing/2014/main" id="{E9307568-2F90-5239-6DD5-B612B88AC33B}"/>
              </a:ext>
            </a:extLst>
          </p:cNvPr>
          <p:cNvSpPr txBox="1"/>
          <p:nvPr/>
        </p:nvSpPr>
        <p:spPr>
          <a:xfrm>
            <a:off x="9906000" y="2536865"/>
            <a:ext cx="7698041" cy="7940635"/>
          </a:xfrm>
          <a:prstGeom prst="rect">
            <a:avLst/>
          </a:prstGeom>
          <a:noFill/>
        </p:spPr>
        <p:txBody>
          <a:bodyPr wrap="square">
            <a:spAutoFit/>
          </a:bodyPr>
          <a:lstStyle/>
          <a:p>
            <a:pPr algn="l"/>
            <a:r>
              <a:rPr lang="zh-TW" altLang="en-US" sz="3300" b="1">
                <a:solidFill>
                  <a:srgbClr val="000000"/>
                </a:solidFill>
                <a:latin typeface="微軟正黑體" panose="020B0604030504040204" pitchFamily="34" charset="-120"/>
                <a:ea typeface="微軟正黑體" panose="020B0604030504040204" pitchFamily="34" charset="-120"/>
              </a:rPr>
              <a:t>企業客戶的影響力</a:t>
            </a:r>
            <a:endParaRPr lang="en-US" altLang="zh-TW" sz="3300" b="1">
              <a:solidFill>
                <a:srgbClr val="000000"/>
              </a:solidFill>
              <a:latin typeface="微軟正黑體" panose="020B0604030504040204" pitchFamily="34" charset="-120"/>
              <a:ea typeface="微軟正黑體" panose="020B0604030504040204" pitchFamily="34" charset="-120"/>
            </a:endParaRPr>
          </a:p>
          <a:p>
            <a:pPr algn="l"/>
            <a:r>
              <a:rPr lang="zh-TW" altLang="en-US" sz="3300">
                <a:latin typeface="微軟正黑體" panose="020B0604030504040204" pitchFamily="34" charset="-120"/>
                <a:ea typeface="微軟正黑體" panose="020B0604030504040204" pitchFamily="34" charset="-120"/>
              </a:rPr>
              <a:t>企業希望通過大數據分析提升競爭力，因此企業在選擇系統整合商時有較高的議價能力。特別是大型企業，由於其規模龐大、資源豐富，能夠比較不同整合商的服務，並且有能力自行培養內部大數據團隊，這使得系統整合商需要提供更具吸引力的定價與客製化服務。</a:t>
            </a:r>
            <a:endParaRPr lang="en-US" altLang="zh-TW" sz="3300">
              <a:latin typeface="微軟正黑體" panose="020B0604030504040204" pitchFamily="34" charset="-120"/>
              <a:ea typeface="微軟正黑體" panose="020B0604030504040204" pitchFamily="34" charset="-120"/>
            </a:endParaRPr>
          </a:p>
          <a:p>
            <a:pPr algn="l"/>
            <a:r>
              <a:rPr lang="zh-TW" altLang="en-US" sz="3300" b="1">
                <a:solidFill>
                  <a:srgbClr val="000000"/>
                </a:solidFill>
                <a:latin typeface="微軟正黑體" panose="020B0604030504040204" pitchFamily="34" charset="-120"/>
                <a:ea typeface="微軟正黑體" panose="020B0604030504040204" pitchFamily="34" charset="-120"/>
              </a:rPr>
              <a:t>個性化需求</a:t>
            </a:r>
            <a:endParaRPr lang="en-US" altLang="zh-TW" sz="3300" b="1">
              <a:solidFill>
                <a:srgbClr val="000000"/>
              </a:solidFill>
              <a:latin typeface="微軟正黑體" panose="020B0604030504040204" pitchFamily="34" charset="-120"/>
              <a:ea typeface="微軟正黑體" panose="020B0604030504040204" pitchFamily="34" charset="-120"/>
            </a:endParaRPr>
          </a:p>
          <a:p>
            <a:r>
              <a:rPr lang="zh-TW" altLang="en-US" sz="3300">
                <a:latin typeface="微軟正黑體" panose="020B0604030504040204" pitchFamily="34" charset="-120"/>
                <a:ea typeface="微軟正黑體" panose="020B0604030504040204" pitchFamily="34" charset="-120"/>
              </a:rPr>
              <a:t>隨著企業越來越依賴大數據分析來做出關鍵決策，對系統整合商的定製化服務需求也在增長。企業會要求系統整合商不僅提供技術支持，還要幫助企業在競爭激烈的市場中，制定數據驅動的業務策略。</a:t>
            </a:r>
          </a:p>
        </p:txBody>
      </p:sp>
    </p:spTree>
    <p:extLst>
      <p:ext uri="{BB962C8B-B14F-4D97-AF65-F5344CB8AC3E}">
        <p14:creationId xmlns:p14="http://schemas.microsoft.com/office/powerpoint/2010/main" val="330263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50" name="Group 2">
            <a:extLst>
              <a:ext uri="{FF2B5EF4-FFF2-40B4-BE49-F238E27FC236}">
                <a16:creationId xmlns:a16="http://schemas.microsoft.com/office/drawing/2014/main" id="{1147C913-B903-F50A-1651-9DAE6D7CF2BA}"/>
              </a:ext>
            </a:extLst>
          </p:cNvPr>
          <p:cNvGrpSpPr/>
          <p:nvPr/>
        </p:nvGrpSpPr>
        <p:grpSpPr>
          <a:xfrm>
            <a:off x="0" y="97511"/>
            <a:ext cx="18288000" cy="10189490"/>
            <a:chOff x="0" y="0"/>
            <a:chExt cx="24384001" cy="13585986"/>
          </a:xfrm>
        </p:grpSpPr>
        <p:sp>
          <p:nvSpPr>
            <p:cNvPr id="51" name="Freeform 3">
              <a:extLst>
                <a:ext uri="{FF2B5EF4-FFF2-40B4-BE49-F238E27FC236}">
                  <a16:creationId xmlns:a16="http://schemas.microsoft.com/office/drawing/2014/main" id="{C3794312-6F53-4474-7597-8B9ADC8C011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52" name="TextBox 4">
              <a:extLst>
                <a:ext uri="{FF2B5EF4-FFF2-40B4-BE49-F238E27FC236}">
                  <a16:creationId xmlns:a16="http://schemas.microsoft.com/office/drawing/2014/main" id="{39A2EF59-1BCC-B2FA-FCE5-4786EE52149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3" name="Freeform 5">
              <a:extLst>
                <a:ext uri="{FF2B5EF4-FFF2-40B4-BE49-F238E27FC236}">
                  <a16:creationId xmlns:a16="http://schemas.microsoft.com/office/drawing/2014/main" id="{78227C45-41EB-71AF-103C-477C1CD8841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54" name="TextBox 6">
              <a:extLst>
                <a:ext uri="{FF2B5EF4-FFF2-40B4-BE49-F238E27FC236}">
                  <a16:creationId xmlns:a16="http://schemas.microsoft.com/office/drawing/2014/main" id="{F05A8A60-5F07-301B-C5CE-8B58F9E3D366}"/>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55" name="Freeform 7">
              <a:extLst>
                <a:ext uri="{FF2B5EF4-FFF2-40B4-BE49-F238E27FC236}">
                  <a16:creationId xmlns:a16="http://schemas.microsoft.com/office/drawing/2014/main" id="{3602CF67-E934-C023-D7ED-26C2C817A29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56" name="Group 8">
              <a:extLst>
                <a:ext uri="{FF2B5EF4-FFF2-40B4-BE49-F238E27FC236}">
                  <a16:creationId xmlns:a16="http://schemas.microsoft.com/office/drawing/2014/main" id="{9D87216B-99EA-C3AD-1FE2-9181FAD70CF7}"/>
                </a:ext>
              </a:extLst>
            </p:cNvPr>
            <p:cNvGrpSpPr/>
            <p:nvPr/>
          </p:nvGrpSpPr>
          <p:grpSpPr>
            <a:xfrm>
              <a:off x="0" y="1358599"/>
              <a:ext cx="24384000" cy="12227387"/>
              <a:chOff x="0" y="0"/>
              <a:chExt cx="4862686" cy="2438400"/>
            </a:xfrm>
          </p:grpSpPr>
          <p:sp>
            <p:nvSpPr>
              <p:cNvPr id="72" name="Freeform 9">
                <a:extLst>
                  <a:ext uri="{FF2B5EF4-FFF2-40B4-BE49-F238E27FC236}">
                    <a16:creationId xmlns:a16="http://schemas.microsoft.com/office/drawing/2014/main" id="{1782DD68-B83D-A6AA-178A-0D4F28F6467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73" name="TextBox 10">
                <a:extLst>
                  <a:ext uri="{FF2B5EF4-FFF2-40B4-BE49-F238E27FC236}">
                    <a16:creationId xmlns:a16="http://schemas.microsoft.com/office/drawing/2014/main" id="{6AEEC584-FB80-5552-1DCD-C5305BF28709}"/>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57" name="AutoShape 11">
              <a:extLst>
                <a:ext uri="{FF2B5EF4-FFF2-40B4-BE49-F238E27FC236}">
                  <a16:creationId xmlns:a16="http://schemas.microsoft.com/office/drawing/2014/main" id="{AA643A68-B390-ED86-3455-1B5F913D7A82}"/>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8" name="AutoShape 12">
              <a:extLst>
                <a:ext uri="{FF2B5EF4-FFF2-40B4-BE49-F238E27FC236}">
                  <a16:creationId xmlns:a16="http://schemas.microsoft.com/office/drawing/2014/main" id="{3D5D8FF1-0077-A941-524B-F1D3AE3CC507}"/>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9" name="Freeform 13">
              <a:extLst>
                <a:ext uri="{FF2B5EF4-FFF2-40B4-BE49-F238E27FC236}">
                  <a16:creationId xmlns:a16="http://schemas.microsoft.com/office/drawing/2014/main" id="{D49A32DE-A1AF-AC01-784F-E731AAE2971B}"/>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0" name="TextBox 14">
              <a:extLst>
                <a:ext uri="{FF2B5EF4-FFF2-40B4-BE49-F238E27FC236}">
                  <a16:creationId xmlns:a16="http://schemas.microsoft.com/office/drawing/2014/main" id="{B711CCAE-F174-2D41-3993-C2801ABE7C11}"/>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61" name="Freeform 15">
              <a:extLst>
                <a:ext uri="{FF2B5EF4-FFF2-40B4-BE49-F238E27FC236}">
                  <a16:creationId xmlns:a16="http://schemas.microsoft.com/office/drawing/2014/main" id="{66B41135-D1E8-1D4F-4C39-A7DF791F2723}"/>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62" name="Freeform 16">
              <a:extLst>
                <a:ext uri="{FF2B5EF4-FFF2-40B4-BE49-F238E27FC236}">
                  <a16:creationId xmlns:a16="http://schemas.microsoft.com/office/drawing/2014/main" id="{6ACDD126-B4F9-1AEC-DEAA-C2448500C09D}"/>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Freeform 17">
              <a:extLst>
                <a:ext uri="{FF2B5EF4-FFF2-40B4-BE49-F238E27FC236}">
                  <a16:creationId xmlns:a16="http://schemas.microsoft.com/office/drawing/2014/main" id="{72A929CF-7215-F023-0443-2D5E8F5C3B8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64" name="Group 18">
              <a:extLst>
                <a:ext uri="{FF2B5EF4-FFF2-40B4-BE49-F238E27FC236}">
                  <a16:creationId xmlns:a16="http://schemas.microsoft.com/office/drawing/2014/main" id="{812E3250-5724-17E8-EABD-CB9548F805BE}"/>
                </a:ext>
              </a:extLst>
            </p:cNvPr>
            <p:cNvGrpSpPr/>
            <p:nvPr/>
          </p:nvGrpSpPr>
          <p:grpSpPr>
            <a:xfrm>
              <a:off x="2134357" y="1651686"/>
              <a:ext cx="20878043" cy="696519"/>
              <a:chOff x="0" y="-9525"/>
              <a:chExt cx="12467294" cy="415925"/>
            </a:xfrm>
          </p:grpSpPr>
          <p:sp>
            <p:nvSpPr>
              <p:cNvPr id="70" name="Freeform 19">
                <a:extLst>
                  <a:ext uri="{FF2B5EF4-FFF2-40B4-BE49-F238E27FC236}">
                    <a16:creationId xmlns:a16="http://schemas.microsoft.com/office/drawing/2014/main" id="{EB4432B5-ED41-C534-E2BC-240990976FF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71" name="TextBox 20">
                <a:extLst>
                  <a:ext uri="{FF2B5EF4-FFF2-40B4-BE49-F238E27FC236}">
                    <a16:creationId xmlns:a16="http://schemas.microsoft.com/office/drawing/2014/main" id="{DB7D1F19-A438-E8F1-9FE6-DAD4B79DED8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65" name="Freeform 21">
              <a:extLst>
                <a:ext uri="{FF2B5EF4-FFF2-40B4-BE49-F238E27FC236}">
                  <a16:creationId xmlns:a16="http://schemas.microsoft.com/office/drawing/2014/main" id="{E27EA4E6-BA7E-1583-7077-A6DD229E04A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66" name="Group 22">
              <a:extLst>
                <a:ext uri="{FF2B5EF4-FFF2-40B4-BE49-F238E27FC236}">
                  <a16:creationId xmlns:a16="http://schemas.microsoft.com/office/drawing/2014/main" id="{94F36497-DE3D-1F50-916F-A89D6156F9BB}"/>
                </a:ext>
              </a:extLst>
            </p:cNvPr>
            <p:cNvGrpSpPr/>
            <p:nvPr/>
          </p:nvGrpSpPr>
          <p:grpSpPr>
            <a:xfrm>
              <a:off x="447964" y="221133"/>
              <a:ext cx="796139" cy="796139"/>
              <a:chOff x="0" y="0"/>
              <a:chExt cx="812800" cy="812800"/>
            </a:xfrm>
          </p:grpSpPr>
          <p:sp>
            <p:nvSpPr>
              <p:cNvPr id="68" name="Freeform 23">
                <a:extLst>
                  <a:ext uri="{FF2B5EF4-FFF2-40B4-BE49-F238E27FC236}">
                    <a16:creationId xmlns:a16="http://schemas.microsoft.com/office/drawing/2014/main" id="{288684E8-4181-6B71-57B0-074C4D5FC2C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69" name="TextBox 24">
                <a:extLst>
                  <a:ext uri="{FF2B5EF4-FFF2-40B4-BE49-F238E27FC236}">
                    <a16:creationId xmlns:a16="http://schemas.microsoft.com/office/drawing/2014/main" id="{9FA93E88-CC4E-106B-E92D-D8C95D9C37F9}"/>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67" name="TextBox 25">
              <a:extLst>
                <a:ext uri="{FF2B5EF4-FFF2-40B4-BE49-F238E27FC236}">
                  <a16:creationId xmlns:a16="http://schemas.microsoft.com/office/drawing/2014/main" id="{18651487-3AE1-927A-290D-2FF345E34EB5}"/>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的五力分析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產業分析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26</a:t>
            </a:fld>
            <a:endParaRPr lang="en-US"/>
          </a:p>
        </p:txBody>
      </p:sp>
      <p:graphicFrame>
        <p:nvGraphicFramePr>
          <p:cNvPr id="8" name="資料庫圖表 7">
            <a:extLst>
              <a:ext uri="{FF2B5EF4-FFF2-40B4-BE49-F238E27FC236}">
                <a16:creationId xmlns:a16="http://schemas.microsoft.com/office/drawing/2014/main" id="{D2F7FB81-7B28-797B-6E8F-F1916093E69E}"/>
              </a:ext>
            </a:extLst>
          </p:cNvPr>
          <p:cNvGraphicFramePr/>
          <p:nvPr/>
        </p:nvGraphicFramePr>
        <p:xfrm>
          <a:off x="-122907" y="2088472"/>
          <a:ext cx="9372599" cy="811975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9" name="矩形: 圓角 8">
            <a:extLst>
              <a:ext uri="{FF2B5EF4-FFF2-40B4-BE49-F238E27FC236}">
                <a16:creationId xmlns:a16="http://schemas.microsoft.com/office/drawing/2014/main" id="{4551A638-C248-B0C8-982D-39AB8A4CC0A6}"/>
              </a:ext>
            </a:extLst>
          </p:cNvPr>
          <p:cNvSpPr/>
          <p:nvPr/>
        </p:nvSpPr>
        <p:spPr>
          <a:xfrm>
            <a:off x="9249692" y="1973819"/>
            <a:ext cx="8009608" cy="810680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10">
            <a:extLst>
              <a:ext uri="{FF2B5EF4-FFF2-40B4-BE49-F238E27FC236}">
                <a16:creationId xmlns:a16="http://schemas.microsoft.com/office/drawing/2014/main" id="{A93BA9E5-F844-AB4C-5A58-D2856C08DABB}"/>
              </a:ext>
            </a:extLst>
          </p:cNvPr>
          <p:cNvSpPr txBox="1"/>
          <p:nvPr/>
        </p:nvSpPr>
        <p:spPr>
          <a:xfrm>
            <a:off x="12291852" y="2151102"/>
            <a:ext cx="2316735"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新進者威脅</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6" name="文字方塊 25">
            <a:extLst>
              <a:ext uri="{FF2B5EF4-FFF2-40B4-BE49-F238E27FC236}">
                <a16:creationId xmlns:a16="http://schemas.microsoft.com/office/drawing/2014/main" id="{E9307568-2F90-5239-6DD5-B612B88AC33B}"/>
              </a:ext>
            </a:extLst>
          </p:cNvPr>
          <p:cNvSpPr txBox="1"/>
          <p:nvPr/>
        </p:nvSpPr>
        <p:spPr>
          <a:xfrm>
            <a:off x="9601200" y="2821305"/>
            <a:ext cx="7698041" cy="6894195"/>
          </a:xfrm>
          <a:prstGeom prst="rect">
            <a:avLst/>
          </a:prstGeom>
          <a:noFill/>
        </p:spPr>
        <p:txBody>
          <a:bodyPr wrap="square">
            <a:spAutoFit/>
          </a:bodyPr>
          <a:lstStyle/>
          <a:p>
            <a:pPr algn="l"/>
            <a:r>
              <a:rPr lang="zh-TW" altLang="en-US" sz="3400" b="1">
                <a:solidFill>
                  <a:srgbClr val="000000"/>
                </a:solidFill>
                <a:latin typeface="微軟正黑體" panose="020B0604030504040204" pitchFamily="34" charset="-120"/>
                <a:ea typeface="微軟正黑體" panose="020B0604030504040204" pitchFamily="34" charset="-120"/>
              </a:rPr>
              <a:t>技術壁壘</a:t>
            </a:r>
            <a:endParaRPr lang="en-US" altLang="zh-TW" sz="3400" b="1">
              <a:solidFill>
                <a:srgbClr val="000000"/>
              </a:solidFill>
              <a:latin typeface="微軟正黑體" panose="020B0604030504040204" pitchFamily="34" charset="-120"/>
              <a:ea typeface="微軟正黑體" panose="020B0604030504040204" pitchFamily="34" charset="-120"/>
            </a:endParaRPr>
          </a:p>
          <a:p>
            <a:pPr algn="l"/>
            <a:r>
              <a:rPr lang="zh-TW" altLang="en-US" sz="3400">
                <a:latin typeface="微軟正黑體" panose="020B0604030504040204" pitchFamily="34" charset="-120"/>
                <a:ea typeface="微軟正黑體" panose="020B0604030504040204" pitchFamily="34" charset="-120"/>
              </a:rPr>
              <a:t>大數據分析市場的技術門檻相對較高，涉及數據處理、數據科學、人工智能等多種高科技技術，這使得新進入者需要具備強大的技術能力和大量資金投入。因此，系統整合商在該領域享有一定的技術壁壘，阻止新的競爭者輕易進入。</a:t>
            </a:r>
            <a:r>
              <a:rPr lang="zh-TW" altLang="en-US" sz="3400" b="1">
                <a:solidFill>
                  <a:srgbClr val="000000"/>
                </a:solidFill>
                <a:latin typeface="微軟正黑體" panose="020B0604030504040204" pitchFamily="34" charset="-120"/>
                <a:ea typeface="微軟正黑體" panose="020B0604030504040204" pitchFamily="34" charset="-120"/>
              </a:rPr>
              <a:t>客戶信任與品牌</a:t>
            </a:r>
            <a:endParaRPr lang="en-US" altLang="zh-TW" sz="3400" b="1">
              <a:solidFill>
                <a:srgbClr val="000000"/>
              </a:solidFill>
              <a:latin typeface="微軟正黑體" panose="020B0604030504040204" pitchFamily="34" charset="-120"/>
              <a:ea typeface="微軟正黑體" panose="020B0604030504040204" pitchFamily="34" charset="-120"/>
            </a:endParaRPr>
          </a:p>
          <a:p>
            <a:r>
              <a:rPr lang="zh-TW" altLang="en-US" sz="3400">
                <a:latin typeface="微軟正黑體" panose="020B0604030504040204" pitchFamily="34" charset="-120"/>
                <a:ea typeface="微軟正黑體" panose="020B0604030504040204" pitchFamily="34" charset="-120"/>
              </a:rPr>
              <a:t>在大數據分析這種高度專業化的市場，企業更傾向於選擇具有良好信譽和成功案例的系統整合商。新進入者很難迅速獲得市場份額，因為企業對技術服務商的信任需要長期的建立與積累。</a:t>
            </a:r>
          </a:p>
        </p:txBody>
      </p:sp>
    </p:spTree>
    <p:extLst>
      <p:ext uri="{BB962C8B-B14F-4D97-AF65-F5344CB8AC3E}">
        <p14:creationId xmlns:p14="http://schemas.microsoft.com/office/powerpoint/2010/main" val="2930954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50" name="Group 2">
            <a:extLst>
              <a:ext uri="{FF2B5EF4-FFF2-40B4-BE49-F238E27FC236}">
                <a16:creationId xmlns:a16="http://schemas.microsoft.com/office/drawing/2014/main" id="{DF91CCD8-4AAC-C5FF-8B67-3E060E14FEFB}"/>
              </a:ext>
            </a:extLst>
          </p:cNvPr>
          <p:cNvGrpSpPr/>
          <p:nvPr/>
        </p:nvGrpSpPr>
        <p:grpSpPr>
          <a:xfrm>
            <a:off x="0" y="97511"/>
            <a:ext cx="18288000" cy="10189490"/>
            <a:chOff x="0" y="0"/>
            <a:chExt cx="24384001" cy="13585986"/>
          </a:xfrm>
        </p:grpSpPr>
        <p:sp>
          <p:nvSpPr>
            <p:cNvPr id="51" name="Freeform 3">
              <a:extLst>
                <a:ext uri="{FF2B5EF4-FFF2-40B4-BE49-F238E27FC236}">
                  <a16:creationId xmlns:a16="http://schemas.microsoft.com/office/drawing/2014/main" id="{0F990100-8386-A71A-3FBD-13AE32594B16}"/>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52" name="TextBox 4">
              <a:extLst>
                <a:ext uri="{FF2B5EF4-FFF2-40B4-BE49-F238E27FC236}">
                  <a16:creationId xmlns:a16="http://schemas.microsoft.com/office/drawing/2014/main" id="{05C6C3FC-952B-EDD7-4903-35046BD8F25D}"/>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3" name="Freeform 5">
              <a:extLst>
                <a:ext uri="{FF2B5EF4-FFF2-40B4-BE49-F238E27FC236}">
                  <a16:creationId xmlns:a16="http://schemas.microsoft.com/office/drawing/2014/main" id="{8CC30CED-1CAA-F311-BC0D-1C02C124AF3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54" name="TextBox 6">
              <a:extLst>
                <a:ext uri="{FF2B5EF4-FFF2-40B4-BE49-F238E27FC236}">
                  <a16:creationId xmlns:a16="http://schemas.microsoft.com/office/drawing/2014/main" id="{2C82AD71-6A83-3887-FAF5-77A392CC142F}"/>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55" name="Freeform 7">
              <a:extLst>
                <a:ext uri="{FF2B5EF4-FFF2-40B4-BE49-F238E27FC236}">
                  <a16:creationId xmlns:a16="http://schemas.microsoft.com/office/drawing/2014/main" id="{A255EAA5-A754-C631-0E74-24B593810F79}"/>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56" name="Group 8">
              <a:extLst>
                <a:ext uri="{FF2B5EF4-FFF2-40B4-BE49-F238E27FC236}">
                  <a16:creationId xmlns:a16="http://schemas.microsoft.com/office/drawing/2014/main" id="{226DCD18-E06C-43FD-1C50-CAF82854D378}"/>
                </a:ext>
              </a:extLst>
            </p:cNvPr>
            <p:cNvGrpSpPr/>
            <p:nvPr/>
          </p:nvGrpSpPr>
          <p:grpSpPr>
            <a:xfrm>
              <a:off x="0" y="1358599"/>
              <a:ext cx="24384000" cy="12227387"/>
              <a:chOff x="0" y="0"/>
              <a:chExt cx="4862686" cy="2438400"/>
            </a:xfrm>
          </p:grpSpPr>
          <p:sp>
            <p:nvSpPr>
              <p:cNvPr id="72" name="Freeform 9">
                <a:extLst>
                  <a:ext uri="{FF2B5EF4-FFF2-40B4-BE49-F238E27FC236}">
                    <a16:creationId xmlns:a16="http://schemas.microsoft.com/office/drawing/2014/main" id="{B61C2E7E-504E-6326-4BDE-79243AF0F1C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73" name="TextBox 10">
                <a:extLst>
                  <a:ext uri="{FF2B5EF4-FFF2-40B4-BE49-F238E27FC236}">
                    <a16:creationId xmlns:a16="http://schemas.microsoft.com/office/drawing/2014/main" id="{C99EAC61-9019-6711-BA19-60BB39F8171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57" name="AutoShape 11">
              <a:extLst>
                <a:ext uri="{FF2B5EF4-FFF2-40B4-BE49-F238E27FC236}">
                  <a16:creationId xmlns:a16="http://schemas.microsoft.com/office/drawing/2014/main" id="{6A9BF14A-03AE-F30B-0BD8-C1C2102592F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8" name="AutoShape 12">
              <a:extLst>
                <a:ext uri="{FF2B5EF4-FFF2-40B4-BE49-F238E27FC236}">
                  <a16:creationId xmlns:a16="http://schemas.microsoft.com/office/drawing/2014/main" id="{9123950F-EDD4-173D-1473-1DB748B20907}"/>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9" name="Freeform 13">
              <a:extLst>
                <a:ext uri="{FF2B5EF4-FFF2-40B4-BE49-F238E27FC236}">
                  <a16:creationId xmlns:a16="http://schemas.microsoft.com/office/drawing/2014/main" id="{C4112734-0614-03D5-38C1-85D28920866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0" name="TextBox 14">
              <a:extLst>
                <a:ext uri="{FF2B5EF4-FFF2-40B4-BE49-F238E27FC236}">
                  <a16:creationId xmlns:a16="http://schemas.microsoft.com/office/drawing/2014/main" id="{FA6FFBF1-4D13-EA21-C0E8-C54220196AC2}"/>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61" name="Freeform 15">
              <a:extLst>
                <a:ext uri="{FF2B5EF4-FFF2-40B4-BE49-F238E27FC236}">
                  <a16:creationId xmlns:a16="http://schemas.microsoft.com/office/drawing/2014/main" id="{581F53B3-76A6-D51F-B951-29F5F7D60B6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62" name="Freeform 16">
              <a:extLst>
                <a:ext uri="{FF2B5EF4-FFF2-40B4-BE49-F238E27FC236}">
                  <a16:creationId xmlns:a16="http://schemas.microsoft.com/office/drawing/2014/main" id="{2F09FCBC-CF5E-EC0F-18FB-D6F29E3BDAF0}"/>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Freeform 17">
              <a:extLst>
                <a:ext uri="{FF2B5EF4-FFF2-40B4-BE49-F238E27FC236}">
                  <a16:creationId xmlns:a16="http://schemas.microsoft.com/office/drawing/2014/main" id="{DA5C6275-5B3F-1C74-5299-B48D2FB7805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64" name="Group 18">
              <a:extLst>
                <a:ext uri="{FF2B5EF4-FFF2-40B4-BE49-F238E27FC236}">
                  <a16:creationId xmlns:a16="http://schemas.microsoft.com/office/drawing/2014/main" id="{27D58CA2-2A07-5218-B463-A5F52C7C7AE8}"/>
                </a:ext>
              </a:extLst>
            </p:cNvPr>
            <p:cNvGrpSpPr/>
            <p:nvPr/>
          </p:nvGrpSpPr>
          <p:grpSpPr>
            <a:xfrm>
              <a:off x="2134357" y="1651686"/>
              <a:ext cx="20878043" cy="696519"/>
              <a:chOff x="0" y="-9525"/>
              <a:chExt cx="12467294" cy="415925"/>
            </a:xfrm>
          </p:grpSpPr>
          <p:sp>
            <p:nvSpPr>
              <p:cNvPr id="70" name="Freeform 19">
                <a:extLst>
                  <a:ext uri="{FF2B5EF4-FFF2-40B4-BE49-F238E27FC236}">
                    <a16:creationId xmlns:a16="http://schemas.microsoft.com/office/drawing/2014/main" id="{078EACED-2BC0-E663-92CB-2CC6EA4FCFDF}"/>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71" name="TextBox 20">
                <a:extLst>
                  <a:ext uri="{FF2B5EF4-FFF2-40B4-BE49-F238E27FC236}">
                    <a16:creationId xmlns:a16="http://schemas.microsoft.com/office/drawing/2014/main" id="{E0B9C06B-6212-ED57-8524-F8B6307289F1}"/>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65" name="Freeform 21">
              <a:extLst>
                <a:ext uri="{FF2B5EF4-FFF2-40B4-BE49-F238E27FC236}">
                  <a16:creationId xmlns:a16="http://schemas.microsoft.com/office/drawing/2014/main" id="{40785992-A2E4-B00E-A18A-2C88328EAE4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66" name="Group 22">
              <a:extLst>
                <a:ext uri="{FF2B5EF4-FFF2-40B4-BE49-F238E27FC236}">
                  <a16:creationId xmlns:a16="http://schemas.microsoft.com/office/drawing/2014/main" id="{99E95D76-558A-B203-1759-AB7E62CF6442}"/>
                </a:ext>
              </a:extLst>
            </p:cNvPr>
            <p:cNvGrpSpPr/>
            <p:nvPr/>
          </p:nvGrpSpPr>
          <p:grpSpPr>
            <a:xfrm>
              <a:off x="447964" y="221133"/>
              <a:ext cx="796139" cy="796139"/>
              <a:chOff x="0" y="0"/>
              <a:chExt cx="812800" cy="812800"/>
            </a:xfrm>
          </p:grpSpPr>
          <p:sp>
            <p:nvSpPr>
              <p:cNvPr id="68" name="Freeform 23">
                <a:extLst>
                  <a:ext uri="{FF2B5EF4-FFF2-40B4-BE49-F238E27FC236}">
                    <a16:creationId xmlns:a16="http://schemas.microsoft.com/office/drawing/2014/main" id="{BDB7E6DF-564A-D72E-3028-D88C6E335E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69" name="TextBox 24">
                <a:extLst>
                  <a:ext uri="{FF2B5EF4-FFF2-40B4-BE49-F238E27FC236}">
                    <a16:creationId xmlns:a16="http://schemas.microsoft.com/office/drawing/2014/main" id="{DA070A2D-BDB2-515C-8F1F-C85DC7CFCB58}"/>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67" name="TextBox 25">
              <a:extLst>
                <a:ext uri="{FF2B5EF4-FFF2-40B4-BE49-F238E27FC236}">
                  <a16:creationId xmlns:a16="http://schemas.microsoft.com/office/drawing/2014/main" id="{0657FB16-D39C-5F9D-881E-70DF3245AB7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的五力分析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產業分析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27</a:t>
            </a:fld>
            <a:endParaRPr lang="en-US"/>
          </a:p>
        </p:txBody>
      </p:sp>
      <p:graphicFrame>
        <p:nvGraphicFramePr>
          <p:cNvPr id="8" name="資料庫圖表 7">
            <a:extLst>
              <a:ext uri="{FF2B5EF4-FFF2-40B4-BE49-F238E27FC236}">
                <a16:creationId xmlns:a16="http://schemas.microsoft.com/office/drawing/2014/main" id="{D2F7FB81-7B28-797B-6E8F-F1916093E69E}"/>
              </a:ext>
            </a:extLst>
          </p:cNvPr>
          <p:cNvGraphicFramePr/>
          <p:nvPr/>
        </p:nvGraphicFramePr>
        <p:xfrm>
          <a:off x="-122907" y="2088472"/>
          <a:ext cx="9372599" cy="811975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9" name="矩形: 圓角 8">
            <a:extLst>
              <a:ext uri="{FF2B5EF4-FFF2-40B4-BE49-F238E27FC236}">
                <a16:creationId xmlns:a16="http://schemas.microsoft.com/office/drawing/2014/main" id="{4551A638-C248-B0C8-982D-39AB8A4CC0A6}"/>
              </a:ext>
            </a:extLst>
          </p:cNvPr>
          <p:cNvSpPr/>
          <p:nvPr/>
        </p:nvSpPr>
        <p:spPr>
          <a:xfrm>
            <a:off x="9249692" y="1973818"/>
            <a:ext cx="8009608" cy="831318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10">
            <a:extLst>
              <a:ext uri="{FF2B5EF4-FFF2-40B4-BE49-F238E27FC236}">
                <a16:creationId xmlns:a16="http://schemas.microsoft.com/office/drawing/2014/main" id="{A93BA9E5-F844-AB4C-5A58-D2856C08DABB}"/>
              </a:ext>
            </a:extLst>
          </p:cNvPr>
          <p:cNvSpPr txBox="1"/>
          <p:nvPr/>
        </p:nvSpPr>
        <p:spPr>
          <a:xfrm>
            <a:off x="12291852" y="2151102"/>
            <a:ext cx="2316735"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替代品威脅</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6" name="文字方塊 25">
            <a:extLst>
              <a:ext uri="{FF2B5EF4-FFF2-40B4-BE49-F238E27FC236}">
                <a16:creationId xmlns:a16="http://schemas.microsoft.com/office/drawing/2014/main" id="{E9307568-2F90-5239-6DD5-B612B88AC33B}"/>
              </a:ext>
            </a:extLst>
          </p:cNvPr>
          <p:cNvSpPr txBox="1"/>
          <p:nvPr/>
        </p:nvSpPr>
        <p:spPr>
          <a:xfrm>
            <a:off x="9601200" y="2679085"/>
            <a:ext cx="7698041" cy="7417415"/>
          </a:xfrm>
          <a:prstGeom prst="rect">
            <a:avLst/>
          </a:prstGeom>
          <a:noFill/>
        </p:spPr>
        <p:txBody>
          <a:bodyPr wrap="square">
            <a:spAutoFit/>
          </a:bodyPr>
          <a:lstStyle/>
          <a:p>
            <a:pPr algn="l"/>
            <a:r>
              <a:rPr lang="zh-TW" altLang="en-US" sz="3400" b="1">
                <a:solidFill>
                  <a:srgbClr val="000000"/>
                </a:solidFill>
                <a:latin typeface="微軟正黑體" panose="020B0604030504040204" pitchFamily="34" charset="-120"/>
                <a:ea typeface="微軟正黑體" panose="020B0604030504040204" pitchFamily="34" charset="-120"/>
              </a:rPr>
              <a:t>內部開發替代</a:t>
            </a:r>
            <a:endParaRPr lang="en-US" altLang="zh-TW" sz="3400" b="1">
              <a:solidFill>
                <a:srgbClr val="000000"/>
              </a:solidFill>
              <a:latin typeface="微軟正黑體" panose="020B0604030504040204" pitchFamily="34" charset="-120"/>
              <a:ea typeface="微軟正黑體" panose="020B0604030504040204" pitchFamily="34" charset="-120"/>
            </a:endParaRPr>
          </a:p>
          <a:p>
            <a:pPr algn="l"/>
            <a:r>
              <a:rPr lang="zh-TW" altLang="en-US" sz="3400">
                <a:latin typeface="微軟正黑體" panose="020B0604030504040204" pitchFamily="34" charset="-120"/>
                <a:ea typeface="微軟正黑體" panose="020B0604030504040204" pitchFamily="34" charset="-120"/>
              </a:rPr>
              <a:t>企業可以選擇自行開發內部大數據分析能力，這是系統整合商的主要替代方案之一。尤其對於資源充足的大型企業，它們可能會選擇培養自己的數據科學家團隊，並購買技術軟硬體來自行整合和管理大數據分析系統，減少對外部系統整合商的依賴。</a:t>
            </a:r>
            <a:endParaRPr lang="en-US" altLang="zh-TW" sz="3400">
              <a:latin typeface="微軟正黑體" panose="020B0604030504040204" pitchFamily="34" charset="-120"/>
              <a:ea typeface="微軟正黑體" panose="020B0604030504040204" pitchFamily="34" charset="-120"/>
            </a:endParaRPr>
          </a:p>
          <a:p>
            <a:pPr algn="l"/>
            <a:r>
              <a:rPr lang="zh-TW" altLang="en-US" sz="3400" b="1">
                <a:solidFill>
                  <a:srgbClr val="000000"/>
                </a:solidFill>
                <a:latin typeface="微軟正黑體" panose="020B0604030504040204" pitchFamily="34" charset="-120"/>
                <a:ea typeface="微軟正黑體" panose="020B0604030504040204" pitchFamily="34" charset="-120"/>
              </a:rPr>
              <a:t>外部顧問與軟體供應商</a:t>
            </a:r>
            <a:endParaRPr lang="en-US" altLang="zh-TW" sz="3400" b="1">
              <a:solidFill>
                <a:srgbClr val="000000"/>
              </a:solidFill>
              <a:latin typeface="微軟正黑體" panose="020B0604030504040204" pitchFamily="34" charset="-120"/>
              <a:ea typeface="微軟正黑體" panose="020B0604030504040204" pitchFamily="34" charset="-120"/>
            </a:endParaRPr>
          </a:p>
          <a:p>
            <a:pPr algn="l"/>
            <a:r>
              <a:rPr lang="zh-TW" altLang="en-US" sz="3400">
                <a:latin typeface="微軟正黑體" panose="020B0604030504040204" pitchFamily="34" charset="-120"/>
                <a:ea typeface="微軟正黑體" panose="020B0604030504040204" pitchFamily="34" charset="-120"/>
              </a:rPr>
              <a:t>一些專業的大數據顧問公司或單純的軟體供應商，也提供大數據解決方案，這些替代者提供的標準化產品或專業服務可能會取代系統整合商的角色，特別是當企業只需要特定的技術功能時。</a:t>
            </a:r>
          </a:p>
        </p:txBody>
      </p:sp>
    </p:spTree>
    <p:extLst>
      <p:ext uri="{BB962C8B-B14F-4D97-AF65-F5344CB8AC3E}">
        <p14:creationId xmlns:p14="http://schemas.microsoft.com/office/powerpoint/2010/main" val="212244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50" name="Group 2">
            <a:extLst>
              <a:ext uri="{FF2B5EF4-FFF2-40B4-BE49-F238E27FC236}">
                <a16:creationId xmlns:a16="http://schemas.microsoft.com/office/drawing/2014/main" id="{51E0C679-8D48-7563-585F-C025DF3FB868}"/>
              </a:ext>
            </a:extLst>
          </p:cNvPr>
          <p:cNvGrpSpPr/>
          <p:nvPr/>
        </p:nvGrpSpPr>
        <p:grpSpPr>
          <a:xfrm>
            <a:off x="0" y="97511"/>
            <a:ext cx="18288000" cy="10189490"/>
            <a:chOff x="0" y="0"/>
            <a:chExt cx="24384001" cy="13585986"/>
          </a:xfrm>
        </p:grpSpPr>
        <p:sp>
          <p:nvSpPr>
            <p:cNvPr id="51" name="Freeform 3">
              <a:extLst>
                <a:ext uri="{FF2B5EF4-FFF2-40B4-BE49-F238E27FC236}">
                  <a16:creationId xmlns:a16="http://schemas.microsoft.com/office/drawing/2014/main" id="{21828E60-FDB3-11AB-AED0-45090BC2EA3A}"/>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52" name="TextBox 4">
              <a:extLst>
                <a:ext uri="{FF2B5EF4-FFF2-40B4-BE49-F238E27FC236}">
                  <a16:creationId xmlns:a16="http://schemas.microsoft.com/office/drawing/2014/main" id="{D38BEE6F-F6C5-B9A0-FF3D-64CBF4CE5540}"/>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3" name="Freeform 5">
              <a:extLst>
                <a:ext uri="{FF2B5EF4-FFF2-40B4-BE49-F238E27FC236}">
                  <a16:creationId xmlns:a16="http://schemas.microsoft.com/office/drawing/2014/main" id="{EC27BD82-0C86-8165-7CCE-BA8E043A784F}"/>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54" name="TextBox 6">
              <a:extLst>
                <a:ext uri="{FF2B5EF4-FFF2-40B4-BE49-F238E27FC236}">
                  <a16:creationId xmlns:a16="http://schemas.microsoft.com/office/drawing/2014/main" id="{9FEF9F95-A108-D9A7-DE86-3389F090DDF1}"/>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55" name="Freeform 7">
              <a:extLst>
                <a:ext uri="{FF2B5EF4-FFF2-40B4-BE49-F238E27FC236}">
                  <a16:creationId xmlns:a16="http://schemas.microsoft.com/office/drawing/2014/main" id="{B4F6CBA4-9AD5-E345-DB7F-D280FA3208E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56" name="Group 8">
              <a:extLst>
                <a:ext uri="{FF2B5EF4-FFF2-40B4-BE49-F238E27FC236}">
                  <a16:creationId xmlns:a16="http://schemas.microsoft.com/office/drawing/2014/main" id="{99B830B1-9BA3-166D-2263-7A114D32A31C}"/>
                </a:ext>
              </a:extLst>
            </p:cNvPr>
            <p:cNvGrpSpPr/>
            <p:nvPr/>
          </p:nvGrpSpPr>
          <p:grpSpPr>
            <a:xfrm>
              <a:off x="0" y="1358599"/>
              <a:ext cx="24384000" cy="12227387"/>
              <a:chOff x="0" y="0"/>
              <a:chExt cx="4862686" cy="2438400"/>
            </a:xfrm>
          </p:grpSpPr>
          <p:sp>
            <p:nvSpPr>
              <p:cNvPr id="72" name="Freeform 9">
                <a:extLst>
                  <a:ext uri="{FF2B5EF4-FFF2-40B4-BE49-F238E27FC236}">
                    <a16:creationId xmlns:a16="http://schemas.microsoft.com/office/drawing/2014/main" id="{638DE209-A2D0-2414-304F-626FA36D3A3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73" name="TextBox 10">
                <a:extLst>
                  <a:ext uri="{FF2B5EF4-FFF2-40B4-BE49-F238E27FC236}">
                    <a16:creationId xmlns:a16="http://schemas.microsoft.com/office/drawing/2014/main" id="{4C1D27F0-B4CB-3C64-7390-2E68E0FAC7B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57" name="AutoShape 11">
              <a:extLst>
                <a:ext uri="{FF2B5EF4-FFF2-40B4-BE49-F238E27FC236}">
                  <a16:creationId xmlns:a16="http://schemas.microsoft.com/office/drawing/2014/main" id="{7C994777-50D3-0CCB-967D-D62E988D3F9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8" name="AutoShape 12">
              <a:extLst>
                <a:ext uri="{FF2B5EF4-FFF2-40B4-BE49-F238E27FC236}">
                  <a16:creationId xmlns:a16="http://schemas.microsoft.com/office/drawing/2014/main" id="{4C06AFEE-FBDF-A3A9-5D89-D7E2FF29397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9" name="Freeform 13">
              <a:extLst>
                <a:ext uri="{FF2B5EF4-FFF2-40B4-BE49-F238E27FC236}">
                  <a16:creationId xmlns:a16="http://schemas.microsoft.com/office/drawing/2014/main" id="{3E0F3533-44E9-1066-1E8D-12CB5EF17DDB}"/>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0" name="TextBox 14">
              <a:extLst>
                <a:ext uri="{FF2B5EF4-FFF2-40B4-BE49-F238E27FC236}">
                  <a16:creationId xmlns:a16="http://schemas.microsoft.com/office/drawing/2014/main" id="{CFFAFB7F-C7CF-7273-15DE-FF987B18F19D}"/>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61" name="Freeform 15">
              <a:extLst>
                <a:ext uri="{FF2B5EF4-FFF2-40B4-BE49-F238E27FC236}">
                  <a16:creationId xmlns:a16="http://schemas.microsoft.com/office/drawing/2014/main" id="{DA529A5A-DFC1-3621-06B0-58B5BCA7A71C}"/>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62" name="Freeform 16">
              <a:extLst>
                <a:ext uri="{FF2B5EF4-FFF2-40B4-BE49-F238E27FC236}">
                  <a16:creationId xmlns:a16="http://schemas.microsoft.com/office/drawing/2014/main" id="{60314611-F207-F1F8-4DCC-A0B6E914A9FF}"/>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63" name="Freeform 17">
              <a:extLst>
                <a:ext uri="{FF2B5EF4-FFF2-40B4-BE49-F238E27FC236}">
                  <a16:creationId xmlns:a16="http://schemas.microsoft.com/office/drawing/2014/main" id="{1C0FEABB-86C0-F9F6-D3B1-D4A51B3D43B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64" name="Group 18">
              <a:extLst>
                <a:ext uri="{FF2B5EF4-FFF2-40B4-BE49-F238E27FC236}">
                  <a16:creationId xmlns:a16="http://schemas.microsoft.com/office/drawing/2014/main" id="{64E8FA9B-9620-BD87-8E02-EF9973C78F6B}"/>
                </a:ext>
              </a:extLst>
            </p:cNvPr>
            <p:cNvGrpSpPr/>
            <p:nvPr/>
          </p:nvGrpSpPr>
          <p:grpSpPr>
            <a:xfrm>
              <a:off x="2134357" y="1651686"/>
              <a:ext cx="20878043" cy="696519"/>
              <a:chOff x="0" y="-9525"/>
              <a:chExt cx="12467294" cy="415925"/>
            </a:xfrm>
          </p:grpSpPr>
          <p:sp>
            <p:nvSpPr>
              <p:cNvPr id="70" name="Freeform 19">
                <a:extLst>
                  <a:ext uri="{FF2B5EF4-FFF2-40B4-BE49-F238E27FC236}">
                    <a16:creationId xmlns:a16="http://schemas.microsoft.com/office/drawing/2014/main" id="{A8DEF254-1524-2D47-0BAB-5EE05FC5D0E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71" name="TextBox 20">
                <a:extLst>
                  <a:ext uri="{FF2B5EF4-FFF2-40B4-BE49-F238E27FC236}">
                    <a16:creationId xmlns:a16="http://schemas.microsoft.com/office/drawing/2014/main" id="{383A4696-3A83-392C-EFD4-DB648EE1D3D4}"/>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65" name="Freeform 21">
              <a:extLst>
                <a:ext uri="{FF2B5EF4-FFF2-40B4-BE49-F238E27FC236}">
                  <a16:creationId xmlns:a16="http://schemas.microsoft.com/office/drawing/2014/main" id="{D98B013C-96FA-F20B-C364-05F0574529FD}"/>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66" name="Group 22">
              <a:extLst>
                <a:ext uri="{FF2B5EF4-FFF2-40B4-BE49-F238E27FC236}">
                  <a16:creationId xmlns:a16="http://schemas.microsoft.com/office/drawing/2014/main" id="{5C444976-42E1-A44D-6691-641F5A830786}"/>
                </a:ext>
              </a:extLst>
            </p:cNvPr>
            <p:cNvGrpSpPr/>
            <p:nvPr/>
          </p:nvGrpSpPr>
          <p:grpSpPr>
            <a:xfrm>
              <a:off x="447964" y="221133"/>
              <a:ext cx="796139" cy="796139"/>
              <a:chOff x="0" y="0"/>
              <a:chExt cx="812800" cy="812800"/>
            </a:xfrm>
          </p:grpSpPr>
          <p:sp>
            <p:nvSpPr>
              <p:cNvPr id="68" name="Freeform 23">
                <a:extLst>
                  <a:ext uri="{FF2B5EF4-FFF2-40B4-BE49-F238E27FC236}">
                    <a16:creationId xmlns:a16="http://schemas.microsoft.com/office/drawing/2014/main" id="{4AE11944-844A-BB73-05AE-4BD1AC044E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69" name="TextBox 24">
                <a:extLst>
                  <a:ext uri="{FF2B5EF4-FFF2-40B4-BE49-F238E27FC236}">
                    <a16:creationId xmlns:a16="http://schemas.microsoft.com/office/drawing/2014/main" id="{1A8808D3-B045-EB5F-C7CB-B4C0A3F4343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67" name="TextBox 25">
              <a:extLst>
                <a:ext uri="{FF2B5EF4-FFF2-40B4-BE49-F238E27FC236}">
                  <a16:creationId xmlns:a16="http://schemas.microsoft.com/office/drawing/2014/main" id="{77B55756-BBBB-4D40-5F09-B7E4EA27C6FD}"/>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的五力分析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產業分析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28</a:t>
            </a:fld>
            <a:endParaRPr lang="en-US"/>
          </a:p>
        </p:txBody>
      </p:sp>
      <p:graphicFrame>
        <p:nvGraphicFramePr>
          <p:cNvPr id="8" name="資料庫圖表 7">
            <a:extLst>
              <a:ext uri="{FF2B5EF4-FFF2-40B4-BE49-F238E27FC236}">
                <a16:creationId xmlns:a16="http://schemas.microsoft.com/office/drawing/2014/main" id="{D2F7FB81-7B28-797B-6E8F-F1916093E69E}"/>
              </a:ext>
            </a:extLst>
          </p:cNvPr>
          <p:cNvGraphicFramePr/>
          <p:nvPr/>
        </p:nvGraphicFramePr>
        <p:xfrm>
          <a:off x="-122907" y="2088472"/>
          <a:ext cx="9372599" cy="811975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9" name="矩形: 圓角 8">
            <a:extLst>
              <a:ext uri="{FF2B5EF4-FFF2-40B4-BE49-F238E27FC236}">
                <a16:creationId xmlns:a16="http://schemas.microsoft.com/office/drawing/2014/main" id="{4551A638-C248-B0C8-982D-39AB8A4CC0A6}"/>
              </a:ext>
            </a:extLst>
          </p:cNvPr>
          <p:cNvSpPr/>
          <p:nvPr/>
        </p:nvSpPr>
        <p:spPr>
          <a:xfrm>
            <a:off x="9249692" y="1973818"/>
            <a:ext cx="8009608" cy="831318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TextBox 10">
            <a:extLst>
              <a:ext uri="{FF2B5EF4-FFF2-40B4-BE49-F238E27FC236}">
                <a16:creationId xmlns:a16="http://schemas.microsoft.com/office/drawing/2014/main" id="{A93BA9E5-F844-AB4C-5A58-D2856C08DABB}"/>
              </a:ext>
            </a:extLst>
          </p:cNvPr>
          <p:cNvSpPr txBox="1"/>
          <p:nvPr/>
        </p:nvSpPr>
        <p:spPr>
          <a:xfrm>
            <a:off x="12291852" y="2019300"/>
            <a:ext cx="2316735"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現有競爭者</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6" name="文字方塊 25">
            <a:extLst>
              <a:ext uri="{FF2B5EF4-FFF2-40B4-BE49-F238E27FC236}">
                <a16:creationId xmlns:a16="http://schemas.microsoft.com/office/drawing/2014/main" id="{E9307568-2F90-5239-6DD5-B612B88AC33B}"/>
              </a:ext>
            </a:extLst>
          </p:cNvPr>
          <p:cNvSpPr txBox="1"/>
          <p:nvPr/>
        </p:nvSpPr>
        <p:spPr>
          <a:xfrm>
            <a:off x="9601200" y="2552700"/>
            <a:ext cx="7698041" cy="7940635"/>
          </a:xfrm>
          <a:prstGeom prst="rect">
            <a:avLst/>
          </a:prstGeom>
          <a:noFill/>
        </p:spPr>
        <p:txBody>
          <a:bodyPr wrap="square">
            <a:spAutoFit/>
          </a:bodyPr>
          <a:lstStyle/>
          <a:p>
            <a:pPr algn="l"/>
            <a:r>
              <a:rPr lang="zh-TW" altLang="en-US" sz="3300" b="1">
                <a:solidFill>
                  <a:srgbClr val="000000"/>
                </a:solidFill>
                <a:latin typeface="微軟正黑體" panose="020B0604030504040204" pitchFamily="34" charset="-120"/>
                <a:ea typeface="微軟正黑體" panose="020B0604030504040204" pitchFamily="34" charset="-120"/>
              </a:rPr>
              <a:t>競爭激烈程度</a:t>
            </a:r>
            <a:endParaRPr lang="en-US" altLang="zh-TW" sz="3300" b="1">
              <a:solidFill>
                <a:srgbClr val="000000"/>
              </a:solidFill>
              <a:latin typeface="微軟正黑體" panose="020B0604030504040204" pitchFamily="34" charset="-120"/>
              <a:ea typeface="微軟正黑體" panose="020B0604030504040204" pitchFamily="34" charset="-120"/>
            </a:endParaRPr>
          </a:p>
          <a:p>
            <a:pPr algn="l"/>
            <a:r>
              <a:rPr lang="zh-TW" altLang="en-US" sz="3300">
                <a:latin typeface="微軟正黑體" panose="020B0604030504040204" pitchFamily="34" charset="-120"/>
                <a:ea typeface="微軟正黑體" panose="020B0604030504040204" pitchFamily="34" charset="-120"/>
              </a:rPr>
              <a:t>大數據分析市場中的競爭者包括不同類型的系統整合商、專業顧問公司和技術服務供應商。這些公司不僅在技術能力上競爭，還在服務創新、成本控制和客戶關係管理上展開激烈競爭。由於大數據市場發展迅速，競爭者之間的技術差距逐漸縮小，這使得市場競爭更加激烈。</a:t>
            </a:r>
            <a:r>
              <a:rPr lang="zh-TW" altLang="en-US" sz="3300" b="1">
                <a:solidFill>
                  <a:srgbClr val="000000"/>
                </a:solidFill>
                <a:latin typeface="微軟正黑體" panose="020B0604030504040204" pitchFamily="34" charset="-120"/>
                <a:ea typeface="微軟正黑體" panose="020B0604030504040204" pitchFamily="34" charset="-120"/>
              </a:rPr>
              <a:t>差異化與價值主張</a:t>
            </a:r>
            <a:endParaRPr lang="en-US" altLang="zh-TW" sz="3300" b="1">
              <a:solidFill>
                <a:srgbClr val="000000"/>
              </a:solidFill>
              <a:latin typeface="微軟正黑體" panose="020B0604030504040204" pitchFamily="34" charset="-120"/>
              <a:ea typeface="微軟正黑體" panose="020B0604030504040204" pitchFamily="34" charset="-120"/>
            </a:endParaRPr>
          </a:p>
          <a:p>
            <a:pPr algn="l"/>
            <a:r>
              <a:rPr lang="zh-TW" altLang="en-US" sz="3300">
                <a:latin typeface="微軟正黑體" panose="020B0604030504040204" pitchFamily="34" charset="-120"/>
                <a:ea typeface="微軟正黑體" panose="020B0604030504040204" pitchFamily="34" charset="-120"/>
              </a:rPr>
              <a:t>系統整合商需要通過提供更個性化、整合性更高的解決方案來區別於其他競爭者。系統整合商的技術服務和整合服務能力是其核心競爭力，這意味著提升技術能力、強化服務質量以及與企業的合作關係，是脫穎而出的關鍵因素。</a:t>
            </a:r>
          </a:p>
        </p:txBody>
      </p:sp>
    </p:spTree>
    <p:extLst>
      <p:ext uri="{BB962C8B-B14F-4D97-AF65-F5344CB8AC3E}">
        <p14:creationId xmlns:p14="http://schemas.microsoft.com/office/powerpoint/2010/main" val="4064990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0" name="TextBox 10"/>
          <p:cNvSpPr txBox="1"/>
          <p:nvPr/>
        </p:nvSpPr>
        <p:spPr>
          <a:xfrm>
            <a:off x="1028700" y="4847569"/>
            <a:ext cx="16230600" cy="553998"/>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文字</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48CE7F68-2AF9-3577-4746-B4C3A3FB96C6}"/>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C09D0C66-58E4-BC60-293B-2FE64211A4E2}"/>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24" name="TextBox 4">
              <a:extLst>
                <a:ext uri="{FF2B5EF4-FFF2-40B4-BE49-F238E27FC236}">
                  <a16:creationId xmlns:a16="http://schemas.microsoft.com/office/drawing/2014/main" id="{C0E9E06E-7BB7-E5A8-D0D3-9C8273D05C6C}"/>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6" name="Freeform 5">
              <a:extLst>
                <a:ext uri="{FF2B5EF4-FFF2-40B4-BE49-F238E27FC236}">
                  <a16:creationId xmlns:a16="http://schemas.microsoft.com/office/drawing/2014/main" id="{915BE9FA-DAC5-6238-1A9F-A56900E756F0}"/>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7" name="TextBox 6">
              <a:extLst>
                <a:ext uri="{FF2B5EF4-FFF2-40B4-BE49-F238E27FC236}">
                  <a16:creationId xmlns:a16="http://schemas.microsoft.com/office/drawing/2014/main" id="{8B3B499D-E7F5-36D6-9F31-715AC1D4A42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8" name="Freeform 7">
              <a:extLst>
                <a:ext uri="{FF2B5EF4-FFF2-40B4-BE49-F238E27FC236}">
                  <a16:creationId xmlns:a16="http://schemas.microsoft.com/office/drawing/2014/main" id="{F785F883-07FC-A34B-45C1-B62A83A5311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9" name="Group 8">
              <a:extLst>
                <a:ext uri="{FF2B5EF4-FFF2-40B4-BE49-F238E27FC236}">
                  <a16:creationId xmlns:a16="http://schemas.microsoft.com/office/drawing/2014/main" id="{7F023AB2-FDD0-8A9D-53AA-70F10760E0E4}"/>
                </a:ext>
              </a:extLst>
            </p:cNvPr>
            <p:cNvGrpSpPr/>
            <p:nvPr/>
          </p:nvGrpSpPr>
          <p:grpSpPr>
            <a:xfrm>
              <a:off x="0" y="1358599"/>
              <a:ext cx="24384000" cy="12227387"/>
              <a:chOff x="0" y="0"/>
              <a:chExt cx="4862686" cy="2438400"/>
            </a:xfrm>
          </p:grpSpPr>
          <p:sp>
            <p:nvSpPr>
              <p:cNvPr id="45" name="Freeform 9">
                <a:extLst>
                  <a:ext uri="{FF2B5EF4-FFF2-40B4-BE49-F238E27FC236}">
                    <a16:creationId xmlns:a16="http://schemas.microsoft.com/office/drawing/2014/main" id="{80A09FD5-573F-CC86-F0B2-E5F924463F6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6" name="TextBox 10">
                <a:extLst>
                  <a:ext uri="{FF2B5EF4-FFF2-40B4-BE49-F238E27FC236}">
                    <a16:creationId xmlns:a16="http://schemas.microsoft.com/office/drawing/2014/main" id="{C2747F2E-5E72-3324-323B-65167826814C}"/>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0" name="AutoShape 11">
              <a:extLst>
                <a:ext uri="{FF2B5EF4-FFF2-40B4-BE49-F238E27FC236}">
                  <a16:creationId xmlns:a16="http://schemas.microsoft.com/office/drawing/2014/main" id="{6FC1E9A6-48A5-6765-0FCB-E64E49AADC7D}"/>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AutoShape 12">
              <a:extLst>
                <a:ext uri="{FF2B5EF4-FFF2-40B4-BE49-F238E27FC236}">
                  <a16:creationId xmlns:a16="http://schemas.microsoft.com/office/drawing/2014/main" id="{502CA98D-DE3A-280B-C6DD-911CD7130DBD}"/>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2" name="Freeform 13">
              <a:extLst>
                <a:ext uri="{FF2B5EF4-FFF2-40B4-BE49-F238E27FC236}">
                  <a16:creationId xmlns:a16="http://schemas.microsoft.com/office/drawing/2014/main" id="{0F3666F9-D19C-5CF4-7442-8A0381D0E17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3" name="TextBox 14">
              <a:extLst>
                <a:ext uri="{FF2B5EF4-FFF2-40B4-BE49-F238E27FC236}">
                  <a16:creationId xmlns:a16="http://schemas.microsoft.com/office/drawing/2014/main" id="{454AD58C-C33E-2AF6-0947-2DE6166F1AB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4" name="Freeform 15">
              <a:extLst>
                <a:ext uri="{FF2B5EF4-FFF2-40B4-BE49-F238E27FC236}">
                  <a16:creationId xmlns:a16="http://schemas.microsoft.com/office/drawing/2014/main" id="{10D27560-7173-56AB-4332-90AEB8B823E8}"/>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5" name="Freeform 16">
              <a:extLst>
                <a:ext uri="{FF2B5EF4-FFF2-40B4-BE49-F238E27FC236}">
                  <a16:creationId xmlns:a16="http://schemas.microsoft.com/office/drawing/2014/main" id="{C55BA0C2-FFC3-1268-A97A-E5353E7C72DB}"/>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6" name="Freeform 17">
              <a:extLst>
                <a:ext uri="{FF2B5EF4-FFF2-40B4-BE49-F238E27FC236}">
                  <a16:creationId xmlns:a16="http://schemas.microsoft.com/office/drawing/2014/main" id="{B63AC954-5E41-1724-49D8-74EBCC824B35}"/>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7" name="Group 18">
              <a:extLst>
                <a:ext uri="{FF2B5EF4-FFF2-40B4-BE49-F238E27FC236}">
                  <a16:creationId xmlns:a16="http://schemas.microsoft.com/office/drawing/2014/main" id="{4E607341-CA24-0A75-6109-517172C78E22}"/>
                </a:ext>
              </a:extLst>
            </p:cNvPr>
            <p:cNvGrpSpPr/>
            <p:nvPr/>
          </p:nvGrpSpPr>
          <p:grpSpPr>
            <a:xfrm>
              <a:off x="2134357" y="1651686"/>
              <a:ext cx="20878043" cy="696519"/>
              <a:chOff x="0" y="-9525"/>
              <a:chExt cx="12467294" cy="415925"/>
            </a:xfrm>
          </p:grpSpPr>
          <p:sp>
            <p:nvSpPr>
              <p:cNvPr id="43" name="Freeform 19">
                <a:extLst>
                  <a:ext uri="{FF2B5EF4-FFF2-40B4-BE49-F238E27FC236}">
                    <a16:creationId xmlns:a16="http://schemas.microsoft.com/office/drawing/2014/main" id="{9AF31018-3F5D-9DE2-7ABE-B06731FEF84B}"/>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4" name="TextBox 20">
                <a:extLst>
                  <a:ext uri="{FF2B5EF4-FFF2-40B4-BE49-F238E27FC236}">
                    <a16:creationId xmlns:a16="http://schemas.microsoft.com/office/drawing/2014/main" id="{7B6BCA7B-41D7-AB2E-F88C-39D1B221473F}"/>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8" name="Freeform 21">
              <a:extLst>
                <a:ext uri="{FF2B5EF4-FFF2-40B4-BE49-F238E27FC236}">
                  <a16:creationId xmlns:a16="http://schemas.microsoft.com/office/drawing/2014/main" id="{4C60B763-3A6A-E9E5-3DA3-0C540F8A6F9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9" name="Group 22">
              <a:extLst>
                <a:ext uri="{FF2B5EF4-FFF2-40B4-BE49-F238E27FC236}">
                  <a16:creationId xmlns:a16="http://schemas.microsoft.com/office/drawing/2014/main" id="{B2A17FBA-49B4-8B7C-D416-14042A2C3523}"/>
                </a:ext>
              </a:extLst>
            </p:cNvPr>
            <p:cNvGrpSpPr/>
            <p:nvPr/>
          </p:nvGrpSpPr>
          <p:grpSpPr>
            <a:xfrm>
              <a:off x="447964" y="221133"/>
              <a:ext cx="796139" cy="796139"/>
              <a:chOff x="0" y="0"/>
              <a:chExt cx="812800" cy="812800"/>
            </a:xfrm>
          </p:grpSpPr>
          <p:sp>
            <p:nvSpPr>
              <p:cNvPr id="41" name="Freeform 23">
                <a:extLst>
                  <a:ext uri="{FF2B5EF4-FFF2-40B4-BE49-F238E27FC236}">
                    <a16:creationId xmlns:a16="http://schemas.microsoft.com/office/drawing/2014/main" id="{9448163A-AA44-58A7-AF17-2C744F5C91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2" name="TextBox 24">
                <a:extLst>
                  <a:ext uri="{FF2B5EF4-FFF2-40B4-BE49-F238E27FC236}">
                    <a16:creationId xmlns:a16="http://schemas.microsoft.com/office/drawing/2014/main" id="{B93FF17D-E0DD-4438-A507-5C3772244ED0}"/>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0" name="TextBox 25">
              <a:extLst>
                <a:ext uri="{FF2B5EF4-FFF2-40B4-BE49-F238E27FC236}">
                  <a16:creationId xmlns:a16="http://schemas.microsoft.com/office/drawing/2014/main" id="{026A8C39-5E6C-D211-D9E7-B85214E1B128}"/>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資源基礎觀點（</a:t>
            </a:r>
            <a:r>
              <a:rPr lang="en-US" altLang="zh-TW" sz="2800" b="1" i="0">
                <a:solidFill>
                  <a:srgbClr val="000000"/>
                </a:solidFill>
                <a:effectLst/>
                <a:latin typeface="微軟正黑體" panose="020B0604030504040204" pitchFamily="34" charset="-120"/>
                <a:ea typeface="微軟正黑體" panose="020B0604030504040204" pitchFamily="34" charset="-120"/>
              </a:rPr>
              <a:t>RBV</a:t>
            </a:r>
            <a:r>
              <a:rPr lang="zh-TW" altLang="en-US" sz="2800" b="1" i="0">
                <a:solidFill>
                  <a:srgbClr val="000000"/>
                </a:solidFill>
                <a:effectLst/>
                <a:latin typeface="微軟正黑體" panose="020B0604030504040204" pitchFamily="34" charset="-120"/>
                <a:ea typeface="微軟正黑體" panose="020B0604030504040204" pitchFamily="34" charset="-120"/>
              </a:rPr>
              <a:t>）分析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內部資源分析</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29</a:t>
            </a:fld>
            <a:endParaRPr lang="en-US"/>
          </a:p>
        </p:txBody>
      </p:sp>
      <p:grpSp>
        <p:nvGrpSpPr>
          <p:cNvPr id="49" name="群組 48">
            <a:extLst>
              <a:ext uri="{FF2B5EF4-FFF2-40B4-BE49-F238E27FC236}">
                <a16:creationId xmlns:a16="http://schemas.microsoft.com/office/drawing/2014/main" id="{D6858BB9-B7E0-282E-9C41-9F6AA318DE8C}"/>
              </a:ext>
            </a:extLst>
          </p:cNvPr>
          <p:cNvGrpSpPr/>
          <p:nvPr/>
        </p:nvGrpSpPr>
        <p:grpSpPr>
          <a:xfrm>
            <a:off x="3505200" y="3418317"/>
            <a:ext cx="5609356" cy="1556637"/>
            <a:chOff x="812800" y="0"/>
            <a:chExt cx="4015232" cy="2600960"/>
          </a:xfrm>
        </p:grpSpPr>
        <p:sp>
          <p:nvSpPr>
            <p:cNvPr id="50" name="矩形: 圓角 49">
              <a:extLst>
                <a:ext uri="{FF2B5EF4-FFF2-40B4-BE49-F238E27FC236}">
                  <a16:creationId xmlns:a16="http://schemas.microsoft.com/office/drawing/2014/main" id="{AC210CE2-E550-A13A-7462-6D8493B0446D}"/>
                </a:ext>
              </a:extLst>
            </p:cNvPr>
            <p:cNvSpPr/>
            <p:nvPr/>
          </p:nvSpPr>
          <p:spPr>
            <a:xfrm>
              <a:off x="812800" y="0"/>
              <a:ext cx="4015232" cy="2600960"/>
            </a:xfrm>
            <a:prstGeom prst="roundRect">
              <a:avLst>
                <a:gd name="adj" fmla="val 10000"/>
              </a:avLst>
            </a:prstGeom>
            <a:ln w="57150">
              <a:solidFill>
                <a:schemeClr val="accent5">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51" name="矩形: 圓角 4">
              <a:extLst>
                <a:ext uri="{FF2B5EF4-FFF2-40B4-BE49-F238E27FC236}">
                  <a16:creationId xmlns:a16="http://schemas.microsoft.com/office/drawing/2014/main" id="{089DA0FD-11A5-072C-5059-49A3D827A02A}"/>
                </a:ext>
              </a:extLst>
            </p:cNvPr>
            <p:cNvSpPr txBox="1"/>
            <p:nvPr/>
          </p:nvSpPr>
          <p:spPr>
            <a:xfrm>
              <a:off x="869935" y="57135"/>
              <a:ext cx="3265563" cy="1836450"/>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247650" rIns="247650" bIns="247650" numCol="1" spcCol="1270" anchor="t" anchorCtr="0">
              <a:noAutofit/>
            </a:bodyPr>
            <a:lstStyle/>
            <a:p>
              <a:pPr marL="0" lvl="1" algn="l" defTabSz="2266950">
                <a:lnSpc>
                  <a:spcPct val="90000"/>
                </a:lnSpc>
                <a:spcBef>
                  <a:spcPct val="0"/>
                </a:spcBef>
                <a:spcAft>
                  <a:spcPct val="15000"/>
                </a:spcAft>
              </a:pPr>
              <a:r>
                <a:rPr lang="zh-TW" altLang="en-US" sz="3600" kern="1200">
                  <a:latin typeface="Microsoft JhengHei Light" panose="020B0304030504040204" pitchFamily="34" charset="-120"/>
                  <a:ea typeface="Microsoft JhengHei Light" panose="020B0304030504040204" pitchFamily="34" charset="-120"/>
                </a:rPr>
                <a:t>數據導向決策文化</a:t>
              </a:r>
              <a:endParaRPr lang="en-US" altLang="zh-TW" sz="3600" kern="1200">
                <a:latin typeface="Microsoft JhengHei Light" panose="020B0304030504040204" pitchFamily="34" charset="-120"/>
                <a:ea typeface="Microsoft JhengHei Light" panose="020B0304030504040204" pitchFamily="34" charset="-120"/>
              </a:endParaRPr>
            </a:p>
            <a:p>
              <a:pPr marL="0" lvl="1" algn="l" defTabSz="2266950">
                <a:lnSpc>
                  <a:spcPct val="90000"/>
                </a:lnSpc>
                <a:spcBef>
                  <a:spcPct val="0"/>
                </a:spcBef>
                <a:spcAft>
                  <a:spcPct val="15000"/>
                </a:spcAft>
              </a:pPr>
              <a:r>
                <a:rPr lang="zh-TW" altLang="en-US" sz="3600" kern="1200">
                  <a:latin typeface="Microsoft JhengHei Light" panose="020B0304030504040204" pitchFamily="34" charset="-120"/>
                  <a:ea typeface="Microsoft JhengHei Light" panose="020B0304030504040204" pitchFamily="34" charset="-120"/>
                </a:rPr>
                <a:t>學習型組織</a:t>
              </a:r>
            </a:p>
          </p:txBody>
        </p:sp>
      </p:grpSp>
      <p:grpSp>
        <p:nvGrpSpPr>
          <p:cNvPr id="52" name="群組 51">
            <a:extLst>
              <a:ext uri="{FF2B5EF4-FFF2-40B4-BE49-F238E27FC236}">
                <a16:creationId xmlns:a16="http://schemas.microsoft.com/office/drawing/2014/main" id="{02FC1ABD-5CA7-0DBE-6DD8-5F4BC20EA9DF}"/>
              </a:ext>
            </a:extLst>
          </p:cNvPr>
          <p:cNvGrpSpPr/>
          <p:nvPr/>
        </p:nvGrpSpPr>
        <p:grpSpPr>
          <a:xfrm>
            <a:off x="12177602" y="3418317"/>
            <a:ext cx="5609356" cy="2204763"/>
            <a:chOff x="1090653" y="-478151"/>
            <a:chExt cx="4015232" cy="3683903"/>
          </a:xfrm>
        </p:grpSpPr>
        <p:sp>
          <p:nvSpPr>
            <p:cNvPr id="53" name="矩形: 圓角 52">
              <a:extLst>
                <a:ext uri="{FF2B5EF4-FFF2-40B4-BE49-F238E27FC236}">
                  <a16:creationId xmlns:a16="http://schemas.microsoft.com/office/drawing/2014/main" id="{5DC275F8-7F25-6BB5-3339-31386DEBC159}"/>
                </a:ext>
              </a:extLst>
            </p:cNvPr>
            <p:cNvSpPr/>
            <p:nvPr/>
          </p:nvSpPr>
          <p:spPr>
            <a:xfrm>
              <a:off x="1090653" y="-478151"/>
              <a:ext cx="4015232" cy="3683903"/>
            </a:xfrm>
            <a:prstGeom prst="roundRect">
              <a:avLst>
                <a:gd name="adj" fmla="val 10000"/>
              </a:avLst>
            </a:prstGeom>
            <a:ln w="57150">
              <a:solidFill>
                <a:schemeClr val="accent2">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54" name="矩形: 圓角 4">
              <a:extLst>
                <a:ext uri="{FF2B5EF4-FFF2-40B4-BE49-F238E27FC236}">
                  <a16:creationId xmlns:a16="http://schemas.microsoft.com/office/drawing/2014/main" id="{597AA84C-6E16-884B-EDBF-461D329897AC}"/>
                </a:ext>
              </a:extLst>
            </p:cNvPr>
            <p:cNvSpPr txBox="1"/>
            <p:nvPr/>
          </p:nvSpPr>
          <p:spPr>
            <a:xfrm>
              <a:off x="3262335" y="-259188"/>
              <a:ext cx="1690024" cy="3075893"/>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247650" rIns="247650" bIns="247650" numCol="1" spcCol="1270" anchor="t" anchorCtr="0">
              <a:noAutofit/>
            </a:bodyPr>
            <a:lstStyle/>
            <a:p>
              <a:pPr marL="0" lvl="1" defTabSz="2266950">
                <a:lnSpc>
                  <a:spcPct val="90000"/>
                </a:lnSpc>
                <a:spcBef>
                  <a:spcPct val="0"/>
                </a:spcBef>
                <a:spcAft>
                  <a:spcPct val="15000"/>
                </a:spcAft>
              </a:pPr>
              <a:r>
                <a:rPr lang="zh-TW" altLang="en-US" sz="3600" kern="1200">
                  <a:latin typeface="Microsoft JhengHei Light" panose="020B0304030504040204" pitchFamily="34" charset="-120"/>
                  <a:ea typeface="Microsoft JhengHei Light" panose="020B0304030504040204" pitchFamily="34" charset="-120"/>
                </a:rPr>
                <a:t>數據</a:t>
              </a:r>
              <a:endParaRPr lang="en-US" altLang="zh-TW" sz="3600">
                <a:latin typeface="Microsoft JhengHei Light" panose="020B0304030504040204" pitchFamily="34" charset="-120"/>
                <a:ea typeface="Microsoft JhengHei Light" panose="020B0304030504040204" pitchFamily="34" charset="-120"/>
              </a:endParaRPr>
            </a:p>
            <a:p>
              <a:pPr marL="0" lvl="1" defTabSz="2266950">
                <a:lnSpc>
                  <a:spcPct val="90000"/>
                </a:lnSpc>
                <a:spcBef>
                  <a:spcPct val="0"/>
                </a:spcBef>
                <a:spcAft>
                  <a:spcPct val="15000"/>
                </a:spcAft>
              </a:pPr>
              <a:r>
                <a:rPr lang="zh-TW" altLang="en-US" sz="3600">
                  <a:latin typeface="Microsoft JhengHei Light" panose="020B0304030504040204" pitchFamily="34" charset="-120"/>
                  <a:ea typeface="Microsoft JhengHei Light" panose="020B0304030504040204" pitchFamily="34" charset="-120"/>
                </a:rPr>
                <a:t>技術</a:t>
              </a:r>
              <a:endParaRPr lang="en-US" altLang="zh-TW" sz="3600">
                <a:latin typeface="Microsoft JhengHei Light" panose="020B0304030504040204" pitchFamily="34" charset="-120"/>
                <a:ea typeface="Microsoft JhengHei Light" panose="020B0304030504040204" pitchFamily="34" charset="-120"/>
              </a:endParaRPr>
            </a:p>
            <a:p>
              <a:pPr marL="0" lvl="1" defTabSz="2266950">
                <a:lnSpc>
                  <a:spcPct val="90000"/>
                </a:lnSpc>
                <a:spcBef>
                  <a:spcPct val="0"/>
                </a:spcBef>
                <a:spcAft>
                  <a:spcPct val="15000"/>
                </a:spcAft>
              </a:pPr>
              <a:r>
                <a:rPr lang="zh-TW" altLang="en-US" sz="3600" kern="1200">
                  <a:latin typeface="Microsoft JhengHei Light" panose="020B0304030504040204" pitchFamily="34" charset="-120"/>
                  <a:ea typeface="Microsoft JhengHei Light" panose="020B0304030504040204" pitchFamily="34" charset="-120"/>
                </a:rPr>
                <a:t>基礎資源</a:t>
              </a:r>
            </a:p>
          </p:txBody>
        </p:sp>
      </p:grpSp>
      <p:grpSp>
        <p:nvGrpSpPr>
          <p:cNvPr id="59" name="群組 58">
            <a:extLst>
              <a:ext uri="{FF2B5EF4-FFF2-40B4-BE49-F238E27FC236}">
                <a16:creationId xmlns:a16="http://schemas.microsoft.com/office/drawing/2014/main" id="{3D324DBF-304F-5F20-48D4-7DFF5CB17749}"/>
              </a:ext>
            </a:extLst>
          </p:cNvPr>
          <p:cNvGrpSpPr/>
          <p:nvPr/>
        </p:nvGrpSpPr>
        <p:grpSpPr>
          <a:xfrm>
            <a:off x="6096000" y="8227390"/>
            <a:ext cx="5609356" cy="1556637"/>
            <a:chOff x="2896397" y="8227390"/>
            <a:chExt cx="5609356" cy="1556637"/>
          </a:xfrm>
        </p:grpSpPr>
        <p:sp>
          <p:nvSpPr>
            <p:cNvPr id="55" name="矩形: 圓角 54">
              <a:extLst>
                <a:ext uri="{FF2B5EF4-FFF2-40B4-BE49-F238E27FC236}">
                  <a16:creationId xmlns:a16="http://schemas.microsoft.com/office/drawing/2014/main" id="{3D84BFB3-CC58-C302-E8C8-882EA638A82B}"/>
                </a:ext>
              </a:extLst>
            </p:cNvPr>
            <p:cNvSpPr/>
            <p:nvPr/>
          </p:nvSpPr>
          <p:spPr>
            <a:xfrm>
              <a:off x="2896397" y="8227390"/>
              <a:ext cx="5609356" cy="1556637"/>
            </a:xfrm>
            <a:prstGeom prst="roundRect">
              <a:avLst>
                <a:gd name="adj" fmla="val 10000"/>
              </a:avLst>
            </a:prstGeom>
            <a:ln w="57150">
              <a:solidFill>
                <a:schemeClr val="accent4">
                  <a:lumMod val="60000"/>
                  <a:lumOff val="4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zh-TW" altLang="en-US"/>
            </a:p>
          </p:txBody>
        </p:sp>
        <p:sp>
          <p:nvSpPr>
            <p:cNvPr id="56" name="矩形: 圓角 4">
              <a:extLst>
                <a:ext uri="{FF2B5EF4-FFF2-40B4-BE49-F238E27FC236}">
                  <a16:creationId xmlns:a16="http://schemas.microsoft.com/office/drawing/2014/main" id="{F1C65893-3B7A-F880-AB72-4C931987DD01}"/>
                </a:ext>
              </a:extLst>
            </p:cNvPr>
            <p:cNvSpPr txBox="1"/>
            <p:nvPr/>
          </p:nvSpPr>
          <p:spPr>
            <a:xfrm>
              <a:off x="3023790" y="8259549"/>
              <a:ext cx="4562054" cy="1382349"/>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247650" rIns="247650" bIns="247650" numCol="1" spcCol="1270" anchor="t" anchorCtr="0">
              <a:noAutofit/>
            </a:bodyPr>
            <a:lstStyle/>
            <a:p>
              <a:pPr marL="0" lvl="1" algn="l" defTabSz="2266950">
                <a:lnSpc>
                  <a:spcPct val="90000"/>
                </a:lnSpc>
                <a:spcBef>
                  <a:spcPct val="0"/>
                </a:spcBef>
                <a:spcAft>
                  <a:spcPct val="15000"/>
                </a:spcAft>
              </a:pPr>
              <a:r>
                <a:rPr lang="zh-TW" altLang="en-US" sz="3600" kern="1200">
                  <a:latin typeface="Microsoft JhengHei Light" panose="020B0304030504040204" pitchFamily="34" charset="-120"/>
                  <a:ea typeface="Microsoft JhengHei Light" panose="020B0304030504040204" pitchFamily="34" charset="-120"/>
                </a:rPr>
                <a:t>技術能力</a:t>
              </a:r>
              <a:endParaRPr lang="en-US" altLang="zh-TW" sz="3600" kern="1200">
                <a:latin typeface="Microsoft JhengHei Light" panose="020B0304030504040204" pitchFamily="34" charset="-120"/>
                <a:ea typeface="Microsoft JhengHei Light" panose="020B0304030504040204" pitchFamily="34" charset="-120"/>
              </a:endParaRPr>
            </a:p>
            <a:p>
              <a:pPr marL="0" lvl="1" algn="l" defTabSz="2266950">
                <a:lnSpc>
                  <a:spcPct val="90000"/>
                </a:lnSpc>
                <a:spcBef>
                  <a:spcPct val="0"/>
                </a:spcBef>
                <a:spcAft>
                  <a:spcPct val="15000"/>
                </a:spcAft>
              </a:pPr>
              <a:r>
                <a:rPr lang="zh-TW" altLang="en-US" sz="3600" kern="1200">
                  <a:latin typeface="Microsoft JhengHei Light" panose="020B0304030504040204" pitchFamily="34" charset="-120"/>
                  <a:ea typeface="Microsoft JhengHei Light" panose="020B0304030504040204" pitchFamily="34" charset="-120"/>
                </a:rPr>
                <a:t>管理能力</a:t>
              </a:r>
            </a:p>
          </p:txBody>
        </p:sp>
      </p:grpSp>
      <p:sp>
        <p:nvSpPr>
          <p:cNvPr id="57" name="矩形: 圓角 56">
            <a:extLst>
              <a:ext uri="{FF2B5EF4-FFF2-40B4-BE49-F238E27FC236}">
                <a16:creationId xmlns:a16="http://schemas.microsoft.com/office/drawing/2014/main" id="{22A0C09E-FD51-DF4D-02CB-B395D95065D1}"/>
              </a:ext>
            </a:extLst>
          </p:cNvPr>
          <p:cNvSpPr/>
          <p:nvPr/>
        </p:nvSpPr>
        <p:spPr>
          <a:xfrm>
            <a:off x="177493" y="5102781"/>
            <a:ext cx="4961367" cy="477565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TextBox 10">
            <a:extLst>
              <a:ext uri="{FF2B5EF4-FFF2-40B4-BE49-F238E27FC236}">
                <a16:creationId xmlns:a16="http://schemas.microsoft.com/office/drawing/2014/main" id="{84B7513D-131B-1140-30A6-1A7B73834886}"/>
              </a:ext>
            </a:extLst>
          </p:cNvPr>
          <p:cNvSpPr txBox="1"/>
          <p:nvPr/>
        </p:nvSpPr>
        <p:spPr>
          <a:xfrm>
            <a:off x="477451" y="5643215"/>
            <a:ext cx="4746908" cy="3877985"/>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無形資源</a:t>
            </a:r>
            <a:r>
              <a:rPr lang="en-US" altLang="zh-TW" sz="3600" b="1">
                <a:solidFill>
                  <a:srgbClr val="000000"/>
                </a:solidFill>
                <a:latin typeface="微軟正黑體" panose="020B0604030504040204" pitchFamily="34" charset="-120"/>
                <a:ea typeface="微軟正黑體" panose="020B0604030504040204" pitchFamily="34" charset="-120"/>
                <a:sym typeface="+mn-lt"/>
              </a:rPr>
              <a:t>+</a:t>
            </a:r>
            <a:r>
              <a:rPr lang="zh-TW" altLang="en-US" sz="3600" b="1">
                <a:solidFill>
                  <a:srgbClr val="000000"/>
                </a:solidFill>
                <a:latin typeface="微軟正黑體" panose="020B0604030504040204" pitchFamily="34" charset="-120"/>
                <a:ea typeface="微軟正黑體" panose="020B0604030504040204" pitchFamily="34" charset="-120"/>
                <a:sym typeface="+mn-lt"/>
              </a:rPr>
              <a:t>人力資源</a:t>
            </a:r>
            <a:r>
              <a:rPr lang="zh-TW" altLang="en-US" sz="3600">
                <a:solidFill>
                  <a:srgbClr val="000000"/>
                </a:solidFill>
                <a:latin typeface="微軟正黑體" panose="020B0604030504040204" pitchFamily="34" charset="-120"/>
                <a:ea typeface="微軟正黑體" panose="020B0604030504040204" pitchFamily="34" charset="-120"/>
                <a:sym typeface="+mn-lt"/>
              </a:rPr>
              <a:t>：</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一、資源的互補性</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二、資源的重要性：</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形成</a:t>
            </a:r>
            <a:r>
              <a:rPr lang="zh-TW" altLang="zh-TW" sz="3600">
                <a:solidFill>
                  <a:srgbClr val="000000"/>
                </a:solidFill>
                <a:latin typeface="微軟正黑體" panose="020B0604030504040204" pitchFamily="34" charset="-120"/>
                <a:ea typeface="微軟正黑體" panose="020B0604030504040204" pitchFamily="34" charset="-120"/>
              </a:rPr>
              <a:t>廠商特用性</a:t>
            </a:r>
            <a:r>
              <a:rPr lang="en-US" altLang="zh-TW" sz="3600">
                <a:solidFill>
                  <a:srgbClr val="000000"/>
                </a:solidFill>
                <a:latin typeface="微軟正黑體" panose="020B0604030504040204" pitchFamily="34" charset="-120"/>
                <a:ea typeface="微軟正黑體" panose="020B0604030504040204" pitchFamily="34" charset="-120"/>
              </a:rPr>
              <a:t>(Firm Specificity)</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graphicFrame>
        <p:nvGraphicFramePr>
          <p:cNvPr id="60" name="資料庫圖表 59">
            <a:extLst>
              <a:ext uri="{FF2B5EF4-FFF2-40B4-BE49-F238E27FC236}">
                <a16:creationId xmlns:a16="http://schemas.microsoft.com/office/drawing/2014/main" id="{C73DA653-8252-D343-CE1D-03BBED369C6B}"/>
              </a:ext>
            </a:extLst>
          </p:cNvPr>
          <p:cNvGraphicFramePr/>
          <p:nvPr>
            <p:extLst>
              <p:ext uri="{D42A27DB-BD31-4B8C-83A1-F6EECF244321}">
                <p14:modId xmlns:p14="http://schemas.microsoft.com/office/powerpoint/2010/main" val="3512853206"/>
              </p:ext>
            </p:extLst>
          </p:nvPr>
        </p:nvGraphicFramePr>
        <p:xfrm>
          <a:off x="5112860" y="1637730"/>
          <a:ext cx="12192000" cy="8128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25328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8" name="TextBox 8"/>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21064"/>
              <a:ext cx="3620451" cy="449792"/>
            </a:xfrm>
            <a:prstGeom prst="rect">
              <a:avLst/>
            </a:prstGeom>
          </p:spPr>
          <p:txBody>
            <a:bodyPr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共同點</a:t>
              </a:r>
              <a:endParaRPr lang="en-US" sz="2000">
                <a:solidFill>
                  <a:srgbClr val="000000"/>
                </a:solidFill>
                <a:latin typeface="Open Sauce"/>
                <a:ea typeface="Open Sauce"/>
                <a:cs typeface="Open Sauce"/>
                <a:sym typeface="Open Sauce"/>
              </a:endParaRPr>
            </a:p>
          </p:txBody>
        </p:sp>
        <p:sp>
          <p:nvSpPr>
            <p:cNvPr id="24" name="TextBox 24"/>
            <p:cNvSpPr txBox="1"/>
            <p:nvPr/>
          </p:nvSpPr>
          <p:spPr>
            <a:xfrm>
              <a:off x="3011059" y="1710529"/>
              <a:ext cx="11610319" cy="562463"/>
            </a:xfrm>
            <a:prstGeom prst="rect">
              <a:avLst/>
            </a:prstGeom>
          </p:spPr>
          <p:txBody>
            <a:bodyPr lIns="0" tIns="0" rIns="0" bIns="0" rtlCol="0" anchor="t">
              <a:spAutoFit/>
            </a:bodyPr>
            <a:lstStyle/>
            <a:p>
              <a:pPr>
                <a:lnSpc>
                  <a:spcPts val="3499"/>
                </a:lnSpc>
              </a:pPr>
              <a:r>
                <a:rPr lang="zh-TW" altLang="en-US" sz="2800" b="1">
                  <a:solidFill>
                    <a:srgbClr val="000000"/>
                  </a:solidFill>
                  <a:latin typeface="微軟正黑體"/>
                  <a:ea typeface="微軟正黑體"/>
                  <a:sym typeface="Open Sauce"/>
                </a:rPr>
                <a:t>論文共同點</a:t>
              </a:r>
              <a:endParaRPr lang="en-US" sz="2800" b="1">
                <a:solidFill>
                  <a:srgbClr val="000000"/>
                </a:solidFill>
                <a:latin typeface="微軟正黑體" panose="020B0604030504040204" pitchFamily="34" charset="-120"/>
                <a:ea typeface="微軟正黑體" panose="020B0604030504040204" pitchFamily="34" charset="-120"/>
                <a:sym typeface="Open Sauce"/>
              </a:endParaRPr>
            </a:p>
          </p:txBody>
        </p:sp>
      </p:grpSp>
      <p:sp>
        <p:nvSpPr>
          <p:cNvPr id="26" name="投影片編號版面配置區 25">
            <a:extLst>
              <a:ext uri="{FF2B5EF4-FFF2-40B4-BE49-F238E27FC236}">
                <a16:creationId xmlns:a16="http://schemas.microsoft.com/office/drawing/2014/main" id="{1CCE8355-594E-5825-2472-593E9A56E89D}"/>
              </a:ext>
            </a:extLst>
          </p:cNvPr>
          <p:cNvSpPr>
            <a:spLocks noGrp="1"/>
          </p:cNvSpPr>
          <p:nvPr>
            <p:ph type="sldNum" sz="quarter" idx="12"/>
          </p:nvPr>
        </p:nvSpPr>
        <p:spPr/>
        <p:txBody>
          <a:bodyPr/>
          <a:lstStyle/>
          <a:p>
            <a:fld id="{B6F15528-21DE-4FAA-801E-634DDDAF4B2B}" type="slidenum">
              <a:rPr lang="en-US" smtClean="0"/>
              <a:pPr/>
              <a:t>3</a:t>
            </a:fld>
            <a:endParaRPr lang="en-US"/>
          </a:p>
        </p:txBody>
      </p:sp>
      <p:graphicFrame>
        <p:nvGraphicFramePr>
          <p:cNvPr id="27" name="表格 26">
            <a:extLst>
              <a:ext uri="{FF2B5EF4-FFF2-40B4-BE49-F238E27FC236}">
                <a16:creationId xmlns:a16="http://schemas.microsoft.com/office/drawing/2014/main" id="{0AEE95A1-43CA-9F24-C57C-8AC3D2C35BED}"/>
              </a:ext>
            </a:extLst>
          </p:cNvPr>
          <p:cNvGraphicFramePr>
            <a:graphicFrameLocks noGrp="1"/>
          </p:cNvGraphicFramePr>
          <p:nvPr>
            <p:extLst>
              <p:ext uri="{D42A27DB-BD31-4B8C-83A1-F6EECF244321}">
                <p14:modId xmlns:p14="http://schemas.microsoft.com/office/powerpoint/2010/main" val="1307247813"/>
              </p:ext>
            </p:extLst>
          </p:nvPr>
        </p:nvGraphicFramePr>
        <p:xfrm>
          <a:off x="214214" y="2118083"/>
          <a:ext cx="17387985" cy="7905556"/>
        </p:xfrm>
        <a:graphic>
          <a:graphicData uri="http://schemas.openxmlformats.org/drawingml/2006/table">
            <a:tbl>
              <a:tblPr firstRow="1" bandRow="1">
                <a:tableStyleId>{073A0DAA-6AF3-43AB-8588-CEC1D06C72B9}</a:tableStyleId>
              </a:tblPr>
              <a:tblGrid>
                <a:gridCol w="3671986">
                  <a:extLst>
                    <a:ext uri="{9D8B030D-6E8A-4147-A177-3AD203B41FA5}">
                      <a16:colId xmlns:a16="http://schemas.microsoft.com/office/drawing/2014/main" val="1277165263"/>
                    </a:ext>
                  </a:extLst>
                </a:gridCol>
                <a:gridCol w="6733049">
                  <a:extLst>
                    <a:ext uri="{9D8B030D-6E8A-4147-A177-3AD203B41FA5}">
                      <a16:colId xmlns:a16="http://schemas.microsoft.com/office/drawing/2014/main" val="2420732942"/>
                    </a:ext>
                  </a:extLst>
                </a:gridCol>
                <a:gridCol w="6982950">
                  <a:extLst>
                    <a:ext uri="{9D8B030D-6E8A-4147-A177-3AD203B41FA5}">
                      <a16:colId xmlns:a16="http://schemas.microsoft.com/office/drawing/2014/main" val="662102334"/>
                    </a:ext>
                  </a:extLst>
                </a:gridCol>
              </a:tblGrid>
              <a:tr h="1976389">
                <a:tc>
                  <a:txBody>
                    <a:bodyPr/>
                    <a:lstStyle/>
                    <a:p>
                      <a:pPr algn="ctr"/>
                      <a:endParaRPr lang="zh-TW"/>
                    </a:p>
                  </a:txBody>
                  <a:tcPr anchor="ctr"/>
                </a:tc>
                <a:tc>
                  <a:txBody>
                    <a:bodyPr/>
                    <a:lstStyle/>
                    <a:p>
                      <a:pPr marL="0" indent="0" algn="ctr">
                        <a:lnSpc>
                          <a:spcPct val="150000"/>
                        </a:lnSpc>
                        <a:buFont typeface="+mj-lt"/>
                        <a:buNone/>
                      </a:pPr>
                      <a:r>
                        <a:rPr lang="zh-TW" altLang="en-US" sz="2400" b="1">
                          <a:solidFill>
                            <a:schemeClr val="bg1"/>
                          </a:solidFill>
                          <a:latin typeface="微軟正黑體" panose="020B0604030504040204" pitchFamily="34" charset="-120"/>
                          <a:ea typeface="微軟正黑體" panose="020B0604030504040204" pitchFamily="34" charset="-120"/>
                          <a:cs typeface="Open Sauce Heavy"/>
                          <a:sym typeface="Open Sauce Heavy"/>
                        </a:rPr>
                        <a:t>系統整合商如何提升企業的大數據分析能力？</a:t>
                      </a:r>
                      <a:endParaRPr lang="en-US" altLang="zh-TW" sz="2400" b="1">
                        <a:solidFill>
                          <a:schemeClr val="bg1"/>
                        </a:solidFill>
                        <a:latin typeface="微軟正黑體" panose="020B0604030504040204" pitchFamily="34" charset="-120"/>
                        <a:ea typeface="微軟正黑體" panose="020B0604030504040204" pitchFamily="34" charset="-120"/>
                        <a:cs typeface="Open Sauce Heavy"/>
                        <a:sym typeface="Open Sauce Heavy"/>
                      </a:endParaRPr>
                    </a:p>
                  </a:txBody>
                  <a:tcPr anchor="ctr"/>
                </a:tc>
                <a:tc>
                  <a:txBody>
                    <a:bodyPr/>
                    <a:lstStyle/>
                    <a:p>
                      <a:pPr algn="ctr"/>
                      <a:r>
                        <a:rPr lang="zh-TW" altLang="en-US" sz="2400">
                          <a:solidFill>
                            <a:schemeClr val="bg1"/>
                          </a:solidFill>
                          <a:latin typeface="微軟正黑體"/>
                          <a:ea typeface="微軟正黑體"/>
                        </a:rPr>
                        <a:t>建構依賴路徑</a:t>
                      </a:r>
                      <a:r>
                        <a:rPr lang="en-US" altLang="zh-TW" sz="2400">
                          <a:solidFill>
                            <a:schemeClr val="bg1"/>
                          </a:solidFill>
                          <a:latin typeface="微軟正黑體"/>
                          <a:ea typeface="微軟正黑體"/>
                        </a:rPr>
                        <a:t>_</a:t>
                      </a:r>
                      <a:r>
                        <a:rPr lang="zh-TW" altLang="en-US" sz="2400">
                          <a:solidFill>
                            <a:schemeClr val="bg1"/>
                          </a:solidFill>
                          <a:latin typeface="微軟正黑體"/>
                          <a:ea typeface="微軟正黑體"/>
                        </a:rPr>
                        <a:t>以全聯之虛實服務創新演化為例</a:t>
                      </a:r>
                    </a:p>
                  </a:txBody>
                  <a:tcPr anchor="ctr"/>
                </a:tc>
                <a:extLst>
                  <a:ext uri="{0D108BD9-81ED-4DB2-BD59-A6C34878D82A}">
                    <a16:rowId xmlns:a16="http://schemas.microsoft.com/office/drawing/2014/main" val="2658483928"/>
                  </a:ext>
                </a:extLst>
              </a:tr>
              <a:tr h="1976389">
                <a:tc>
                  <a:txBody>
                    <a:bodyPr/>
                    <a:lstStyle/>
                    <a:p>
                      <a:pPr algn="ctr"/>
                      <a:r>
                        <a:rPr lang="zh-TW" altLang="en-US" sz="2400" b="1">
                          <a:solidFill>
                            <a:schemeClr val="tx1"/>
                          </a:solidFill>
                          <a:latin typeface="微軟正黑體"/>
                          <a:ea typeface="微軟正黑體"/>
                        </a:rPr>
                        <a:t>技術進步和數位化驅動</a:t>
                      </a:r>
                    </a:p>
                  </a:txBody>
                  <a:tcPr anchor="ctr"/>
                </a:tc>
                <a:tc>
                  <a:txBody>
                    <a:bodyPr/>
                    <a:lstStyle/>
                    <a:p>
                      <a:pPr algn="l"/>
                      <a:r>
                        <a:rPr lang="zh-TW" altLang="en-US" sz="2400">
                          <a:solidFill>
                            <a:schemeClr val="tx1"/>
                          </a:solidFill>
                          <a:latin typeface="微軟正黑體"/>
                          <a:ea typeface="微軟正黑體"/>
                        </a:rPr>
                        <a:t>企業常因技術不足無法自我發展大數據分析能力，需要系統整合商協助來滿足</a:t>
                      </a:r>
                      <a:r>
                        <a:rPr lang="zh-TW" altLang="en-US" sz="2400">
                          <a:solidFill>
                            <a:srgbClr val="FF0000"/>
                          </a:solidFill>
                          <a:latin typeface="微軟正黑體"/>
                          <a:ea typeface="微軟正黑體"/>
                        </a:rPr>
                        <a:t>數位轉型</a:t>
                      </a:r>
                      <a:r>
                        <a:rPr lang="zh-TW" altLang="en-US" sz="2400">
                          <a:solidFill>
                            <a:schemeClr val="tx1"/>
                          </a:solidFill>
                          <a:latin typeface="微軟正黑體"/>
                          <a:ea typeface="微軟正黑體"/>
                        </a:rPr>
                        <a:t>需求</a:t>
                      </a:r>
                    </a:p>
                  </a:txBody>
                  <a:tcPr anchor="ctr"/>
                </a:tc>
                <a:tc>
                  <a:txBody>
                    <a:bodyPr/>
                    <a:lstStyle/>
                    <a:p>
                      <a:pPr algn="l"/>
                      <a:r>
                        <a:rPr lang="zh-TW" altLang="en-US" sz="2400">
                          <a:solidFill>
                            <a:schemeClr val="tx1"/>
                          </a:solidFill>
                          <a:latin typeface="微軟正黑體"/>
                          <a:ea typeface="微軟正黑體"/>
                        </a:rPr>
                        <a:t>數位化的推動，消費者需求不斷升級，促使全聯除實體通路外，也需利用</a:t>
                      </a:r>
                      <a:r>
                        <a:rPr lang="zh-TW" altLang="en-US" sz="2400">
                          <a:solidFill>
                            <a:srgbClr val="FF0000"/>
                          </a:solidFill>
                          <a:latin typeface="微軟正黑體"/>
                          <a:ea typeface="微軟正黑體"/>
                        </a:rPr>
                        <a:t>數位科技</a:t>
                      </a:r>
                      <a:r>
                        <a:rPr lang="zh-TW" altLang="en-US" sz="2400">
                          <a:solidFill>
                            <a:schemeClr val="tx1"/>
                          </a:solidFill>
                          <a:latin typeface="微軟正黑體"/>
                          <a:ea typeface="微軟正黑體"/>
                        </a:rPr>
                        <a:t>來提升顧客體驗</a:t>
                      </a:r>
                    </a:p>
                  </a:txBody>
                  <a:tcPr anchor="ctr"/>
                </a:tc>
                <a:extLst>
                  <a:ext uri="{0D108BD9-81ED-4DB2-BD59-A6C34878D82A}">
                    <a16:rowId xmlns:a16="http://schemas.microsoft.com/office/drawing/2014/main" val="1197123325"/>
                  </a:ext>
                </a:extLst>
              </a:tr>
              <a:tr h="1976389">
                <a:tc>
                  <a:txBody>
                    <a:bodyPr/>
                    <a:lstStyle/>
                    <a:p>
                      <a:pPr algn="ctr"/>
                      <a:r>
                        <a:rPr lang="zh-TW" altLang="en-US" sz="2400" b="1">
                          <a:solidFill>
                            <a:schemeClr val="tx1"/>
                          </a:solidFill>
                          <a:latin typeface="微軟正黑體"/>
                          <a:ea typeface="微軟正黑體"/>
                        </a:rPr>
                        <a:t>顧客需求的變遷與依賴性</a:t>
                      </a:r>
                    </a:p>
                  </a:txBody>
                  <a:tcPr anchor="ctr"/>
                </a:tc>
                <a:tc>
                  <a:txBody>
                    <a:bodyPr/>
                    <a:lstStyle/>
                    <a:p>
                      <a:pPr algn="l"/>
                      <a:r>
                        <a:rPr lang="zh-TW" altLang="en-US" sz="2400">
                          <a:solidFill>
                            <a:schemeClr val="tx1"/>
                          </a:solidFill>
                          <a:latin typeface="微軟正黑體"/>
                          <a:ea typeface="微軟正黑體"/>
                        </a:rPr>
                        <a:t>企業借助系統整合商的支持來發展</a:t>
                      </a:r>
                      <a:r>
                        <a:rPr lang="zh-TW" altLang="en-US" sz="2400">
                          <a:solidFill>
                            <a:srgbClr val="FF0000"/>
                          </a:solidFill>
                          <a:latin typeface="微軟正黑體"/>
                          <a:ea typeface="微軟正黑體"/>
                        </a:rPr>
                        <a:t>數據驅動</a:t>
                      </a:r>
                      <a:r>
                        <a:rPr lang="zh-TW" altLang="en-US" sz="2400">
                          <a:solidFill>
                            <a:schemeClr val="tx1"/>
                          </a:solidFill>
                          <a:latin typeface="微軟正黑體"/>
                          <a:ea typeface="微軟正黑體"/>
                        </a:rPr>
                        <a:t>決策，以便更好地了解並滿足顧客需求</a:t>
                      </a:r>
                    </a:p>
                  </a:txBody>
                  <a:tcPr anchor="ctr"/>
                </a:tc>
                <a:tc>
                  <a:txBody>
                    <a:bodyPr/>
                    <a:lstStyle/>
                    <a:p>
                      <a:pPr algn="l"/>
                      <a:r>
                        <a:rPr lang="zh-TW" altLang="en-US" sz="2400">
                          <a:solidFill>
                            <a:schemeClr val="tx1"/>
                          </a:solidFill>
                          <a:latin typeface="微軟正黑體"/>
                          <a:ea typeface="微軟正黑體"/>
                        </a:rPr>
                        <a:t>全聯以</a:t>
                      </a:r>
                      <a:r>
                        <a:rPr lang="zh-TW" altLang="en-US" sz="2400">
                          <a:solidFill>
                            <a:srgbClr val="FF0000"/>
                          </a:solidFill>
                          <a:latin typeface="微軟正黑體"/>
                          <a:ea typeface="微軟正黑體"/>
                        </a:rPr>
                        <a:t>虛實整合</a:t>
                      </a:r>
                      <a:r>
                        <a:rPr lang="zh-TW" altLang="en-US" sz="2400">
                          <a:solidFill>
                            <a:schemeClr val="tx1"/>
                          </a:solidFill>
                          <a:latin typeface="微軟正黑體"/>
                          <a:ea typeface="微軟正黑體"/>
                        </a:rPr>
                        <a:t>服務（如</a:t>
                      </a:r>
                      <a:r>
                        <a:rPr lang="en-US" altLang="zh-TW" sz="2400">
                          <a:solidFill>
                            <a:schemeClr val="tx1"/>
                          </a:solidFill>
                          <a:latin typeface="微軟正黑體"/>
                          <a:ea typeface="微軟正黑體"/>
                        </a:rPr>
                        <a:t>PX Pay</a:t>
                      </a:r>
                      <a:r>
                        <a:rPr lang="zh-TW" altLang="en-US" sz="2400">
                          <a:solidFill>
                            <a:schemeClr val="tx1"/>
                          </a:solidFill>
                          <a:latin typeface="微軟正黑體"/>
                          <a:ea typeface="微軟正黑體"/>
                        </a:rPr>
                        <a:t>、</a:t>
                      </a:r>
                      <a:r>
                        <a:rPr lang="en-US" altLang="zh-TW" sz="2400">
                          <a:solidFill>
                            <a:schemeClr val="tx1"/>
                          </a:solidFill>
                          <a:latin typeface="微軟正黑體"/>
                          <a:ea typeface="微軟正黑體"/>
                        </a:rPr>
                        <a:t>PX Go!</a:t>
                      </a:r>
                      <a:r>
                        <a:rPr lang="zh-TW" altLang="en-US" sz="2400">
                          <a:solidFill>
                            <a:schemeClr val="tx1"/>
                          </a:solidFill>
                          <a:latin typeface="微軟正黑體"/>
                          <a:ea typeface="微軟正黑體"/>
                        </a:rPr>
                        <a:t>）適應顧客對便捷數位體驗的需求，提高顧客的依賴性來提升競爭力</a:t>
                      </a:r>
                    </a:p>
                  </a:txBody>
                  <a:tcPr anchor="ctr"/>
                </a:tc>
                <a:extLst>
                  <a:ext uri="{0D108BD9-81ED-4DB2-BD59-A6C34878D82A}">
                    <a16:rowId xmlns:a16="http://schemas.microsoft.com/office/drawing/2014/main" val="3263828918"/>
                  </a:ext>
                </a:extLst>
              </a:tr>
              <a:tr h="1976389">
                <a:tc>
                  <a:txBody>
                    <a:bodyPr/>
                    <a:lstStyle/>
                    <a:p>
                      <a:pPr algn="ctr"/>
                      <a:r>
                        <a:rPr lang="zh-TW" altLang="en-US" sz="2400" b="1">
                          <a:solidFill>
                            <a:schemeClr val="tx1"/>
                          </a:solidFill>
                          <a:latin typeface="微軟正黑體"/>
                          <a:ea typeface="微軟正黑體"/>
                        </a:rPr>
                        <a:t>競爭壓力與市場需求</a:t>
                      </a:r>
                    </a:p>
                  </a:txBody>
                  <a:tcPr anchor="ctr"/>
                </a:tc>
                <a:tc>
                  <a:txBody>
                    <a:bodyPr/>
                    <a:lstStyle/>
                    <a:p>
                      <a:pPr algn="l"/>
                      <a:r>
                        <a:rPr lang="zh-TW" altLang="en-US" sz="2400">
                          <a:solidFill>
                            <a:schemeClr val="tx1"/>
                          </a:solidFill>
                          <a:latin typeface="微軟正黑體"/>
                          <a:ea typeface="微軟正黑體"/>
                        </a:rPr>
                        <a:t>系統整合商角色使企業能更靈活地發展數據分析能力，在市場競爭中</a:t>
                      </a:r>
                      <a:r>
                        <a:rPr lang="zh-TW" altLang="en-US" sz="2400">
                          <a:solidFill>
                            <a:srgbClr val="FF0000"/>
                          </a:solidFill>
                          <a:latin typeface="微軟正黑體"/>
                          <a:ea typeface="微軟正黑體"/>
                        </a:rPr>
                        <a:t>掌握數據洞見</a:t>
                      </a:r>
                      <a:r>
                        <a:rPr lang="zh-TW" altLang="en-US" sz="2400">
                          <a:solidFill>
                            <a:schemeClr val="tx1"/>
                          </a:solidFill>
                          <a:latin typeface="微軟正黑體"/>
                          <a:ea typeface="微軟正黑體"/>
                        </a:rPr>
                        <a:t>，增強競爭力</a:t>
                      </a:r>
                    </a:p>
                  </a:txBody>
                  <a:tcPr anchor="ctr"/>
                </a:tc>
                <a:tc>
                  <a:txBody>
                    <a:bodyPr/>
                    <a:lstStyle/>
                    <a:p>
                      <a:pPr algn="l"/>
                      <a:r>
                        <a:rPr lang="zh-TW" altLang="en-US" sz="2400">
                          <a:solidFill>
                            <a:schemeClr val="tx1"/>
                          </a:solidFill>
                          <a:latin typeface="微軟正黑體"/>
                          <a:ea typeface="微軟正黑體"/>
                        </a:rPr>
                        <a:t>全聯因市場競爭而積極在虛實服務方面創新，致力於強化</a:t>
                      </a:r>
                      <a:r>
                        <a:rPr lang="zh-TW" altLang="en-US" sz="2400">
                          <a:solidFill>
                            <a:srgbClr val="FF0000"/>
                          </a:solidFill>
                          <a:latin typeface="微軟正黑體"/>
                          <a:ea typeface="微軟正黑體"/>
                        </a:rPr>
                        <a:t>顧客黏著度</a:t>
                      </a:r>
                      <a:r>
                        <a:rPr lang="zh-TW" altLang="en-US" sz="2400">
                          <a:solidFill>
                            <a:schemeClr val="tx1"/>
                          </a:solidFill>
                          <a:latin typeface="微軟正黑體"/>
                          <a:ea typeface="微軟正黑體"/>
                        </a:rPr>
                        <a:t>，建立其在零售市場中的優勢地位</a:t>
                      </a:r>
                    </a:p>
                  </a:txBody>
                  <a:tcPr anchor="ctr"/>
                </a:tc>
                <a:extLst>
                  <a:ext uri="{0D108BD9-81ED-4DB2-BD59-A6C34878D82A}">
                    <a16:rowId xmlns:a16="http://schemas.microsoft.com/office/drawing/2014/main" val="2863844326"/>
                  </a:ext>
                </a:extLst>
              </a:tr>
            </a:tbl>
          </a:graphicData>
        </a:graphic>
      </p:graphicFrame>
    </p:spTree>
    <p:extLst>
      <p:ext uri="{BB962C8B-B14F-4D97-AF65-F5344CB8AC3E}">
        <p14:creationId xmlns:p14="http://schemas.microsoft.com/office/powerpoint/2010/main" val="2742022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765EEA48-E6ED-7782-B925-B2344F403580}"/>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0C7BC125-0975-6541-B99F-E4D066BC140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3" name="TextBox 4">
              <a:extLst>
                <a:ext uri="{FF2B5EF4-FFF2-40B4-BE49-F238E27FC236}">
                  <a16:creationId xmlns:a16="http://schemas.microsoft.com/office/drawing/2014/main" id="{670E340A-84BC-19AA-A380-34B32440F7C3}"/>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4" name="Freeform 5">
              <a:extLst>
                <a:ext uri="{FF2B5EF4-FFF2-40B4-BE49-F238E27FC236}">
                  <a16:creationId xmlns:a16="http://schemas.microsoft.com/office/drawing/2014/main" id="{346EA2FF-7318-12A9-9DAA-128DAD182DD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5" name="TextBox 6">
              <a:extLst>
                <a:ext uri="{FF2B5EF4-FFF2-40B4-BE49-F238E27FC236}">
                  <a16:creationId xmlns:a16="http://schemas.microsoft.com/office/drawing/2014/main" id="{CEBDD318-A151-35A1-95B0-1F53E04F36C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7" name="Freeform 7">
              <a:extLst>
                <a:ext uri="{FF2B5EF4-FFF2-40B4-BE49-F238E27FC236}">
                  <a16:creationId xmlns:a16="http://schemas.microsoft.com/office/drawing/2014/main" id="{3A3C91F1-578C-9D20-12F7-27983BE336E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8" name="Group 8">
              <a:extLst>
                <a:ext uri="{FF2B5EF4-FFF2-40B4-BE49-F238E27FC236}">
                  <a16:creationId xmlns:a16="http://schemas.microsoft.com/office/drawing/2014/main" id="{8B98002A-72F4-1857-BDBF-B7C2C29DA5B5}"/>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79DA8A14-C23D-3581-C36E-DBD986E3B590}"/>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BD53941F-110F-9AB5-E37E-69DF5215EDA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9" name="AutoShape 11">
              <a:extLst>
                <a:ext uri="{FF2B5EF4-FFF2-40B4-BE49-F238E27FC236}">
                  <a16:creationId xmlns:a16="http://schemas.microsoft.com/office/drawing/2014/main" id="{1D33FF49-EB9A-EC99-DBC3-C64A2DC79344}"/>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AutoShape 12">
              <a:extLst>
                <a:ext uri="{FF2B5EF4-FFF2-40B4-BE49-F238E27FC236}">
                  <a16:creationId xmlns:a16="http://schemas.microsoft.com/office/drawing/2014/main" id="{55481779-EA84-2FD1-351F-7EB0D768FB0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Freeform 13">
              <a:extLst>
                <a:ext uri="{FF2B5EF4-FFF2-40B4-BE49-F238E27FC236}">
                  <a16:creationId xmlns:a16="http://schemas.microsoft.com/office/drawing/2014/main" id="{1B89038B-A3DC-CA2D-9054-92E2C202DCE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2" name="TextBox 14">
              <a:extLst>
                <a:ext uri="{FF2B5EF4-FFF2-40B4-BE49-F238E27FC236}">
                  <a16:creationId xmlns:a16="http://schemas.microsoft.com/office/drawing/2014/main" id="{EFA23015-AB89-E253-54AC-D9D80D1EAA46}"/>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3" name="Freeform 15">
              <a:extLst>
                <a:ext uri="{FF2B5EF4-FFF2-40B4-BE49-F238E27FC236}">
                  <a16:creationId xmlns:a16="http://schemas.microsoft.com/office/drawing/2014/main" id="{830F0B9A-E1BA-BA67-1812-E1A60C7096F3}"/>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4" name="Freeform 16">
              <a:extLst>
                <a:ext uri="{FF2B5EF4-FFF2-40B4-BE49-F238E27FC236}">
                  <a16:creationId xmlns:a16="http://schemas.microsoft.com/office/drawing/2014/main" id="{1560857F-1018-26E0-6347-682A71A64EDC}"/>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5" name="Freeform 17">
              <a:extLst>
                <a:ext uri="{FF2B5EF4-FFF2-40B4-BE49-F238E27FC236}">
                  <a16:creationId xmlns:a16="http://schemas.microsoft.com/office/drawing/2014/main" id="{2317719D-7BA0-D296-B2C2-25E22AE9D1DF}"/>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6" name="Group 18">
              <a:extLst>
                <a:ext uri="{FF2B5EF4-FFF2-40B4-BE49-F238E27FC236}">
                  <a16:creationId xmlns:a16="http://schemas.microsoft.com/office/drawing/2014/main" id="{1BDE59E0-A66C-3488-2B3F-7403C48ABEBC}"/>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C60145BA-A4D1-4E04-6773-FF7C148FE417}"/>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964A086F-6C44-1A93-C344-903E2A48E45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7" name="Freeform 21">
              <a:extLst>
                <a:ext uri="{FF2B5EF4-FFF2-40B4-BE49-F238E27FC236}">
                  <a16:creationId xmlns:a16="http://schemas.microsoft.com/office/drawing/2014/main" id="{4730DFCF-C4EB-76D0-C5C0-E2ED08BFBCB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8" name="Group 22">
              <a:extLst>
                <a:ext uri="{FF2B5EF4-FFF2-40B4-BE49-F238E27FC236}">
                  <a16:creationId xmlns:a16="http://schemas.microsoft.com/office/drawing/2014/main" id="{3451E87A-21ED-B2D8-4372-86FE9EF9752F}"/>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DA463ECC-D586-F3A3-FF43-C7F0F03986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9E17B23F-2E93-640B-FE50-335CB019907C}"/>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C9F2D718-E75F-8703-1700-1DDA1602B605}"/>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30</a:t>
            </a:fld>
            <a:endParaRPr lang="en-US"/>
          </a:p>
        </p:txBody>
      </p:sp>
      <p:grpSp>
        <p:nvGrpSpPr>
          <p:cNvPr id="29" name="群組 28">
            <a:extLst>
              <a:ext uri="{FF2B5EF4-FFF2-40B4-BE49-F238E27FC236}">
                <a16:creationId xmlns:a16="http://schemas.microsoft.com/office/drawing/2014/main" id="{08D6B49D-E55A-5349-367B-78302212623F}"/>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04DEB58F-5B47-044D-2DF3-40035B19428E}"/>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649C9F3B-CF73-6335-F571-D428B9165C42}"/>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9F4581BD-6BFD-2EAD-3A3B-554AF84B42BD}"/>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EBB7E5D9-6993-3F68-F305-DF21E340F515}"/>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53B2A46F-F677-3D95-0DA9-22EFFA9C08BD}"/>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價值性</a:t>
              </a:r>
            </a:p>
          </p:txBody>
        </p:sp>
      </p:grpSp>
      <p:sp>
        <p:nvSpPr>
          <p:cNvPr id="30" name="TextBox 10">
            <a:extLst>
              <a:ext uri="{FF2B5EF4-FFF2-40B4-BE49-F238E27FC236}">
                <a16:creationId xmlns:a16="http://schemas.microsoft.com/office/drawing/2014/main" id="{F4F27929-3725-91BF-4502-66F54F4FA30D}"/>
              </a:ext>
            </a:extLst>
          </p:cNvPr>
          <p:cNvSpPr txBox="1"/>
          <p:nvPr/>
        </p:nvSpPr>
        <p:spPr>
          <a:xfrm>
            <a:off x="1200150" y="4094668"/>
            <a:ext cx="16230600" cy="1107996"/>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資源或能力是否能夠為企業帶來價值，取決於其是否能幫助企業應對外部機會或威脅，並提升其市場地位</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1" name="矩形: 圓角 30">
            <a:extLst>
              <a:ext uri="{FF2B5EF4-FFF2-40B4-BE49-F238E27FC236}">
                <a16:creationId xmlns:a16="http://schemas.microsoft.com/office/drawing/2014/main" id="{A284FB7A-6B62-B4F1-4D1E-BD7F2F8DE240}"/>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5DABC552-45C3-943F-B230-E4E875676FB2}"/>
              </a:ext>
            </a:extLst>
          </p:cNvPr>
          <p:cNvSpPr txBox="1"/>
          <p:nvPr/>
        </p:nvSpPr>
        <p:spPr>
          <a:xfrm>
            <a:off x="6753225" y="5845794"/>
            <a:ext cx="4781550" cy="553998"/>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系統整合商提供的價值</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005E95EA-D006-7E8F-3A15-527B35752E24}"/>
              </a:ext>
            </a:extLst>
          </p:cNvPr>
          <p:cNvSpPr txBox="1"/>
          <p:nvPr/>
        </p:nvSpPr>
        <p:spPr>
          <a:xfrm>
            <a:off x="1128944" y="6403529"/>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數據驅動的精準決策</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系統整合商提供的大數據分析解決方案，幫助企業從數據中獲得洞察，以此進行數據驅動的決策</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效率提升與成本節省</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系統整合商通過數據自動化和流程整合，降低數據處理和管理成本，並提高業務流程的效率</a:t>
            </a:r>
          </a:p>
        </p:txBody>
      </p:sp>
    </p:spTree>
    <p:extLst>
      <p:ext uri="{BB962C8B-B14F-4D97-AF65-F5344CB8AC3E}">
        <p14:creationId xmlns:p14="http://schemas.microsoft.com/office/powerpoint/2010/main" val="3164733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21D92723-E336-D459-2210-7D8367E9676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DA995E8-2E8C-F9E2-C3BF-F3BCA2C567F3}"/>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450AA269-3C51-4076-6C3C-2EC7DE9428FD}"/>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6C9766D4-A0D9-04D4-BA9B-EE9E6410FC32}"/>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84672DAB-9542-4364-65CA-D12FED487144}"/>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B63EED63-139A-5C0E-DE2D-29FBA716E7EC}"/>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9E3152C0-0195-22E0-8FBB-EBD6641B8C6D}"/>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8150BEA4-BC7C-30AE-9482-C5EEF06FE808}"/>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0DC86D4B-D4CD-62C1-748B-DF057039FCFF}"/>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303084F1-4D4E-5B3C-83D3-5DBB50BADF81}"/>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7754499-1A74-2C40-96FF-CE77F4D13F7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373701B5-1FA4-CF5D-101B-3501A69954EF}"/>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7F5D9113-9689-5A92-110E-7055DFAF0FB8}"/>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E9B14051-1DCB-B33F-3A9A-8977F3144F5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F0F68251-B53C-4BE5-837C-0C58FE36D2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837FE365-92D5-B077-4F7A-2B4A1BECC7A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31E303B1-4A75-1AE3-D8A5-95DDB5622EB3}"/>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648F16DD-59B5-FEBB-B814-26EAA4DD6C52}"/>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B70C42AE-169F-3016-0690-2935D76D4533}"/>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80FDB24F-ED23-2632-7125-3A72D5626312}"/>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4">
              <a:extLst>
                <a:ext uri="{FF2B5EF4-FFF2-40B4-BE49-F238E27FC236}">
                  <a16:creationId xmlns:a16="http://schemas.microsoft.com/office/drawing/2014/main" id="{5AB405C7-19F9-F081-8A90-CA06D1F76607}"/>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3" name="Freeform 5">
              <a:extLst>
                <a:ext uri="{FF2B5EF4-FFF2-40B4-BE49-F238E27FC236}">
                  <a16:creationId xmlns:a16="http://schemas.microsoft.com/office/drawing/2014/main" id="{3E82F047-6CAA-32B1-FE90-440DDBDAF8B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4" name="TextBox 6">
              <a:extLst>
                <a:ext uri="{FF2B5EF4-FFF2-40B4-BE49-F238E27FC236}">
                  <a16:creationId xmlns:a16="http://schemas.microsoft.com/office/drawing/2014/main" id="{56A68270-E9E8-DA46-609A-22AE4F1F1178}"/>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5" name="Freeform 7">
              <a:extLst>
                <a:ext uri="{FF2B5EF4-FFF2-40B4-BE49-F238E27FC236}">
                  <a16:creationId xmlns:a16="http://schemas.microsoft.com/office/drawing/2014/main" id="{8866AE6B-DC4C-09C0-DF61-BCE41CE46C69}"/>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EC14D42D-C345-B06A-3916-A813FDCE877F}"/>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70D8A517-8CC9-F835-BBC5-A8473EEDD52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6AA27333-E2F4-A434-A75B-E6FA1E0399C4}"/>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06379F3F-1229-F7CD-9BCC-6F9573EAD00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4E621FB7-0200-DBE3-D813-DC6D79EB3679}"/>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CEC91D0E-BE5F-760B-4905-A4C6BD60C00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24F10BE1-24CC-E0C5-B2DA-40A045766D3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97C4E289-C6E6-55DF-7489-3F7511C15A68}"/>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4886753B-1335-9855-3C3D-0F78D9F8C53F}"/>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2942191A-7D68-C92D-E927-D5E42CF4801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A7CD0A2E-3099-E9CD-6661-5AFE5D075955}"/>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9499187F-8561-A294-EFD9-871C48C44817}"/>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48CFEC87-6013-9358-245A-16E112DD9160}"/>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52B6D417-42AD-11EA-AC77-58EA85C32D0E}"/>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6911184D-5294-D37D-D78D-4190F2BC7ABB}"/>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C0A15DBC-8CFE-13E6-1E9E-CD3188AA24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F45EC2BC-2EBD-089E-99DA-8F31880C8335}"/>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79E3A808-E4EE-4595-D8EA-D74F58006B33}"/>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31B43BF2-B353-1792-3823-C8BD2B3EFC03}"/>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85EFAC64-AEFF-4F3E-4F7D-542C19CA1D7F}"/>
              </a:ext>
            </a:extLst>
          </p:cNvPr>
          <p:cNvSpPr>
            <a:spLocks noGrp="1"/>
          </p:cNvSpPr>
          <p:nvPr>
            <p:ph type="sldNum" sz="quarter" idx="12"/>
          </p:nvPr>
        </p:nvSpPr>
        <p:spPr/>
        <p:txBody>
          <a:bodyPr/>
          <a:lstStyle/>
          <a:p>
            <a:fld id="{B6F15528-21DE-4FAA-801E-634DDDAF4B2B}" type="slidenum">
              <a:rPr lang="en-US" smtClean="0"/>
              <a:pPr/>
              <a:t>31</a:t>
            </a:fld>
            <a:endParaRPr lang="en-US"/>
          </a:p>
        </p:txBody>
      </p:sp>
      <p:grpSp>
        <p:nvGrpSpPr>
          <p:cNvPr id="29" name="群組 28">
            <a:extLst>
              <a:ext uri="{FF2B5EF4-FFF2-40B4-BE49-F238E27FC236}">
                <a16:creationId xmlns:a16="http://schemas.microsoft.com/office/drawing/2014/main" id="{B9E39D10-C8D0-2AED-5366-CC768DF66F33}"/>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417C283C-D28E-9C96-3D48-690DB7BC1C80}"/>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1621536B-5542-48B4-3758-19F783F045BC}"/>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026B5284-DA4B-53C8-9CEA-61C19240D709}"/>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39F7B2E3-8B53-F456-6DE6-55B4A6B3DE8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40E121A2-B46C-99DE-BFB0-DEDD82FF03D1}"/>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價值性</a:t>
              </a:r>
            </a:p>
          </p:txBody>
        </p:sp>
      </p:grpSp>
      <p:sp>
        <p:nvSpPr>
          <p:cNvPr id="31" name="矩形: 圓角 30">
            <a:extLst>
              <a:ext uri="{FF2B5EF4-FFF2-40B4-BE49-F238E27FC236}">
                <a16:creationId xmlns:a16="http://schemas.microsoft.com/office/drawing/2014/main" id="{15492C60-39F8-9815-553E-DA78B477543C}"/>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84D69AF9-310C-1E6F-D7D2-5002CAD2E837}"/>
              </a:ext>
            </a:extLst>
          </p:cNvPr>
          <p:cNvSpPr txBox="1"/>
          <p:nvPr/>
        </p:nvSpPr>
        <p:spPr>
          <a:xfrm>
            <a:off x="6781270" y="4099225"/>
            <a:ext cx="4781550" cy="553998"/>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亞馬遜的價值應用</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C7DE1E97-F28F-4417-83C0-34599748D27A}"/>
              </a:ext>
            </a:extLst>
          </p:cNvPr>
          <p:cNvSpPr txBox="1"/>
          <p:nvPr/>
        </p:nvSpPr>
        <p:spPr>
          <a:xfrm>
            <a:off x="1386932" y="5596718"/>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需求預測與庫存管理</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亞馬遜透過大數據分析優化庫存和供應鏈管理，使其能夠精確預測客戶需求並即時調整庫存，降低庫存積壓和物流成本</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個性化推薦系統</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亞馬遜的推薦系統利用客戶數據來推薦產品，提高銷售轉換率和客戶滿意度</a:t>
            </a:r>
          </a:p>
        </p:txBody>
      </p:sp>
    </p:spTree>
    <p:extLst>
      <p:ext uri="{BB962C8B-B14F-4D97-AF65-F5344CB8AC3E}">
        <p14:creationId xmlns:p14="http://schemas.microsoft.com/office/powerpoint/2010/main" val="3935303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A797D1DC-C108-5B29-3138-14774F00D31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BB9A75-63B5-F47D-6B44-E3E4B86C0AAD}"/>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1943DFE6-74ED-8438-D4E2-085AEB488B5C}"/>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43B73569-F632-7FB2-951A-39D2429C7E20}"/>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8CEBDC30-1BCA-8410-BCE7-C07DB639F2E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598A8565-798E-B04A-153A-278F0596A8F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61C2F9C7-43AC-BCF7-4420-0157A09D9CDE}"/>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4621E113-C39F-B186-507A-AE03DD7A7308}"/>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5EFCB25C-BEC9-394F-4DDF-2B5A1316936D}"/>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93027C7-2FCF-8714-0F32-83A575D2E728}"/>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8F13B1BD-10DD-CB98-48A6-1317C090ABCB}"/>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43AFDF49-CE50-87C0-6EB8-6918C0BE2B20}"/>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F7AF1784-860E-8141-39F2-B3502FF82885}"/>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5CBE0D30-FE6F-5B26-D0F6-D10A124A2908}"/>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5FD78E6F-3170-BF69-AA92-D72D0F6D4A8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ED10A55B-BA92-2121-D99C-830B5B252A60}"/>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C2C4A9CC-7AE1-480D-87B1-789696E7DFB6}"/>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96E14653-F16C-A87B-6DE6-98665AD39BE2}"/>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694F5415-FF15-6B58-FEBC-CAE2403C4E3F}"/>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C6EE1299-B087-7DC9-E7CC-EEEE6F0EB832}"/>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3" name="TextBox 4">
              <a:extLst>
                <a:ext uri="{FF2B5EF4-FFF2-40B4-BE49-F238E27FC236}">
                  <a16:creationId xmlns:a16="http://schemas.microsoft.com/office/drawing/2014/main" id="{DAE07687-1260-2182-126D-EB12F0CD10C0}"/>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4" name="Freeform 5">
              <a:extLst>
                <a:ext uri="{FF2B5EF4-FFF2-40B4-BE49-F238E27FC236}">
                  <a16:creationId xmlns:a16="http://schemas.microsoft.com/office/drawing/2014/main" id="{344FA984-5438-D924-DF56-1188017A539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5" name="TextBox 6">
              <a:extLst>
                <a:ext uri="{FF2B5EF4-FFF2-40B4-BE49-F238E27FC236}">
                  <a16:creationId xmlns:a16="http://schemas.microsoft.com/office/drawing/2014/main" id="{943C7819-1F5B-9521-11A6-EAC8719DA5B2}"/>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7" name="Freeform 7">
              <a:extLst>
                <a:ext uri="{FF2B5EF4-FFF2-40B4-BE49-F238E27FC236}">
                  <a16:creationId xmlns:a16="http://schemas.microsoft.com/office/drawing/2014/main" id="{5CC812E4-ADC8-09CF-E26E-2A71E1572C84}"/>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8" name="Group 8">
              <a:extLst>
                <a:ext uri="{FF2B5EF4-FFF2-40B4-BE49-F238E27FC236}">
                  <a16:creationId xmlns:a16="http://schemas.microsoft.com/office/drawing/2014/main" id="{6817D634-1E3F-C446-C479-8438D0106F7D}"/>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EC36B62F-3E56-34DD-2BC3-EB0DD2E5FBF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0AD4539C-912B-5666-6F56-C8B794F9BE5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9" name="AutoShape 11">
              <a:extLst>
                <a:ext uri="{FF2B5EF4-FFF2-40B4-BE49-F238E27FC236}">
                  <a16:creationId xmlns:a16="http://schemas.microsoft.com/office/drawing/2014/main" id="{C593EA0F-E6D4-7F23-0676-A8963046C57A}"/>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AutoShape 12">
              <a:extLst>
                <a:ext uri="{FF2B5EF4-FFF2-40B4-BE49-F238E27FC236}">
                  <a16:creationId xmlns:a16="http://schemas.microsoft.com/office/drawing/2014/main" id="{E1F771D1-BFA0-84B7-11CC-FB8238FB84FC}"/>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Freeform 13">
              <a:extLst>
                <a:ext uri="{FF2B5EF4-FFF2-40B4-BE49-F238E27FC236}">
                  <a16:creationId xmlns:a16="http://schemas.microsoft.com/office/drawing/2014/main" id="{4FD5DE74-D0B1-B0DD-26AB-3FD1BC40E23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2" name="TextBox 14">
              <a:extLst>
                <a:ext uri="{FF2B5EF4-FFF2-40B4-BE49-F238E27FC236}">
                  <a16:creationId xmlns:a16="http://schemas.microsoft.com/office/drawing/2014/main" id="{09093C97-EC3D-7C8C-7045-F34D810B007B}"/>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3" name="Freeform 15">
              <a:extLst>
                <a:ext uri="{FF2B5EF4-FFF2-40B4-BE49-F238E27FC236}">
                  <a16:creationId xmlns:a16="http://schemas.microsoft.com/office/drawing/2014/main" id="{5EB2CA05-7FD4-E7EE-3281-B5CF3D9FC76B}"/>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4" name="Freeform 16">
              <a:extLst>
                <a:ext uri="{FF2B5EF4-FFF2-40B4-BE49-F238E27FC236}">
                  <a16:creationId xmlns:a16="http://schemas.microsoft.com/office/drawing/2014/main" id="{24558C27-B989-982D-C95A-E842F189D2C6}"/>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5" name="Freeform 17">
              <a:extLst>
                <a:ext uri="{FF2B5EF4-FFF2-40B4-BE49-F238E27FC236}">
                  <a16:creationId xmlns:a16="http://schemas.microsoft.com/office/drawing/2014/main" id="{E5FEE96A-81D2-F0E1-267C-9CBAE0460CC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6" name="Group 18">
              <a:extLst>
                <a:ext uri="{FF2B5EF4-FFF2-40B4-BE49-F238E27FC236}">
                  <a16:creationId xmlns:a16="http://schemas.microsoft.com/office/drawing/2014/main" id="{6E6340FE-CD81-C26F-E386-09EF39D0B892}"/>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FD45CF73-85C9-A532-28C2-40A61BE11D7C}"/>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641C8C58-FBC3-7430-4515-FDB45D5A37C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7" name="Freeform 21">
              <a:extLst>
                <a:ext uri="{FF2B5EF4-FFF2-40B4-BE49-F238E27FC236}">
                  <a16:creationId xmlns:a16="http://schemas.microsoft.com/office/drawing/2014/main" id="{9EC26FAB-E1DF-5158-07DF-07FC18687BB3}"/>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8" name="Group 22">
              <a:extLst>
                <a:ext uri="{FF2B5EF4-FFF2-40B4-BE49-F238E27FC236}">
                  <a16:creationId xmlns:a16="http://schemas.microsoft.com/office/drawing/2014/main" id="{06E46FEA-3ED3-D0E1-583E-612B6CC23CB2}"/>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47CAC87A-1066-5247-E59C-077CEBE9227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73C8E3A7-711D-9445-1E1A-745E63A42D7C}"/>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9269C61A-60A1-5CD7-4BFD-50B3AA2BC089}"/>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C98B594-7A9A-95F2-56B6-EA4821B58E7D}"/>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85F9DE62-867F-BCAC-2A37-101C1D572FF4}"/>
              </a:ext>
            </a:extLst>
          </p:cNvPr>
          <p:cNvSpPr>
            <a:spLocks noGrp="1"/>
          </p:cNvSpPr>
          <p:nvPr>
            <p:ph type="sldNum" sz="quarter" idx="12"/>
          </p:nvPr>
        </p:nvSpPr>
        <p:spPr/>
        <p:txBody>
          <a:bodyPr/>
          <a:lstStyle/>
          <a:p>
            <a:fld id="{B6F15528-21DE-4FAA-801E-634DDDAF4B2B}" type="slidenum">
              <a:rPr lang="en-US" smtClean="0"/>
              <a:pPr/>
              <a:t>32</a:t>
            </a:fld>
            <a:endParaRPr lang="en-US"/>
          </a:p>
        </p:txBody>
      </p:sp>
      <p:grpSp>
        <p:nvGrpSpPr>
          <p:cNvPr id="29" name="群組 28">
            <a:extLst>
              <a:ext uri="{FF2B5EF4-FFF2-40B4-BE49-F238E27FC236}">
                <a16:creationId xmlns:a16="http://schemas.microsoft.com/office/drawing/2014/main" id="{0022D34C-7ABD-E7E8-F358-EAB22140B957}"/>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1A833472-4C01-50E9-D86A-FBD22001CC6F}"/>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FDCE1967-99E9-1893-FEB6-69FB17A36CE3}"/>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CC802D38-65BF-715B-B89A-DFC0834A0FD5}"/>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EBDEE43E-5211-6B3A-01D9-6F5BED082438}"/>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F7C1DE0E-8E90-2BA2-AF45-FC4C4E750E77}"/>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稀有性</a:t>
              </a:r>
            </a:p>
          </p:txBody>
        </p:sp>
      </p:grpSp>
      <p:sp>
        <p:nvSpPr>
          <p:cNvPr id="30" name="TextBox 10">
            <a:extLst>
              <a:ext uri="{FF2B5EF4-FFF2-40B4-BE49-F238E27FC236}">
                <a16:creationId xmlns:a16="http://schemas.microsoft.com/office/drawing/2014/main" id="{28C18372-026A-2E77-BE6A-881B83307083}"/>
              </a:ext>
            </a:extLst>
          </p:cNvPr>
          <p:cNvSpPr txBox="1"/>
          <p:nvPr/>
        </p:nvSpPr>
        <p:spPr>
          <a:xfrm>
            <a:off x="1200150" y="4094668"/>
            <a:ext cx="16230600" cy="553998"/>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當資源或能力是稀有的，只有少數競爭者擁有時，便能帶來競爭優勢</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1" name="矩形: 圓角 30">
            <a:extLst>
              <a:ext uri="{FF2B5EF4-FFF2-40B4-BE49-F238E27FC236}">
                <a16:creationId xmlns:a16="http://schemas.microsoft.com/office/drawing/2014/main" id="{B90D1CBF-EEB3-37C5-90A4-8BFBAFC915C3}"/>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B81624B2-3FFF-D0AB-46C7-DF59E814D1E9}"/>
              </a:ext>
            </a:extLst>
          </p:cNvPr>
          <p:cNvSpPr txBox="1"/>
          <p:nvPr/>
        </p:nvSpPr>
        <p:spPr>
          <a:xfrm>
            <a:off x="6248400" y="5845794"/>
            <a:ext cx="5286375" cy="553998"/>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系統整合商提供的稀有性</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3E09A466-2F59-A2E3-6A77-E75D1A04ABFA}"/>
              </a:ext>
            </a:extLst>
          </p:cNvPr>
          <p:cNvSpPr txBox="1"/>
          <p:nvPr/>
        </p:nvSpPr>
        <p:spPr>
          <a:xfrm>
            <a:off x="1128944" y="6403529"/>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高度專業化的數據整合能力</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大數據技術和分析需求高度專業化，尤其在大型數據平台、跨系統整合、和實時數據處理方面</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定制化數據分析解決方案</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系統整合商根據企業特定需求提供定制化的解決方案，這樣的個性化服務有助於企業在特定市場中實現差異化競爭優勢</a:t>
            </a:r>
          </a:p>
        </p:txBody>
      </p:sp>
    </p:spTree>
    <p:extLst>
      <p:ext uri="{BB962C8B-B14F-4D97-AF65-F5344CB8AC3E}">
        <p14:creationId xmlns:p14="http://schemas.microsoft.com/office/powerpoint/2010/main" val="1694213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C1B4D3E9-581C-4BA9-AA03-4A270AB145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0CAB1A9-1699-FECF-31C7-07AE6D72EB5C}"/>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2E81A66A-E804-1DD8-1FE4-9750B25DFDAC}"/>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F2E3FFCA-12FA-7CF1-99D5-BE78FC51A7D4}"/>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D559655F-44CF-79A7-317F-B24587D93276}"/>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E02CB7A9-F3AE-1FCC-0E87-F039B40B1CB8}"/>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EA944AF8-F630-5D23-F906-872D49BB3F3D}"/>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99FF3B55-F59A-A7B0-A1D8-0A82D1E314FE}"/>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B0D86BEA-EC1E-DF68-F1F2-BB72A0C60CA0}"/>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D9F3C916-A76F-F968-CB32-64A3F2B2161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0452067-AD18-51D4-6D13-9D1D72F94F3F}"/>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98809582-65E1-2EF5-19D5-78F354CB3F7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86402DC-5780-0304-6AA4-CE9CB6EBCA62}"/>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8F9062D1-1EED-0F81-9FC5-55E70DD1B62E}"/>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5F5E78AD-A9AB-5DA0-856B-148525D288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DE915D00-FC76-19BE-EE50-EF2A29076D21}"/>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2772540E-0B30-6F7B-14B4-655872A2C330}"/>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A41E7F5-38A2-B45A-268A-AC95406BE66B}"/>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AB301C49-5B2D-89B8-3D88-1BD14DD0F7EB}"/>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25840C40-576D-99F1-BBAE-61289279ADF8}"/>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4">
              <a:extLst>
                <a:ext uri="{FF2B5EF4-FFF2-40B4-BE49-F238E27FC236}">
                  <a16:creationId xmlns:a16="http://schemas.microsoft.com/office/drawing/2014/main" id="{33119E8C-F89F-2FA3-A4D1-80AED799C215}"/>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3" name="Freeform 5">
              <a:extLst>
                <a:ext uri="{FF2B5EF4-FFF2-40B4-BE49-F238E27FC236}">
                  <a16:creationId xmlns:a16="http://schemas.microsoft.com/office/drawing/2014/main" id="{C6556137-D2B0-72CC-FE70-56E26E596D2C}"/>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4" name="TextBox 6">
              <a:extLst>
                <a:ext uri="{FF2B5EF4-FFF2-40B4-BE49-F238E27FC236}">
                  <a16:creationId xmlns:a16="http://schemas.microsoft.com/office/drawing/2014/main" id="{4272B1A1-4E37-A4DF-56F3-8A0855195A9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5" name="Freeform 7">
              <a:extLst>
                <a:ext uri="{FF2B5EF4-FFF2-40B4-BE49-F238E27FC236}">
                  <a16:creationId xmlns:a16="http://schemas.microsoft.com/office/drawing/2014/main" id="{4F0C4DD6-7878-05BC-DE4D-D9300800A9A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BEBAD38B-D24D-0286-9157-E419D5CDEEDC}"/>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C6311CE5-734E-FF2F-E5BF-119C4774C2F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D894C7BD-046C-9D12-06FE-45E01A10DE2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7B867591-B9F3-315D-4259-ABC5219B0AAD}"/>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0BB12FCA-79B4-8C1E-A780-1F6DFE8ED399}"/>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4AB64AB6-843F-82CB-3F2A-3BFD63147929}"/>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B02E9E3F-228C-9F83-B88A-984A36C4797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BA7A5535-D4C0-C2C8-E17B-4D29092DC2E6}"/>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C86B39C3-9821-E9E8-7C29-816AB6A0EA4E}"/>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97F6DE32-7C15-6711-20E1-D0FF58B8C66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52BD01B0-D4D3-C87C-D7E3-D0DE508DDF2D}"/>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6E58D401-7178-9E1C-B8FF-33479DC8DDF1}"/>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1FFEC906-834A-2EBE-6EDD-C312A588A240}"/>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B10B3C81-631F-B152-3CB9-570AC300A210}"/>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78D0CD5D-61EC-FC46-F622-40744C767169}"/>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F685C173-FDB5-705B-7F90-4E63D2F69DC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A5B7A963-CCCE-A899-040F-1F65D196AF3F}"/>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898940BB-F28E-A7E8-C655-D8F42C9AAEC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B7E5514A-88D6-FEA0-C4B8-F532B036E0A9}"/>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F1A4095B-4535-2514-6E6B-358E836F5D36}"/>
              </a:ext>
            </a:extLst>
          </p:cNvPr>
          <p:cNvSpPr>
            <a:spLocks noGrp="1"/>
          </p:cNvSpPr>
          <p:nvPr>
            <p:ph type="sldNum" sz="quarter" idx="12"/>
          </p:nvPr>
        </p:nvSpPr>
        <p:spPr/>
        <p:txBody>
          <a:bodyPr/>
          <a:lstStyle/>
          <a:p>
            <a:fld id="{B6F15528-21DE-4FAA-801E-634DDDAF4B2B}" type="slidenum">
              <a:rPr lang="en-US" smtClean="0"/>
              <a:pPr/>
              <a:t>33</a:t>
            </a:fld>
            <a:endParaRPr lang="en-US"/>
          </a:p>
        </p:txBody>
      </p:sp>
      <p:grpSp>
        <p:nvGrpSpPr>
          <p:cNvPr id="29" name="群組 28">
            <a:extLst>
              <a:ext uri="{FF2B5EF4-FFF2-40B4-BE49-F238E27FC236}">
                <a16:creationId xmlns:a16="http://schemas.microsoft.com/office/drawing/2014/main" id="{6D24B87C-3001-4A61-65A3-D1488F78AC2B}"/>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8A188D78-BE1C-72B4-F1A3-21A10B4E28A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73CB4259-8C12-7074-F744-D77489A0C604}"/>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DAA10D75-2CAD-9BB7-A39C-CBAC062A01E9}"/>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9486B05B-1A6A-EC8B-FED8-684933D5BC0C}"/>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A2878CB6-CB74-CB11-2064-4B99FA640D19}"/>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稀有性</a:t>
              </a:r>
            </a:p>
          </p:txBody>
        </p:sp>
      </p:grpSp>
      <p:sp>
        <p:nvSpPr>
          <p:cNvPr id="31" name="矩形: 圓角 30">
            <a:extLst>
              <a:ext uri="{FF2B5EF4-FFF2-40B4-BE49-F238E27FC236}">
                <a16:creationId xmlns:a16="http://schemas.microsoft.com/office/drawing/2014/main" id="{6C0A2802-4AEB-9750-F3EB-86CD4677873D}"/>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A56ECA7E-47D2-E602-880B-F308FF88DE46}"/>
              </a:ext>
            </a:extLst>
          </p:cNvPr>
          <p:cNvSpPr txBox="1"/>
          <p:nvPr/>
        </p:nvSpPr>
        <p:spPr>
          <a:xfrm>
            <a:off x="6781270" y="4099225"/>
            <a:ext cx="4781550" cy="553998"/>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亞馬遜的稀有性</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B7AA7364-155A-5D00-34CE-28FAD3B188F2}"/>
              </a:ext>
            </a:extLst>
          </p:cNvPr>
          <p:cNvSpPr txBox="1"/>
          <p:nvPr/>
        </p:nvSpPr>
        <p:spPr>
          <a:xfrm>
            <a:off x="1366324" y="4790822"/>
            <a:ext cx="16086203" cy="5078313"/>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供應鏈技術的稀缺性</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亞馬遜在物流和供應鏈管理技術上投入大量資金，並擁有全球獨特的物流網絡和技術。透過大數據分析，亞馬遜建立高度智慧化的配送系統，能夠實現快速交付</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雲服務平台 </a:t>
            </a:r>
            <a:r>
              <a:rPr lang="en-US" altLang="zh-TW" sz="3600" b="1">
                <a:solidFill>
                  <a:srgbClr val="000000"/>
                </a:solidFill>
                <a:latin typeface="微軟正黑體" panose="020B0604030504040204" pitchFamily="34" charset="-120"/>
                <a:ea typeface="微軟正黑體" panose="020B0604030504040204" pitchFamily="34" charset="-120"/>
              </a:rPr>
              <a:t>AWS</a:t>
            </a: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亞馬遜提供的數據存儲、處理和分析功能是行業領先的技術。</a:t>
            </a:r>
            <a:r>
              <a:rPr lang="en-US" altLang="zh-TW" sz="3600">
                <a:solidFill>
                  <a:srgbClr val="000000"/>
                </a:solidFill>
                <a:latin typeface="微軟正黑體" panose="020B0604030504040204" pitchFamily="34" charset="-120"/>
                <a:ea typeface="微軟正黑體" panose="020B0604030504040204" pitchFamily="34" charset="-120"/>
              </a:rPr>
              <a:t>AWS </a:t>
            </a:r>
            <a:r>
              <a:rPr lang="zh-TW" altLang="en-US" sz="3600">
                <a:solidFill>
                  <a:srgbClr val="000000"/>
                </a:solidFill>
                <a:latin typeface="微軟正黑體" panose="020B0604030504040204" pitchFamily="34" charset="-120"/>
                <a:ea typeface="微軟正黑體" panose="020B0604030504040204" pitchFamily="34" charset="-120"/>
              </a:rPr>
              <a:t>不僅是亞馬遜內部的大數據基礎設施，還為眾多其他企業提供服務，使其成為不可替代的市場領先資源</a:t>
            </a:r>
          </a:p>
        </p:txBody>
      </p:sp>
    </p:spTree>
    <p:extLst>
      <p:ext uri="{BB962C8B-B14F-4D97-AF65-F5344CB8AC3E}">
        <p14:creationId xmlns:p14="http://schemas.microsoft.com/office/powerpoint/2010/main" val="152650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6DB838C2-6971-2363-2C9F-C932921CA77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4999D94-FC4D-270F-B4DA-6471FD46A5A7}"/>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B26C5BA9-D4D2-3942-4105-623D9D8F6F58}"/>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69BFF18A-2A66-163C-65C2-793DBACB45F1}"/>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A33F3C01-BF9E-ED62-CB2A-178826BA10B2}"/>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CF6E21C0-977B-8E17-0453-5913325E30A6}"/>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538BA4C5-DEEB-9A64-B806-543491DFAFA9}"/>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AEA87384-E83B-B330-943C-B422D22C9D33}"/>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6689624F-EF9E-AA76-F8CA-49EC60CDD9D9}"/>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3992556E-8B06-0712-4ACB-C78C9324C3F4}"/>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62D88A80-A160-63F7-B312-57FC0064094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D3326286-5B2F-24E2-E01B-0B3267E7D8C1}"/>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1987E38E-7363-C19F-2AC0-53F60F09B36F}"/>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4BA3FC89-4FE7-2A40-753B-4592CB094BF7}"/>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4553C0FD-E3F6-CB6B-3CC7-FCFB4CCA4FB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242B67D3-E9F1-E43B-0761-F04926A5E00B}"/>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25A3AAA7-0D2C-A1B2-A543-27B0F9ABF9D3}"/>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F477DA1A-6B77-05EA-4B9C-56ADD04824A8}"/>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4F3066A9-F4F8-4370-93B2-9680DF987AD8}"/>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2332E48B-C427-88E8-10CF-72431BF6446C}"/>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4">
              <a:extLst>
                <a:ext uri="{FF2B5EF4-FFF2-40B4-BE49-F238E27FC236}">
                  <a16:creationId xmlns:a16="http://schemas.microsoft.com/office/drawing/2014/main" id="{CF53768B-77AC-E9FF-A72B-3C1FBCEAB439}"/>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3" name="Freeform 5">
              <a:extLst>
                <a:ext uri="{FF2B5EF4-FFF2-40B4-BE49-F238E27FC236}">
                  <a16:creationId xmlns:a16="http://schemas.microsoft.com/office/drawing/2014/main" id="{BD2C48E1-5152-F496-339A-B9593686BBF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4" name="TextBox 6">
              <a:extLst>
                <a:ext uri="{FF2B5EF4-FFF2-40B4-BE49-F238E27FC236}">
                  <a16:creationId xmlns:a16="http://schemas.microsoft.com/office/drawing/2014/main" id="{E372F215-46D2-E01E-86D1-D0E66EADF556}"/>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5" name="Freeform 7">
              <a:extLst>
                <a:ext uri="{FF2B5EF4-FFF2-40B4-BE49-F238E27FC236}">
                  <a16:creationId xmlns:a16="http://schemas.microsoft.com/office/drawing/2014/main" id="{929F5E7B-E13C-7B0D-C898-AA47B79F51F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B3F408F1-58C0-76A0-031B-72AC0FA093F9}"/>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AF0F7805-98F6-0477-BFA0-9B2661AF0F3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D1CA1A66-E706-1981-2A59-E622B5B6525D}"/>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0A3AD366-6343-5A33-F511-49047F1993BE}"/>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C56047BC-5FC8-C949-9680-783127B366AC}"/>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E67C06AC-F9D3-8F51-6FCF-A414620A4642}"/>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895ADE5D-947A-63AE-18EA-9E4B02C507E9}"/>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7D84EEFE-AB5B-C462-E04D-1807A0ECDF15}"/>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DFD27503-E907-834B-B323-A2607B35DD50}"/>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6CAC3FD0-FC08-0629-8B77-8592BFCF3BB8}"/>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6EC6850D-976C-3CBE-9C68-294D219458C8}"/>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1BEE38D2-660A-3A59-03FD-C34FD08D3423}"/>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D2BA1508-AF50-6927-8135-D2DD59FDEB5E}"/>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424C0F3A-D87E-BE48-3C62-BC88C5B55AA0}"/>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7C8D5A77-F725-471C-2DCE-A6BBDCEE6AE6}"/>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F7C67FC8-47A5-B7BE-3B20-E9081414D6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3FDC70AF-2727-7E08-64CA-17F16CA34693}"/>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FE5DF499-5098-1237-BB67-45F3FD67F905}"/>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CE49E6FE-213D-3A46-2A43-62F33A0033A9}"/>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AE3E6DDE-96F3-E8BE-3477-7ADCF8E197A7}"/>
              </a:ext>
            </a:extLst>
          </p:cNvPr>
          <p:cNvSpPr>
            <a:spLocks noGrp="1"/>
          </p:cNvSpPr>
          <p:nvPr>
            <p:ph type="sldNum" sz="quarter" idx="12"/>
          </p:nvPr>
        </p:nvSpPr>
        <p:spPr/>
        <p:txBody>
          <a:bodyPr/>
          <a:lstStyle/>
          <a:p>
            <a:fld id="{B6F15528-21DE-4FAA-801E-634DDDAF4B2B}" type="slidenum">
              <a:rPr lang="en-US" smtClean="0"/>
              <a:pPr/>
              <a:t>34</a:t>
            </a:fld>
            <a:endParaRPr lang="en-US"/>
          </a:p>
        </p:txBody>
      </p:sp>
      <p:grpSp>
        <p:nvGrpSpPr>
          <p:cNvPr id="29" name="群組 28">
            <a:extLst>
              <a:ext uri="{FF2B5EF4-FFF2-40B4-BE49-F238E27FC236}">
                <a16:creationId xmlns:a16="http://schemas.microsoft.com/office/drawing/2014/main" id="{921E13B2-DD5C-E81D-A1F8-832063929088}"/>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96EDFA8D-10D3-5CCC-F4A7-94AF23CC04CA}"/>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22BE1018-ED36-C978-A423-89761F122CEA}"/>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57DEC3CD-079A-7C7C-DDA8-3C7231B88D05}"/>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6DDCC14D-91A7-F135-B1DD-51C68786B0F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DD36A13E-5DE0-6B47-C769-34CEE13E7220}"/>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稀有性</a:t>
              </a:r>
            </a:p>
          </p:txBody>
        </p:sp>
      </p:grpSp>
      <p:sp>
        <p:nvSpPr>
          <p:cNvPr id="31" name="矩形: 圓角 30">
            <a:extLst>
              <a:ext uri="{FF2B5EF4-FFF2-40B4-BE49-F238E27FC236}">
                <a16:creationId xmlns:a16="http://schemas.microsoft.com/office/drawing/2014/main" id="{265BA647-FD43-C67E-AE88-D21F8CC696C5}"/>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8A8812CA-DA49-5B33-7649-7BC47830209C}"/>
              </a:ext>
            </a:extLst>
          </p:cNvPr>
          <p:cNvSpPr txBox="1"/>
          <p:nvPr/>
        </p:nvSpPr>
        <p:spPr>
          <a:xfrm>
            <a:off x="6781270" y="4099225"/>
            <a:ext cx="4781550" cy="553998"/>
          </a:xfrm>
          <a:prstGeom prst="rect">
            <a:avLst/>
          </a:prstGeom>
        </p:spPr>
        <p:txBody>
          <a:bodyPr wrap="square" lIns="0" tIns="0" rIns="0" bIns="0" rtlCol="0" anchor="t">
            <a:spAutoFit/>
          </a:bodyPr>
          <a:lstStyle/>
          <a:p>
            <a:pPr algn="ctr"/>
            <a:r>
              <a:rPr lang="zh-TW" altLang="en-US" sz="3600" b="1">
                <a:solidFill>
                  <a:srgbClr val="000000"/>
                </a:solidFill>
                <a:latin typeface="微軟正黑體" panose="020B0604030504040204" pitchFamily="34" charset="-120"/>
                <a:ea typeface="微軟正黑體" panose="020B0604030504040204" pitchFamily="34" charset="-120"/>
                <a:sym typeface="+mn-lt"/>
              </a:rPr>
              <a:t>蘋果的稀有性資源</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F702CAB1-3933-65E5-68B3-FABA326DADD6}"/>
              </a:ext>
            </a:extLst>
          </p:cNvPr>
          <p:cNvSpPr txBox="1"/>
          <p:nvPr/>
        </p:nvSpPr>
        <p:spPr>
          <a:xfrm>
            <a:off x="1386932" y="6580710"/>
            <a:ext cx="15658533" cy="1754326"/>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蘋果透過大數據和人工智能技術，提供獨特的產品設計和用戶體驗。蘋果的生態系統和客製化技術解決方案是高度稀有的，這使其在市場中難以被其他競爭者模仿</a:t>
            </a:r>
          </a:p>
        </p:txBody>
      </p:sp>
    </p:spTree>
    <p:extLst>
      <p:ext uri="{BB962C8B-B14F-4D97-AF65-F5344CB8AC3E}">
        <p14:creationId xmlns:p14="http://schemas.microsoft.com/office/powerpoint/2010/main" val="543218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445B062E-EBE2-4CDC-E1DF-3D69CE571C3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F267EE-B293-D6E4-1B67-70EA78A02D4D}"/>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00CB04C0-6196-4F99-0E24-B8A5F7AA12F4}"/>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9A897AD6-769A-E849-E297-F7DB062E126F}"/>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2A2126BE-9758-0C45-A2A4-A4E870FA5A21}"/>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665FBA11-4E2C-E4B6-04FA-17BE626E1DDC}"/>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0C030B21-7B61-FCEE-DE42-57FBE4769835}"/>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445AC3E5-01F8-B40C-6F7C-DF0714201594}"/>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7708ED76-413C-5C41-E8AB-52609854D6A7}"/>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8C936997-20A2-53C6-46B7-11116DEA4C39}"/>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F7E820EC-A23B-92FC-556B-946D203B1701}"/>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485F3C41-1C3A-BF44-5759-E1147DD0E041}"/>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65178CA-3209-8B3E-363B-313E1D355041}"/>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1FADC03D-C729-77D3-6413-09779A43B2B8}"/>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D05D769C-F451-FDE9-8008-2FC8A46423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3E5119EF-1831-949E-58F7-CDC3473A39DC}"/>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DE69ED61-42C6-5D6F-C207-9122647411D1}"/>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080FF14C-C909-1CAD-2EE6-02BFABD25CD7}"/>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A4D14E3F-01E0-FF93-EAF7-4948707B41D1}"/>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061CC6D0-E666-377A-1840-116609FA19BF}"/>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3" name="TextBox 4">
              <a:extLst>
                <a:ext uri="{FF2B5EF4-FFF2-40B4-BE49-F238E27FC236}">
                  <a16:creationId xmlns:a16="http://schemas.microsoft.com/office/drawing/2014/main" id="{127E21A0-2F84-DC38-3D11-06BF9274C8E5}"/>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4" name="Freeform 5">
              <a:extLst>
                <a:ext uri="{FF2B5EF4-FFF2-40B4-BE49-F238E27FC236}">
                  <a16:creationId xmlns:a16="http://schemas.microsoft.com/office/drawing/2014/main" id="{81C89EE9-7295-3E85-03D1-523A0C72BC13}"/>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5" name="TextBox 6">
              <a:extLst>
                <a:ext uri="{FF2B5EF4-FFF2-40B4-BE49-F238E27FC236}">
                  <a16:creationId xmlns:a16="http://schemas.microsoft.com/office/drawing/2014/main" id="{74D04F49-84CF-F03E-F315-C8F413F588F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7" name="Freeform 7">
              <a:extLst>
                <a:ext uri="{FF2B5EF4-FFF2-40B4-BE49-F238E27FC236}">
                  <a16:creationId xmlns:a16="http://schemas.microsoft.com/office/drawing/2014/main" id="{C7396A0D-B6DC-BAEF-3BD0-228F1981AE9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8" name="Group 8">
              <a:extLst>
                <a:ext uri="{FF2B5EF4-FFF2-40B4-BE49-F238E27FC236}">
                  <a16:creationId xmlns:a16="http://schemas.microsoft.com/office/drawing/2014/main" id="{7ECEC32D-EBB8-AE9F-F64E-79D708F52A06}"/>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E57DE714-D873-2E6E-5A3B-5CBA90348AC9}"/>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B90DDB32-BBCA-96E3-EAF9-3067179DB5E1}"/>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9" name="AutoShape 11">
              <a:extLst>
                <a:ext uri="{FF2B5EF4-FFF2-40B4-BE49-F238E27FC236}">
                  <a16:creationId xmlns:a16="http://schemas.microsoft.com/office/drawing/2014/main" id="{62E05625-B808-23C6-F6DB-2E1B1F756808}"/>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AutoShape 12">
              <a:extLst>
                <a:ext uri="{FF2B5EF4-FFF2-40B4-BE49-F238E27FC236}">
                  <a16:creationId xmlns:a16="http://schemas.microsoft.com/office/drawing/2014/main" id="{F58202B1-147F-A624-BB86-FEDA25B9917C}"/>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Freeform 13">
              <a:extLst>
                <a:ext uri="{FF2B5EF4-FFF2-40B4-BE49-F238E27FC236}">
                  <a16:creationId xmlns:a16="http://schemas.microsoft.com/office/drawing/2014/main" id="{FB9A06FA-0A9E-230C-F9B5-37A9CC075F63}"/>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2" name="TextBox 14">
              <a:extLst>
                <a:ext uri="{FF2B5EF4-FFF2-40B4-BE49-F238E27FC236}">
                  <a16:creationId xmlns:a16="http://schemas.microsoft.com/office/drawing/2014/main" id="{55EEB0A3-4E93-74AA-95D8-974DEB0DEF5B}"/>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3" name="Freeform 15">
              <a:extLst>
                <a:ext uri="{FF2B5EF4-FFF2-40B4-BE49-F238E27FC236}">
                  <a16:creationId xmlns:a16="http://schemas.microsoft.com/office/drawing/2014/main" id="{0C14B926-E085-00BC-82EA-C0654269AED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4" name="Freeform 16">
              <a:extLst>
                <a:ext uri="{FF2B5EF4-FFF2-40B4-BE49-F238E27FC236}">
                  <a16:creationId xmlns:a16="http://schemas.microsoft.com/office/drawing/2014/main" id="{93515884-6660-2CCE-B416-B8744F638D4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5" name="Freeform 17">
              <a:extLst>
                <a:ext uri="{FF2B5EF4-FFF2-40B4-BE49-F238E27FC236}">
                  <a16:creationId xmlns:a16="http://schemas.microsoft.com/office/drawing/2014/main" id="{9172E7B6-D508-D2B8-2761-C37E6CEE1B1F}"/>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6" name="Group 18">
              <a:extLst>
                <a:ext uri="{FF2B5EF4-FFF2-40B4-BE49-F238E27FC236}">
                  <a16:creationId xmlns:a16="http://schemas.microsoft.com/office/drawing/2014/main" id="{9E28EEF0-CFBE-9BAD-21FD-D50B3CD2CD9E}"/>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B79AD42A-D897-2FC3-7386-4890B5F0F00F}"/>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DB925352-DC9D-F2E7-0DF2-DC80B8F62BA9}"/>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7" name="Freeform 21">
              <a:extLst>
                <a:ext uri="{FF2B5EF4-FFF2-40B4-BE49-F238E27FC236}">
                  <a16:creationId xmlns:a16="http://schemas.microsoft.com/office/drawing/2014/main" id="{BEF7C120-3137-C4D0-2380-934C2E315C7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8" name="Group 22">
              <a:extLst>
                <a:ext uri="{FF2B5EF4-FFF2-40B4-BE49-F238E27FC236}">
                  <a16:creationId xmlns:a16="http://schemas.microsoft.com/office/drawing/2014/main" id="{2BF5723B-E28F-7344-48CE-DF18E5484441}"/>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9AB61189-3A06-7AFC-0E0E-231D1E1BBE5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73B84C8C-AC99-28BE-54E0-CE3F2A3C3B0B}"/>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9BE21D5B-567B-2BA1-FD45-74E10A8FFA86}"/>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3902565E-71E7-C739-F744-55DACB656C67}"/>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7FE02653-E910-9D2E-90AB-0E05F44BCD1B}"/>
              </a:ext>
            </a:extLst>
          </p:cNvPr>
          <p:cNvSpPr>
            <a:spLocks noGrp="1"/>
          </p:cNvSpPr>
          <p:nvPr>
            <p:ph type="sldNum" sz="quarter" idx="12"/>
          </p:nvPr>
        </p:nvSpPr>
        <p:spPr/>
        <p:txBody>
          <a:bodyPr/>
          <a:lstStyle/>
          <a:p>
            <a:fld id="{B6F15528-21DE-4FAA-801E-634DDDAF4B2B}" type="slidenum">
              <a:rPr lang="en-US" smtClean="0"/>
              <a:pPr/>
              <a:t>35</a:t>
            </a:fld>
            <a:endParaRPr lang="en-US"/>
          </a:p>
        </p:txBody>
      </p:sp>
      <p:grpSp>
        <p:nvGrpSpPr>
          <p:cNvPr id="29" name="群組 28">
            <a:extLst>
              <a:ext uri="{FF2B5EF4-FFF2-40B4-BE49-F238E27FC236}">
                <a16:creationId xmlns:a16="http://schemas.microsoft.com/office/drawing/2014/main" id="{2D033A06-CE40-9AC2-452A-0E1E7B0AC94E}"/>
              </a:ext>
            </a:extLst>
          </p:cNvPr>
          <p:cNvGrpSpPr/>
          <p:nvPr/>
        </p:nvGrpSpPr>
        <p:grpSpPr>
          <a:xfrm>
            <a:off x="779979" y="2261143"/>
            <a:ext cx="4554021" cy="1981176"/>
            <a:chOff x="779979" y="2261143"/>
            <a:chExt cx="3692451" cy="1981176"/>
          </a:xfrm>
        </p:grpSpPr>
        <p:grpSp>
          <p:nvGrpSpPr>
            <p:cNvPr id="9" name="群組 8">
              <a:extLst>
                <a:ext uri="{FF2B5EF4-FFF2-40B4-BE49-F238E27FC236}">
                  <a16:creationId xmlns:a16="http://schemas.microsoft.com/office/drawing/2014/main" id="{12675C3B-B0DA-D8ED-32A0-64ECA5D97D82}"/>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82B8FE05-B82B-3CFD-348B-1347C833F89D}"/>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DFBC7D3D-373D-69E3-DC37-2A52464E20C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3C4D717-EDE8-A959-257C-6DD35A2370E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652E8B03-820E-E2BC-3414-677FFB58D63D}"/>
                </a:ext>
              </a:extLst>
            </p:cNvPr>
            <p:cNvSpPr txBox="1"/>
            <p:nvPr/>
          </p:nvSpPr>
          <p:spPr>
            <a:xfrm>
              <a:off x="1600768" y="2672659"/>
              <a:ext cx="2658249" cy="1569660"/>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難以模仿性</a:t>
              </a:r>
            </a:p>
          </p:txBody>
        </p:sp>
      </p:grpSp>
      <p:sp>
        <p:nvSpPr>
          <p:cNvPr id="30" name="TextBox 10">
            <a:extLst>
              <a:ext uri="{FF2B5EF4-FFF2-40B4-BE49-F238E27FC236}">
                <a16:creationId xmlns:a16="http://schemas.microsoft.com/office/drawing/2014/main" id="{74A6AD24-A489-B30F-D24C-775940DF0192}"/>
              </a:ext>
            </a:extLst>
          </p:cNvPr>
          <p:cNvSpPr txBox="1"/>
          <p:nvPr/>
        </p:nvSpPr>
        <p:spPr>
          <a:xfrm>
            <a:off x="1200150" y="4094668"/>
            <a:ext cx="16230600" cy="553998"/>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如果企業的資源或能力難以被競爭對手模仿，將成為企業長期競爭優勢的來源</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1" name="矩形: 圓角 30">
            <a:extLst>
              <a:ext uri="{FF2B5EF4-FFF2-40B4-BE49-F238E27FC236}">
                <a16:creationId xmlns:a16="http://schemas.microsoft.com/office/drawing/2014/main" id="{6B979BF4-0521-4ACF-2233-7556B8197BF4}"/>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2DE17795-D3FE-04BB-5CFF-5062F37B4D54}"/>
              </a:ext>
            </a:extLst>
          </p:cNvPr>
          <p:cNvSpPr txBox="1"/>
          <p:nvPr/>
        </p:nvSpPr>
        <p:spPr>
          <a:xfrm>
            <a:off x="970716" y="5845794"/>
            <a:ext cx="16244431" cy="550353"/>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系統整合商提供的難以模仿性</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C797B25F-29FF-9362-B22B-6BDB9CEB7427}"/>
              </a:ext>
            </a:extLst>
          </p:cNvPr>
          <p:cNvSpPr txBox="1"/>
          <p:nvPr/>
        </p:nvSpPr>
        <p:spPr>
          <a:xfrm>
            <a:off x="1128944" y="6113022"/>
            <a:ext cx="16086203" cy="3970318"/>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技術整合的複雜性</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系統整合商在技術整合方面的專業性，包括跨平台數據系統的設計、實施和管理，具有高度的技術和知識壁壘</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數據模型的專業性與定制化</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系統整合商幫助企業構建獨特的數據模型，這些模型基於企業歷史數據和市場特性進行定制化設計，具備不可模仿性</a:t>
            </a:r>
          </a:p>
        </p:txBody>
      </p:sp>
    </p:spTree>
    <p:extLst>
      <p:ext uri="{BB962C8B-B14F-4D97-AF65-F5344CB8AC3E}">
        <p14:creationId xmlns:p14="http://schemas.microsoft.com/office/powerpoint/2010/main" val="1129433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A49AAA4D-9D82-CF85-C520-C4795C970F8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9AD7029-8823-FDCA-C2C2-AC1CA5B374D3}"/>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B01FC745-8EBD-FC83-1F74-252C9AA4B2D4}"/>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9D7A01FB-A4C3-734A-A63B-B08CD84698EA}"/>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AAF785D9-65B1-E470-83CA-B0FB36590F09}"/>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C32A5AB7-4436-D25B-C736-E44EC795C881}"/>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53FD2D60-F2C9-6C11-1059-ADE6F7337603}"/>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3F04D2A0-642A-98E0-CF2D-A8EDC8F06F62}"/>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543DC32E-5A53-AC70-3A50-CCDA3EB33573}"/>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57B95D40-7489-ED15-5A04-7D1097745074}"/>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F7CBC119-5CC8-1668-1FD5-E89B1C1F3EB0}"/>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A650F073-4178-61D5-21C3-1C1FCF6B399F}"/>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6F899ABF-CDE1-C8D5-B896-CF85662DD33A}"/>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D94CB2B-C81A-B732-7F67-D515B399A947}"/>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37CDC82F-410A-5F63-7EF2-5ECB85BE93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8B02D923-9C57-1567-A0E4-3CBBD4B1D0A2}"/>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97C0EF35-B117-D8D2-9E45-549C76365970}"/>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690AD820-90DE-5FB1-0076-8807F66DFFA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9" name="Group 2">
            <a:extLst>
              <a:ext uri="{FF2B5EF4-FFF2-40B4-BE49-F238E27FC236}">
                <a16:creationId xmlns:a16="http://schemas.microsoft.com/office/drawing/2014/main" id="{0D74ADF8-92F5-F89B-AB59-9F160F6E585E}"/>
              </a:ext>
            </a:extLst>
          </p:cNvPr>
          <p:cNvGrpSpPr/>
          <p:nvPr/>
        </p:nvGrpSpPr>
        <p:grpSpPr>
          <a:xfrm>
            <a:off x="0" y="97511"/>
            <a:ext cx="18288000" cy="10189490"/>
            <a:chOff x="0" y="0"/>
            <a:chExt cx="24384001" cy="13585986"/>
          </a:xfrm>
        </p:grpSpPr>
        <p:sp>
          <p:nvSpPr>
            <p:cNvPr id="24" name="Freeform 3">
              <a:extLst>
                <a:ext uri="{FF2B5EF4-FFF2-40B4-BE49-F238E27FC236}">
                  <a16:creationId xmlns:a16="http://schemas.microsoft.com/office/drawing/2014/main" id="{8CEE86D8-1D96-017C-156B-0110EA7303A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26" name="TextBox 4">
              <a:extLst>
                <a:ext uri="{FF2B5EF4-FFF2-40B4-BE49-F238E27FC236}">
                  <a16:creationId xmlns:a16="http://schemas.microsoft.com/office/drawing/2014/main" id="{17F63129-A1A0-6506-AF83-BD6F769E167D}"/>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7" name="Freeform 5">
              <a:extLst>
                <a:ext uri="{FF2B5EF4-FFF2-40B4-BE49-F238E27FC236}">
                  <a16:creationId xmlns:a16="http://schemas.microsoft.com/office/drawing/2014/main" id="{0070406A-00E0-A821-A477-A963414B87B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8" name="TextBox 6">
              <a:extLst>
                <a:ext uri="{FF2B5EF4-FFF2-40B4-BE49-F238E27FC236}">
                  <a16:creationId xmlns:a16="http://schemas.microsoft.com/office/drawing/2014/main" id="{020F6062-382A-7D18-3205-6924F0FB4B6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9" name="Freeform 7">
              <a:extLst>
                <a:ext uri="{FF2B5EF4-FFF2-40B4-BE49-F238E27FC236}">
                  <a16:creationId xmlns:a16="http://schemas.microsoft.com/office/drawing/2014/main" id="{9F2FDDC1-25F6-E26E-98B9-ECBC8E60338B}"/>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0D0EE51F-D50E-C473-1193-5AAD111308A2}"/>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1514B37B-1685-BB21-372E-47AE1C04DCE2}"/>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2ACF5132-7E39-D75D-333C-02A56B6B7BB0}"/>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B64CD52C-E048-C543-81A8-6670F2DA5ABC}"/>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0B70E1BD-DB32-AED2-8AAA-B8A48A9B5A50}"/>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C23F62E6-D9E8-EDC3-A98B-F181AD80BC01}"/>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B14FA0D1-4893-54C3-4A82-1F6F5C04CF46}"/>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99A7AFCF-C3DB-B7DF-A49C-CF7A24AC2210}"/>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4A807F5A-B1FD-7572-8DA7-A0353C8B686A}"/>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A07A311C-BD1D-9A52-8D75-CF513C9DD4A2}"/>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A8888639-1CA9-3618-B182-3AB6932A644F}"/>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551FB382-4867-B4DC-CEFE-BAEBA462CBBA}"/>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B355F531-5F6A-B09C-122B-34408541D3C3}"/>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901A4664-3280-430A-179B-DE0C0041589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91F559BC-6BCB-28B3-CC00-1E5A442D7436}"/>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5E76C14B-75B4-E4E5-9FA6-4484301F883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0197C784-2895-E9E0-C9EF-12B21790DE3F}"/>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059EF2BA-6D8A-8754-7716-B77960D8C20F}"/>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650CB1C6-E246-FC4B-DB34-230D9368BF25}"/>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007DBC0-AE44-5247-7087-AD9BA1201B56}"/>
              </a:ext>
            </a:extLst>
          </p:cNvPr>
          <p:cNvSpPr>
            <a:spLocks noGrp="1"/>
          </p:cNvSpPr>
          <p:nvPr>
            <p:ph type="sldNum" sz="quarter" idx="12"/>
          </p:nvPr>
        </p:nvSpPr>
        <p:spPr/>
        <p:txBody>
          <a:bodyPr/>
          <a:lstStyle/>
          <a:p>
            <a:fld id="{B6F15528-21DE-4FAA-801E-634DDDAF4B2B}" type="slidenum">
              <a:rPr lang="en-US" smtClean="0"/>
              <a:pPr/>
              <a:t>36</a:t>
            </a:fld>
            <a:endParaRPr lang="en-US"/>
          </a:p>
        </p:txBody>
      </p:sp>
      <p:sp>
        <p:nvSpPr>
          <p:cNvPr id="31" name="矩形: 圓角 30">
            <a:extLst>
              <a:ext uri="{FF2B5EF4-FFF2-40B4-BE49-F238E27FC236}">
                <a16:creationId xmlns:a16="http://schemas.microsoft.com/office/drawing/2014/main" id="{AA6DE239-50A5-3CA5-C300-090EDEF1E5CB}"/>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A3BD00D4-D86F-7367-FC08-91F5074E4512}"/>
              </a:ext>
            </a:extLst>
          </p:cNvPr>
          <p:cNvSpPr txBox="1"/>
          <p:nvPr/>
        </p:nvSpPr>
        <p:spPr>
          <a:xfrm>
            <a:off x="6781270" y="4099225"/>
            <a:ext cx="4781550" cy="553998"/>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亞馬遜的難以模仿性</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C32D5B94-8A5C-FDB2-3176-DEF138BC211C}"/>
              </a:ext>
            </a:extLst>
          </p:cNvPr>
          <p:cNvSpPr txBox="1"/>
          <p:nvPr/>
        </p:nvSpPr>
        <p:spPr>
          <a:xfrm>
            <a:off x="1366324" y="4790822"/>
            <a:ext cx="16086203" cy="5078313"/>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大數據算法和數據資源的模仿難度</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亞馬遜依靠大量的用戶行為數據來訓練推薦系統和需求預測模型，這些算法經過多年數據積累和不斷優化，其他企業很難模仿這些算法的效果。亞馬遜透過這些數據資源提供個性化體驗，保持市場的領先地位</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物流與供應鏈技術的壁壘</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亞馬遜的物流和供應鏈技術經過多年的發展，其複雜的倉儲、配送系統和自動化程度令競爭對手難以模仿。這使得亞馬遜能夠保持高效的物流服務，進一步提升競爭壁壘</a:t>
            </a:r>
          </a:p>
        </p:txBody>
      </p:sp>
      <p:grpSp>
        <p:nvGrpSpPr>
          <p:cNvPr id="8" name="群組 7">
            <a:extLst>
              <a:ext uri="{FF2B5EF4-FFF2-40B4-BE49-F238E27FC236}">
                <a16:creationId xmlns:a16="http://schemas.microsoft.com/office/drawing/2014/main" id="{46DB9870-1C5F-9B69-2245-955343EE4559}"/>
              </a:ext>
            </a:extLst>
          </p:cNvPr>
          <p:cNvGrpSpPr/>
          <p:nvPr/>
        </p:nvGrpSpPr>
        <p:grpSpPr>
          <a:xfrm>
            <a:off x="779979" y="2261143"/>
            <a:ext cx="4554021" cy="1981176"/>
            <a:chOff x="779979" y="2261143"/>
            <a:chExt cx="3692451" cy="1981176"/>
          </a:xfrm>
        </p:grpSpPr>
        <p:grpSp>
          <p:nvGrpSpPr>
            <p:cNvPr id="10" name="群組 9">
              <a:extLst>
                <a:ext uri="{FF2B5EF4-FFF2-40B4-BE49-F238E27FC236}">
                  <a16:creationId xmlns:a16="http://schemas.microsoft.com/office/drawing/2014/main" id="{CF4CFDC5-9AD4-93D2-C065-A68103823F62}"/>
                </a:ext>
              </a:extLst>
            </p:cNvPr>
            <p:cNvGrpSpPr/>
            <p:nvPr/>
          </p:nvGrpSpPr>
          <p:grpSpPr>
            <a:xfrm>
              <a:off x="779979" y="2261143"/>
              <a:ext cx="3692451" cy="1363305"/>
              <a:chOff x="2146039" y="3751141"/>
              <a:chExt cx="3692451" cy="1363305"/>
            </a:xfrm>
          </p:grpSpPr>
          <p:grpSp>
            <p:nvGrpSpPr>
              <p:cNvPr id="33" name="Group 27">
                <a:extLst>
                  <a:ext uri="{FF2B5EF4-FFF2-40B4-BE49-F238E27FC236}">
                    <a16:creationId xmlns:a16="http://schemas.microsoft.com/office/drawing/2014/main" id="{A796857C-4C4A-B3AF-7964-0CE8BE436A8C}"/>
                  </a:ext>
                </a:extLst>
              </p:cNvPr>
              <p:cNvGrpSpPr/>
              <p:nvPr/>
            </p:nvGrpSpPr>
            <p:grpSpPr>
              <a:xfrm>
                <a:off x="2146039" y="4121531"/>
                <a:ext cx="3692451" cy="992915"/>
                <a:chOff x="17780" y="22860"/>
                <a:chExt cx="1092899" cy="360680"/>
              </a:xfrm>
            </p:grpSpPr>
            <p:sp>
              <p:nvSpPr>
                <p:cNvPr id="35" name="Freeform 28">
                  <a:extLst>
                    <a:ext uri="{FF2B5EF4-FFF2-40B4-BE49-F238E27FC236}">
                      <a16:creationId xmlns:a16="http://schemas.microsoft.com/office/drawing/2014/main" id="{D3AA01C4-F0AE-7076-9245-A30069E6B193}"/>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4" name="Freeform 33">
                <a:extLst>
                  <a:ext uri="{FF2B5EF4-FFF2-40B4-BE49-F238E27FC236}">
                    <a16:creationId xmlns:a16="http://schemas.microsoft.com/office/drawing/2014/main" id="{EDACEF84-2BB3-76BF-E93B-0A67BB6748E9}"/>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30" name="文字方塊 29">
              <a:extLst>
                <a:ext uri="{FF2B5EF4-FFF2-40B4-BE49-F238E27FC236}">
                  <a16:creationId xmlns:a16="http://schemas.microsoft.com/office/drawing/2014/main" id="{289E495F-BC67-E576-EAAA-E479DB7E6941}"/>
                </a:ext>
              </a:extLst>
            </p:cNvPr>
            <p:cNvSpPr txBox="1"/>
            <p:nvPr/>
          </p:nvSpPr>
          <p:spPr>
            <a:xfrm>
              <a:off x="1600768" y="2672659"/>
              <a:ext cx="2658249" cy="1569660"/>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難以模仿性</a:t>
              </a:r>
            </a:p>
          </p:txBody>
        </p:sp>
      </p:grpSp>
    </p:spTree>
    <p:extLst>
      <p:ext uri="{BB962C8B-B14F-4D97-AF65-F5344CB8AC3E}">
        <p14:creationId xmlns:p14="http://schemas.microsoft.com/office/powerpoint/2010/main" val="962996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2D297A57-9C5C-0407-DB34-D494C7FEBDC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6F96936-C9A9-A26E-D69C-7BD68129DEA8}"/>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31DE63B9-4E61-28B8-A268-29EB9F11571F}"/>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FD4D4CEE-0F1A-E13C-1F61-2B4215A0CF14}"/>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E937013E-F6E2-5685-1524-AD77DD52E54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E1C2B145-8C51-DC31-E8D9-D585EC895C60}"/>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4204DEEB-D61B-8371-D4C8-43733658AE7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20D9500A-1E5A-687C-0359-F8C7F720B841}"/>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2FB52F41-1C60-42AD-DA6E-DA7AA62C9E5A}"/>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1B90510E-6CDB-1D16-456D-018B7E40B335}"/>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AD19A700-07E9-4561-21E2-6468EF6EB5A3}"/>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746ED148-C8AF-420A-17E0-609494DF647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ACDC1842-CEEA-4607-9BCD-2089974C42E5}"/>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53677BDE-ADC4-4072-F5AD-08401C642CEA}"/>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7E3E2064-3AFA-003E-8E50-80CBC870D4E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F95A50A0-FB2E-4D7D-421F-E4CAE472FDD5}"/>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8547C652-04E1-48F6-D9E8-0DACA2A27189}"/>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858F9B98-FEEE-12AD-E764-3B2DDFCCABD4}"/>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FCF24D78-4567-2F49-F161-10F2B41D2EE7}"/>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FA713B42-9D9C-171D-EDD9-F31F7F032A7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3" name="TextBox 4">
              <a:extLst>
                <a:ext uri="{FF2B5EF4-FFF2-40B4-BE49-F238E27FC236}">
                  <a16:creationId xmlns:a16="http://schemas.microsoft.com/office/drawing/2014/main" id="{2F6C29BA-7474-8138-9FED-86C240F5FB75}"/>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4" name="Freeform 5">
              <a:extLst>
                <a:ext uri="{FF2B5EF4-FFF2-40B4-BE49-F238E27FC236}">
                  <a16:creationId xmlns:a16="http://schemas.microsoft.com/office/drawing/2014/main" id="{5EC58D96-EA4E-CFE5-5422-038F4931AFEA}"/>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5" name="TextBox 6">
              <a:extLst>
                <a:ext uri="{FF2B5EF4-FFF2-40B4-BE49-F238E27FC236}">
                  <a16:creationId xmlns:a16="http://schemas.microsoft.com/office/drawing/2014/main" id="{3DF0298F-27ED-44D0-DBB3-DB395297311F}"/>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7" name="Freeform 7">
              <a:extLst>
                <a:ext uri="{FF2B5EF4-FFF2-40B4-BE49-F238E27FC236}">
                  <a16:creationId xmlns:a16="http://schemas.microsoft.com/office/drawing/2014/main" id="{AF336E34-9BEC-427D-A007-AA3B7880DCDC}"/>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8" name="Group 8">
              <a:extLst>
                <a:ext uri="{FF2B5EF4-FFF2-40B4-BE49-F238E27FC236}">
                  <a16:creationId xmlns:a16="http://schemas.microsoft.com/office/drawing/2014/main" id="{3137B20C-68E7-249F-A059-DBE0D2764E2A}"/>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01C6114E-B3B5-39A8-E745-DCF569CF7744}"/>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DD31C9B9-4C9A-DE5D-02BD-B1FA1ACA1F4D}"/>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9" name="AutoShape 11">
              <a:extLst>
                <a:ext uri="{FF2B5EF4-FFF2-40B4-BE49-F238E27FC236}">
                  <a16:creationId xmlns:a16="http://schemas.microsoft.com/office/drawing/2014/main" id="{ABDE2779-8F93-66DF-E972-6AAC79B6AA9C}"/>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AutoShape 12">
              <a:extLst>
                <a:ext uri="{FF2B5EF4-FFF2-40B4-BE49-F238E27FC236}">
                  <a16:creationId xmlns:a16="http://schemas.microsoft.com/office/drawing/2014/main" id="{BD7EBCF6-6E74-2654-A4D5-FE1BAEE9202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Freeform 13">
              <a:extLst>
                <a:ext uri="{FF2B5EF4-FFF2-40B4-BE49-F238E27FC236}">
                  <a16:creationId xmlns:a16="http://schemas.microsoft.com/office/drawing/2014/main" id="{C63FD6B0-6005-21BA-0BDD-2ACA8521147C}"/>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2" name="TextBox 14">
              <a:extLst>
                <a:ext uri="{FF2B5EF4-FFF2-40B4-BE49-F238E27FC236}">
                  <a16:creationId xmlns:a16="http://schemas.microsoft.com/office/drawing/2014/main" id="{45DF8A32-8068-0FC8-5D10-9979FB1748F7}"/>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3" name="Freeform 15">
              <a:extLst>
                <a:ext uri="{FF2B5EF4-FFF2-40B4-BE49-F238E27FC236}">
                  <a16:creationId xmlns:a16="http://schemas.microsoft.com/office/drawing/2014/main" id="{7B885E2C-0052-80DB-0B7F-0866FCFDB01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4" name="Freeform 16">
              <a:extLst>
                <a:ext uri="{FF2B5EF4-FFF2-40B4-BE49-F238E27FC236}">
                  <a16:creationId xmlns:a16="http://schemas.microsoft.com/office/drawing/2014/main" id="{E772A041-51A2-004F-354D-93FBD81F4BCF}"/>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5" name="Freeform 17">
              <a:extLst>
                <a:ext uri="{FF2B5EF4-FFF2-40B4-BE49-F238E27FC236}">
                  <a16:creationId xmlns:a16="http://schemas.microsoft.com/office/drawing/2014/main" id="{698A06EC-6F9C-6A08-3676-14B7DA4343D3}"/>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6" name="Group 18">
              <a:extLst>
                <a:ext uri="{FF2B5EF4-FFF2-40B4-BE49-F238E27FC236}">
                  <a16:creationId xmlns:a16="http://schemas.microsoft.com/office/drawing/2014/main" id="{745A019E-2518-C0D2-AB77-037F0F413F1F}"/>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1852C053-1AB2-1617-0206-59F1D3EBCD0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5A392865-7721-0367-0EBB-B2CE84389AA6}"/>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7" name="Freeform 21">
              <a:extLst>
                <a:ext uri="{FF2B5EF4-FFF2-40B4-BE49-F238E27FC236}">
                  <a16:creationId xmlns:a16="http://schemas.microsoft.com/office/drawing/2014/main" id="{8BF7962A-F7BF-4030-1EA9-F6965EEA302E}"/>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8" name="Group 22">
              <a:extLst>
                <a:ext uri="{FF2B5EF4-FFF2-40B4-BE49-F238E27FC236}">
                  <a16:creationId xmlns:a16="http://schemas.microsoft.com/office/drawing/2014/main" id="{65527256-0B85-35E0-DDCF-4E5FF9243BE0}"/>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0B5859DA-24EB-2F8E-D1CB-379EE6178D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BB0F7527-24CA-7948-78A3-EDC25B997122}"/>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B8EE0520-608C-E700-C595-1A7C322EC44C}"/>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531D4416-CBF6-5C9C-84AC-DF17072E7265}"/>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2B3DE6A2-EE05-7367-CB5A-5C9664DC86E6}"/>
              </a:ext>
            </a:extLst>
          </p:cNvPr>
          <p:cNvSpPr>
            <a:spLocks noGrp="1"/>
          </p:cNvSpPr>
          <p:nvPr>
            <p:ph type="sldNum" sz="quarter" idx="12"/>
          </p:nvPr>
        </p:nvSpPr>
        <p:spPr/>
        <p:txBody>
          <a:bodyPr/>
          <a:lstStyle/>
          <a:p>
            <a:fld id="{B6F15528-21DE-4FAA-801E-634DDDAF4B2B}" type="slidenum">
              <a:rPr lang="en-US" smtClean="0"/>
              <a:pPr/>
              <a:t>37</a:t>
            </a:fld>
            <a:endParaRPr lang="en-US"/>
          </a:p>
        </p:txBody>
      </p:sp>
      <p:grpSp>
        <p:nvGrpSpPr>
          <p:cNvPr id="29" name="群組 28">
            <a:extLst>
              <a:ext uri="{FF2B5EF4-FFF2-40B4-BE49-F238E27FC236}">
                <a16:creationId xmlns:a16="http://schemas.microsoft.com/office/drawing/2014/main" id="{95FE7A49-6583-04AD-7C7D-663D23FDE106}"/>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CE46B0E5-4CB8-A19C-5B2E-8A26ED39A935}"/>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59A070D6-6022-0094-63A9-42ECEFB8827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F74B4549-F12B-6A5D-A3BA-1E5BD992A619}"/>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64016956-7215-88BB-AF5A-728E19704817}"/>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B41173D4-D102-E5C9-D5D0-369F8AB4D7EB}"/>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組織性</a:t>
              </a:r>
            </a:p>
          </p:txBody>
        </p:sp>
      </p:grpSp>
      <p:sp>
        <p:nvSpPr>
          <p:cNvPr id="30" name="TextBox 10">
            <a:extLst>
              <a:ext uri="{FF2B5EF4-FFF2-40B4-BE49-F238E27FC236}">
                <a16:creationId xmlns:a16="http://schemas.microsoft.com/office/drawing/2014/main" id="{F94BE7DC-11BE-482C-E6A4-1C288191631C}"/>
              </a:ext>
            </a:extLst>
          </p:cNvPr>
          <p:cNvSpPr txBox="1"/>
          <p:nvPr/>
        </p:nvSpPr>
        <p:spPr>
          <a:xfrm>
            <a:off x="1200150" y="4094668"/>
            <a:ext cx="16230600" cy="1107996"/>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即使企業擁有價值性、稀有性且難以模仿的資源，如果企業無法有效組織和管理這些資源，它們仍然無法轉化為競爭優勢</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1" name="矩形: 圓角 30">
            <a:extLst>
              <a:ext uri="{FF2B5EF4-FFF2-40B4-BE49-F238E27FC236}">
                <a16:creationId xmlns:a16="http://schemas.microsoft.com/office/drawing/2014/main" id="{00C18C71-A53B-C45E-3499-D3404CEBE619}"/>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FB0B5AE0-95F7-570B-B9EC-3E48554E4EA1}"/>
              </a:ext>
            </a:extLst>
          </p:cNvPr>
          <p:cNvSpPr txBox="1"/>
          <p:nvPr/>
        </p:nvSpPr>
        <p:spPr>
          <a:xfrm>
            <a:off x="5867400" y="5845793"/>
            <a:ext cx="6019800" cy="557735"/>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系統整合商提供的組織支持</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AEB3369D-CE51-7754-5FCC-451898B92CAC}"/>
              </a:ext>
            </a:extLst>
          </p:cNvPr>
          <p:cNvSpPr txBox="1"/>
          <p:nvPr/>
        </p:nvSpPr>
        <p:spPr>
          <a:xfrm>
            <a:off x="1128944" y="6527780"/>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內部流程再造與數據驅動文化</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系統整合商幫助企業將大數據技術嵌入到業務流程中，建立數據驅動的文化，讓每個業務單位能夠通過數據分析進行實時決策，並形成高效的內部流程</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跨部門協作與技術部署</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系統整合商還幫助企業建立跨部門協作的框架，確保技術部門與業務部門之間能夠無縫對接，並讓數據技術與業務流程相結合</a:t>
            </a:r>
          </a:p>
        </p:txBody>
      </p:sp>
    </p:spTree>
    <p:extLst>
      <p:ext uri="{BB962C8B-B14F-4D97-AF65-F5344CB8AC3E}">
        <p14:creationId xmlns:p14="http://schemas.microsoft.com/office/powerpoint/2010/main" val="2399644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0A7E7EDF-B729-13D0-C9BA-B6BFB02E2E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FA8EF2E-F374-12EB-C017-7E25B24C4240}"/>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2BF98A0A-E866-7928-2BA5-1D8710F8D66D}"/>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1A6D6E12-1FB4-A934-3620-A413CBEA1478}"/>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1BA2C593-9962-46F0-8DE5-9B5A6335AF6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4F361457-60D2-8357-AD16-BA410ECBEEB2}"/>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652C217D-86C3-9B28-3A6D-B5AA1AA35A26}"/>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69581304-1F5D-4C90-01F2-7FD9D4BE8C3F}"/>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43E30AED-A510-FDAF-7B62-97211596E81E}"/>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924E37D8-86BD-3FE9-75F2-278ACCBA18F8}"/>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603EB708-A081-E7B4-4901-DC95C10857D1}"/>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CC9DDBE9-CCAE-D91D-B516-D4BDA87B542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3301B3AD-7C87-89BF-AB99-D64721CAF189}"/>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FD619C9E-3E27-CA51-F927-BAEBE70EE416}"/>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58846579-F145-6F27-DA95-BF44A2F1F7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B39159B7-87D0-7460-3D40-F2A2464F81AB}"/>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643F15FC-F694-A9A4-B29D-E1C6DABF0A0B}"/>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713DDFB7-5960-23A2-1D98-6898BC8A5A74}"/>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E1D20646-33E1-FB5B-AEC3-0096F13B99D0}"/>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06EA0F02-9F58-C2EC-DB71-C7B71FB4B326}"/>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4">
              <a:extLst>
                <a:ext uri="{FF2B5EF4-FFF2-40B4-BE49-F238E27FC236}">
                  <a16:creationId xmlns:a16="http://schemas.microsoft.com/office/drawing/2014/main" id="{A1065A03-FCA2-4273-484D-152D1A043F7F}"/>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3" name="Freeform 5">
              <a:extLst>
                <a:ext uri="{FF2B5EF4-FFF2-40B4-BE49-F238E27FC236}">
                  <a16:creationId xmlns:a16="http://schemas.microsoft.com/office/drawing/2014/main" id="{8CBF8A07-8EF3-ED92-9135-88E0B0689448}"/>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4" name="TextBox 6">
              <a:extLst>
                <a:ext uri="{FF2B5EF4-FFF2-40B4-BE49-F238E27FC236}">
                  <a16:creationId xmlns:a16="http://schemas.microsoft.com/office/drawing/2014/main" id="{927F4DB0-D910-7851-29DE-CCCD39AE5CA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5" name="Freeform 7">
              <a:extLst>
                <a:ext uri="{FF2B5EF4-FFF2-40B4-BE49-F238E27FC236}">
                  <a16:creationId xmlns:a16="http://schemas.microsoft.com/office/drawing/2014/main" id="{5C71A6E6-1285-79A6-E251-54404634984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304DA283-D477-81C4-F1A7-EC1B006E1D45}"/>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8BF9D063-AE1F-BC25-95C7-CF8E17F7B460}"/>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1BBFB0D0-EEC8-60C2-43DC-FEFA88722FC9}"/>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ED9E6E57-55D7-C72C-DBF9-5CC6E66EB7B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E03BB523-102D-7EB8-F574-6A664A8227A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F2F96FE3-FAF0-7326-D4E4-2A948E97EE9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356E9E73-A8C3-46CE-EAF7-67E129C69192}"/>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62A185F2-A84C-8858-E2FA-A2DABE041195}"/>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B2045B06-C003-E1A0-C7E9-BFC03D29B08A}"/>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1D2F1F86-60DD-EAF3-F5B4-CCE5FDDABA5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97C11C66-684A-E67E-3F94-B591FC22C417}"/>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EF4E9E88-6586-9717-6868-1F22CE8543AA}"/>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A349F980-4A46-130F-355B-CAD5BA17EDFC}"/>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492DD7D1-14B1-A451-D60D-B4A10E76943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A750757A-BBB7-0A85-F6EC-811AC816FD58}"/>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83971645-ADE5-62A6-8F6F-C2208CCAE2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C8B811E5-9604-339B-98A8-073A95D9E807}"/>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39C863AF-A2DD-4DF4-69B8-3E3AC6C19952}"/>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2B2E5165-6878-22F5-4A0C-7F6ACC4C3951}"/>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ADCB2DE9-A304-FCA7-028A-22DBFB4EAA82}"/>
              </a:ext>
            </a:extLst>
          </p:cNvPr>
          <p:cNvSpPr>
            <a:spLocks noGrp="1"/>
          </p:cNvSpPr>
          <p:nvPr>
            <p:ph type="sldNum" sz="quarter" idx="12"/>
          </p:nvPr>
        </p:nvSpPr>
        <p:spPr/>
        <p:txBody>
          <a:bodyPr/>
          <a:lstStyle/>
          <a:p>
            <a:fld id="{B6F15528-21DE-4FAA-801E-634DDDAF4B2B}" type="slidenum">
              <a:rPr lang="en-US" smtClean="0"/>
              <a:pPr/>
              <a:t>38</a:t>
            </a:fld>
            <a:endParaRPr lang="en-US"/>
          </a:p>
        </p:txBody>
      </p:sp>
      <p:grpSp>
        <p:nvGrpSpPr>
          <p:cNvPr id="29" name="群組 28">
            <a:extLst>
              <a:ext uri="{FF2B5EF4-FFF2-40B4-BE49-F238E27FC236}">
                <a16:creationId xmlns:a16="http://schemas.microsoft.com/office/drawing/2014/main" id="{ABC8FBD7-241E-1BF8-4414-7C4F9E02AEC9}"/>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56CD912F-5423-E0AB-A5B4-A21FA42D42B0}"/>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83D0332F-7FB4-26BB-F789-761FE3D73462}"/>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79B7A8B4-B901-1CCF-912D-53959DDB7D92}"/>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19648CEB-3429-DF4C-CBBF-D4B9D8CA174D}"/>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9909B35A-8989-B692-4598-80D548A55532}"/>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組織性</a:t>
              </a:r>
            </a:p>
          </p:txBody>
        </p:sp>
      </p:grpSp>
      <p:sp>
        <p:nvSpPr>
          <p:cNvPr id="31" name="矩形: 圓角 30">
            <a:extLst>
              <a:ext uri="{FF2B5EF4-FFF2-40B4-BE49-F238E27FC236}">
                <a16:creationId xmlns:a16="http://schemas.microsoft.com/office/drawing/2014/main" id="{EC6075F0-1E3B-E103-F54F-D9A3BE8459AB}"/>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20DB52DB-DD4E-42F1-29A1-2451D9CF4B50}"/>
              </a:ext>
            </a:extLst>
          </p:cNvPr>
          <p:cNvSpPr txBox="1"/>
          <p:nvPr/>
        </p:nvSpPr>
        <p:spPr>
          <a:xfrm>
            <a:off x="6400800" y="4099224"/>
            <a:ext cx="5486400" cy="553998"/>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亞馬遜的組織性資源運用</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1FCE14EF-F61E-841D-3F71-10E5677EF7F9}"/>
              </a:ext>
            </a:extLst>
          </p:cNvPr>
          <p:cNvSpPr txBox="1"/>
          <p:nvPr/>
        </p:nvSpPr>
        <p:spPr>
          <a:xfrm>
            <a:off x="1386933" y="5327076"/>
            <a:ext cx="15681868" cy="3970318"/>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數據驅動的決策文化</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亞馬遜在整個組織內部實行數據驅動的決策文化，無論是業務開發、產品推薦還是供應鏈管理，都是基於數據分析</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部門間協作與雲端平台</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亞馬遜利用 </a:t>
            </a:r>
            <a:r>
              <a:rPr lang="en-US" altLang="zh-TW" sz="3600">
                <a:solidFill>
                  <a:srgbClr val="000000"/>
                </a:solidFill>
                <a:latin typeface="微軟正黑體" panose="020B0604030504040204" pitchFamily="34" charset="-120"/>
                <a:ea typeface="微軟正黑體" panose="020B0604030504040204" pitchFamily="34" charset="-120"/>
              </a:rPr>
              <a:t>AWS </a:t>
            </a:r>
            <a:r>
              <a:rPr lang="zh-TW" altLang="en-US" sz="3600">
                <a:solidFill>
                  <a:srgbClr val="000000"/>
                </a:solidFill>
                <a:latin typeface="微軟正黑體" panose="020B0604030504040204" pitchFamily="34" charset="-120"/>
                <a:ea typeface="微軟正黑體" panose="020B0604030504040204" pitchFamily="34" charset="-120"/>
              </a:rPr>
              <a:t>為不同部門提供數據分析支持，這些部門能夠即時共享數據和分析結果，這樣的協作模式提高業務響應速度，並增強組織整體效率</a:t>
            </a:r>
          </a:p>
        </p:txBody>
      </p:sp>
    </p:spTree>
    <p:extLst>
      <p:ext uri="{BB962C8B-B14F-4D97-AF65-F5344CB8AC3E}">
        <p14:creationId xmlns:p14="http://schemas.microsoft.com/office/powerpoint/2010/main" val="285133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F38F1C1D-FF73-F862-78E2-A33F9F45EE5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FBEB20C-AA66-D264-521C-82D04A144E0F}"/>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3F9761F0-A25D-EDD5-0A66-E7B98D27F421}"/>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D416834A-D7C1-77FD-C72E-0F86FE8564D2}"/>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AA360761-23F1-113B-045F-39574E882C5F}"/>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EC9EBE69-360E-96EC-6A99-0D0F61B9F9B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26552A54-E65E-1E0E-741C-510DA61042E1}"/>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20B48C70-6CCD-2042-7A93-BC64EC2FF5ED}"/>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FAADCCF1-4932-D187-A4E9-0EB2BFB66866}"/>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FEC7BC08-20A2-235A-00A4-4E1E554C1D18}"/>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5C0F7A1F-7417-93A5-ED4E-C86079B05552}"/>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975BD491-85C5-8704-5D12-97AB813C681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9B039ACF-2F1C-9BD8-8699-CA74DA556651}"/>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10D04FC1-E8EE-C28B-B48E-1A30CA62F8C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5FDD8DE7-1130-B72D-A249-CA8ACE4BA3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D9B54615-094D-5776-0B3E-D67B6FD30D2F}"/>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26F2CF76-EDC1-FDA2-C46E-78E0E9926BD5}"/>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69A1C169-702B-E8B1-E2BB-7EF7820BF558}"/>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905B01B1-6C31-4C8C-8EF8-C0BB9F34AF01}"/>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DA32BCB4-1A68-6AF7-3187-04B411755E8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0" name="TextBox 4">
              <a:extLst>
                <a:ext uri="{FF2B5EF4-FFF2-40B4-BE49-F238E27FC236}">
                  <a16:creationId xmlns:a16="http://schemas.microsoft.com/office/drawing/2014/main" id="{24340937-A7E3-A1E7-2BD8-5CF5BAE70F75}"/>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3" name="Freeform 5">
              <a:extLst>
                <a:ext uri="{FF2B5EF4-FFF2-40B4-BE49-F238E27FC236}">
                  <a16:creationId xmlns:a16="http://schemas.microsoft.com/office/drawing/2014/main" id="{3D76F172-4281-61F3-64F4-0017A107D104}"/>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4" name="TextBox 6">
              <a:extLst>
                <a:ext uri="{FF2B5EF4-FFF2-40B4-BE49-F238E27FC236}">
                  <a16:creationId xmlns:a16="http://schemas.microsoft.com/office/drawing/2014/main" id="{732958B3-CCC8-6537-9299-20F6C1079AC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5" name="Freeform 7">
              <a:extLst>
                <a:ext uri="{FF2B5EF4-FFF2-40B4-BE49-F238E27FC236}">
                  <a16:creationId xmlns:a16="http://schemas.microsoft.com/office/drawing/2014/main" id="{72365AD0-BBB0-DD4E-73B2-D5911B4FB96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19559383-7C41-E3D2-EF3A-4D483004FC0C}"/>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3A13F934-BF7C-2934-4C23-9936D751179D}"/>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59E881CE-BD11-6196-E655-645DAEF33B58}"/>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DE5E3416-530A-5C0A-8B4D-DFF71BA66D5E}"/>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2F79773C-9A9B-B22D-4FF5-78991E363ED8}"/>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1F198D94-3EA1-2E91-B1C2-A4B0CE1E26E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B7CA1878-0702-5CA0-743D-A043E32CDE8B}"/>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111B0C40-8B1E-A2CC-7F86-B9D572B6413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DF104F9F-79C0-8979-0452-1D19BE5DEF9F}"/>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38C7F62B-FB91-8032-8D1A-A099325CB7CD}"/>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65CC1F22-040E-DDAD-1C30-CE4F745BA4E6}"/>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62272666-EEBE-5DE3-C7ED-43E3635D00A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6D5EB8DB-2169-6A61-2995-4E007461959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C40019CF-7692-3A19-8C6C-7A989F94BDC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0541756D-F9C7-7401-F625-BFEE81161EF3}"/>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F1BE06D7-2095-7952-7D6D-86B5A01A31B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6BA77F65-CF13-4C3A-E8D7-F0929AC98BF7}"/>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BC02B89F-B40E-0B4B-AD8F-FE37C7EADB8C}"/>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D6337B66-CAFC-3A34-D3C1-C181BF4A50AC}"/>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VRIO</a:t>
            </a:r>
            <a:r>
              <a:rPr lang="zh-TW" altLang="en-US" sz="2800" b="1" i="0">
                <a:solidFill>
                  <a:srgbClr val="000000"/>
                </a:solidFill>
                <a:effectLst/>
                <a:latin typeface="微軟正黑體" panose="020B0604030504040204" pitchFamily="34" charset="-120"/>
                <a:ea typeface="微軟正黑體" panose="020B0604030504040204" pitchFamily="34" charset="-120"/>
              </a:rPr>
              <a:t>模型</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企業內部資源和能力</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0B03892F-DC5E-BFDE-5751-DFA67C922829}"/>
              </a:ext>
            </a:extLst>
          </p:cNvPr>
          <p:cNvSpPr>
            <a:spLocks noGrp="1"/>
          </p:cNvSpPr>
          <p:nvPr>
            <p:ph type="sldNum" sz="quarter" idx="12"/>
          </p:nvPr>
        </p:nvSpPr>
        <p:spPr/>
        <p:txBody>
          <a:bodyPr/>
          <a:lstStyle/>
          <a:p>
            <a:fld id="{B6F15528-21DE-4FAA-801E-634DDDAF4B2B}" type="slidenum">
              <a:rPr lang="en-US" smtClean="0"/>
              <a:pPr/>
              <a:t>39</a:t>
            </a:fld>
            <a:endParaRPr lang="en-US"/>
          </a:p>
        </p:txBody>
      </p:sp>
      <p:grpSp>
        <p:nvGrpSpPr>
          <p:cNvPr id="29" name="群組 28">
            <a:extLst>
              <a:ext uri="{FF2B5EF4-FFF2-40B4-BE49-F238E27FC236}">
                <a16:creationId xmlns:a16="http://schemas.microsoft.com/office/drawing/2014/main" id="{BB3194B0-AF3E-6D94-DCD3-39949E6475EF}"/>
              </a:ext>
            </a:extLst>
          </p:cNvPr>
          <p:cNvGrpSpPr/>
          <p:nvPr/>
        </p:nvGrpSpPr>
        <p:grpSpPr>
          <a:xfrm>
            <a:off x="779979" y="2261143"/>
            <a:ext cx="3692451" cy="1363305"/>
            <a:chOff x="779979" y="2261143"/>
            <a:chExt cx="3692451" cy="1363305"/>
          </a:xfrm>
        </p:grpSpPr>
        <p:grpSp>
          <p:nvGrpSpPr>
            <p:cNvPr id="9" name="群組 8">
              <a:extLst>
                <a:ext uri="{FF2B5EF4-FFF2-40B4-BE49-F238E27FC236}">
                  <a16:creationId xmlns:a16="http://schemas.microsoft.com/office/drawing/2014/main" id="{79C96E54-60FA-1555-E95E-34EDCCF4EDA7}"/>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828BF4F6-37F7-AD99-8114-D19B78EB07E3}"/>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9D9343F1-07F8-BC27-AACF-F0B72E7F67E5}"/>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F46877BD-3C38-0B8C-6C87-A9FC60F310A8}"/>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8" name="文字方塊 27">
              <a:extLst>
                <a:ext uri="{FF2B5EF4-FFF2-40B4-BE49-F238E27FC236}">
                  <a16:creationId xmlns:a16="http://schemas.microsoft.com/office/drawing/2014/main" id="{F4D0302B-F7A9-D1C5-FA37-2779B0C4BC1D}"/>
                </a:ext>
              </a:extLst>
            </p:cNvPr>
            <p:cNvSpPr txBox="1"/>
            <p:nvPr/>
          </p:nvSpPr>
          <p:spPr>
            <a:xfrm>
              <a:off x="1600768" y="2672659"/>
              <a:ext cx="2658249" cy="830997"/>
            </a:xfrm>
            <a:prstGeom prst="rect">
              <a:avLst/>
            </a:prstGeom>
            <a:noFill/>
          </p:spPr>
          <p:txBody>
            <a:bodyPr wrap="square" rtlCol="0">
              <a:spAutoFit/>
            </a:bodyPr>
            <a:lstStyle/>
            <a:p>
              <a:r>
                <a:rPr lang="zh-TW" altLang="en-US" sz="4800">
                  <a:latin typeface="微軟正黑體" panose="020B0604030504040204" pitchFamily="34" charset="-120"/>
                  <a:ea typeface="微軟正黑體" panose="020B0604030504040204" pitchFamily="34" charset="-120"/>
                </a:rPr>
                <a:t>組織性</a:t>
              </a:r>
            </a:p>
          </p:txBody>
        </p:sp>
      </p:grpSp>
      <p:sp>
        <p:nvSpPr>
          <p:cNvPr id="31" name="矩形: 圓角 30">
            <a:extLst>
              <a:ext uri="{FF2B5EF4-FFF2-40B4-BE49-F238E27FC236}">
                <a16:creationId xmlns:a16="http://schemas.microsoft.com/office/drawing/2014/main" id="{CCA6EE21-9A90-BFB5-848F-78C4049B6AC5}"/>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TextBox 10">
            <a:extLst>
              <a:ext uri="{FF2B5EF4-FFF2-40B4-BE49-F238E27FC236}">
                <a16:creationId xmlns:a16="http://schemas.microsoft.com/office/drawing/2014/main" id="{55A3B4B9-813B-63DE-A4CE-238A59DB77F0}"/>
              </a:ext>
            </a:extLst>
          </p:cNvPr>
          <p:cNvSpPr txBox="1"/>
          <p:nvPr/>
        </p:nvSpPr>
        <p:spPr>
          <a:xfrm>
            <a:off x="6400800" y="4099224"/>
            <a:ext cx="5486400" cy="553998"/>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微軟的組織性資源運用</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6" name="文字方塊 35">
            <a:extLst>
              <a:ext uri="{FF2B5EF4-FFF2-40B4-BE49-F238E27FC236}">
                <a16:creationId xmlns:a16="http://schemas.microsoft.com/office/drawing/2014/main" id="{58D252E8-D02F-6D36-9304-515BE4211AD7}"/>
              </a:ext>
            </a:extLst>
          </p:cNvPr>
          <p:cNvSpPr txBox="1"/>
          <p:nvPr/>
        </p:nvSpPr>
        <p:spPr>
          <a:xfrm>
            <a:off x="1386933" y="6001226"/>
            <a:ext cx="15681868" cy="2862322"/>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微軟成功地將其 </a:t>
            </a:r>
            <a:r>
              <a:rPr lang="en-US" altLang="zh-TW" sz="3600">
                <a:solidFill>
                  <a:srgbClr val="000000"/>
                </a:solidFill>
                <a:latin typeface="微軟正黑體" panose="020B0604030504040204" pitchFamily="34" charset="-120"/>
                <a:ea typeface="微軟正黑體" panose="020B0604030504040204" pitchFamily="34" charset="-120"/>
              </a:rPr>
              <a:t>Azure </a:t>
            </a:r>
            <a:r>
              <a:rPr lang="zh-TW" altLang="en-US" sz="3600">
                <a:solidFill>
                  <a:srgbClr val="000000"/>
                </a:solidFill>
                <a:latin typeface="微軟正黑體" panose="020B0604030504040204" pitchFamily="34" charset="-120"/>
                <a:ea typeface="微軟正黑體" panose="020B0604030504040204" pitchFamily="34" charset="-120"/>
              </a:rPr>
              <a:t>雲服務與 </a:t>
            </a:r>
            <a:r>
              <a:rPr lang="en-US" altLang="zh-TW" sz="3600">
                <a:solidFill>
                  <a:srgbClr val="000000"/>
                </a:solidFill>
                <a:latin typeface="微軟正黑體" panose="020B0604030504040204" pitchFamily="34" charset="-120"/>
                <a:ea typeface="微軟正黑體" panose="020B0604030504040204" pitchFamily="34" charset="-120"/>
              </a:rPr>
              <a:t>Office 365</a:t>
            </a:r>
            <a:r>
              <a:rPr lang="zh-TW" altLang="en-US" sz="3600">
                <a:solidFill>
                  <a:srgbClr val="000000"/>
                </a:solidFill>
                <a:latin typeface="微軟正黑體" panose="020B0604030504040204" pitchFamily="34" charset="-120"/>
                <a:ea typeface="微軟正黑體" panose="020B0604030504040204" pitchFamily="34" charset="-120"/>
              </a:rPr>
              <a:t>、</a:t>
            </a:r>
            <a:r>
              <a:rPr lang="en-US" altLang="zh-TW" sz="3600">
                <a:solidFill>
                  <a:srgbClr val="000000"/>
                </a:solidFill>
                <a:latin typeface="微軟正黑體" panose="020B0604030504040204" pitchFamily="34" charset="-120"/>
                <a:ea typeface="微軟正黑體" panose="020B0604030504040204" pitchFamily="34" charset="-120"/>
              </a:rPr>
              <a:t>LinkedIn </a:t>
            </a:r>
            <a:r>
              <a:rPr lang="zh-TW" altLang="en-US" sz="3600">
                <a:solidFill>
                  <a:srgbClr val="000000"/>
                </a:solidFill>
                <a:latin typeface="微軟正黑體" panose="020B0604030504040204" pitchFamily="34" charset="-120"/>
                <a:ea typeface="微軟正黑體" panose="020B0604030504040204" pitchFamily="34" charset="-120"/>
              </a:rPr>
              <a:t>等業務進行整合，並透過數據技術促進跨部門合作</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這種有效的資源組織和技術整合，使微軟成為全球領先的技術公司，並將其雲服務推向市場領導地位</a:t>
            </a:r>
          </a:p>
        </p:txBody>
      </p:sp>
    </p:spTree>
    <p:extLst>
      <p:ext uri="{BB962C8B-B14F-4D97-AF65-F5344CB8AC3E}">
        <p14:creationId xmlns:p14="http://schemas.microsoft.com/office/powerpoint/2010/main" val="3706515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b="1"/>
              </a:p>
            </p:txBody>
          </p:sp>
          <p:sp>
            <p:nvSpPr>
              <p:cNvPr id="8" name="TextBox 8"/>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21064"/>
              <a:ext cx="3620451" cy="449792"/>
            </a:xfrm>
            <a:prstGeom prst="rect">
              <a:avLst/>
            </a:prstGeom>
          </p:spPr>
          <p:txBody>
            <a:bodyPr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共同點</a:t>
              </a:r>
              <a:endParaRPr lang="en-US" sz="2000">
                <a:solidFill>
                  <a:srgbClr val="000000"/>
                </a:solidFill>
                <a:latin typeface="Open Sauce"/>
                <a:ea typeface="Open Sauce"/>
                <a:cs typeface="Open Sauce"/>
                <a:sym typeface="Open Sauce"/>
              </a:endParaRPr>
            </a:p>
          </p:txBody>
        </p:sp>
        <p:sp>
          <p:nvSpPr>
            <p:cNvPr id="24" name="TextBox 24"/>
            <p:cNvSpPr txBox="1"/>
            <p:nvPr/>
          </p:nvSpPr>
          <p:spPr>
            <a:xfrm>
              <a:off x="3011059" y="1710529"/>
              <a:ext cx="11610319" cy="571696"/>
            </a:xfrm>
            <a:prstGeom prst="rect">
              <a:avLst/>
            </a:prstGeom>
          </p:spPr>
          <p:txBody>
            <a:bodyPr lIns="0" tIns="0" rIns="0" bIns="0" rtlCol="0" anchor="t">
              <a:spAutoFit/>
            </a:bodyPr>
            <a:lstStyle/>
            <a:p>
              <a:pPr>
                <a:lnSpc>
                  <a:spcPts val="3499"/>
                </a:lnSpc>
              </a:pPr>
              <a:r>
                <a:rPr lang="zh-TW" sz="2800" b="1">
                  <a:solidFill>
                    <a:srgbClr val="000000"/>
                  </a:solidFill>
                  <a:ea typeface="+mn-lt"/>
                  <a:cs typeface="+mn-lt"/>
                  <a:sym typeface="Open Sauce"/>
                </a:rPr>
                <a:t>數位科技在策略管理中的角色</a:t>
              </a:r>
              <a:endParaRPr lang="zh-TW" sz="2800" b="1">
                <a:ea typeface="+mn-lt"/>
                <a:cs typeface="+mn-lt"/>
              </a:endParaRPr>
            </a:p>
          </p:txBody>
        </p:sp>
      </p:grpSp>
      <p:sp>
        <p:nvSpPr>
          <p:cNvPr id="26" name="投影片編號版面配置區 25">
            <a:extLst>
              <a:ext uri="{FF2B5EF4-FFF2-40B4-BE49-F238E27FC236}">
                <a16:creationId xmlns:a16="http://schemas.microsoft.com/office/drawing/2014/main" id="{1CCE8355-594E-5825-2472-593E9A56E89D}"/>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28" name="TextBox 10">
            <a:extLst>
              <a:ext uri="{FF2B5EF4-FFF2-40B4-BE49-F238E27FC236}">
                <a16:creationId xmlns:a16="http://schemas.microsoft.com/office/drawing/2014/main" id="{F24960EA-093B-13E7-D0E6-B9D86B3B0CF9}"/>
              </a:ext>
            </a:extLst>
          </p:cNvPr>
          <p:cNvSpPr txBox="1"/>
          <p:nvPr/>
        </p:nvSpPr>
        <p:spPr>
          <a:xfrm>
            <a:off x="992102" y="2794893"/>
            <a:ext cx="16706850" cy="553998"/>
          </a:xfrm>
          <a:prstGeom prst="rect">
            <a:avLst/>
          </a:prstGeom>
        </p:spPr>
        <p:txBody>
          <a:bodyPr wrap="square" lIns="0" tIns="0" rIns="0" bIns="0" rtlCol="0" anchor="t">
            <a:spAutoFit/>
          </a:bodyPr>
          <a:lstStyle/>
          <a:p>
            <a:pPr indent="-1079500"/>
            <a:r>
              <a:rPr lang="zh-TW" sz="3600">
                <a:ea typeface="+mn-lt"/>
                <a:cs typeface="+mn-lt"/>
              </a:rPr>
              <a:t>數位科技在策略管理中經常被視為</a:t>
            </a:r>
            <a:r>
              <a:rPr lang="zh-TW" sz="3600" b="1">
                <a:ea typeface="+mn-lt"/>
                <a:cs typeface="+mn-lt"/>
              </a:rPr>
              <a:t>改變競爭動態</a:t>
            </a:r>
            <a:r>
              <a:rPr lang="zh-TW" sz="3600">
                <a:ea typeface="+mn-lt"/>
                <a:cs typeface="+mn-lt"/>
              </a:rPr>
              <a:t>的核心力量：</a:t>
            </a:r>
            <a:endParaRPr lang="zh-TW" altLang="en-US" sz="3600">
              <a:ea typeface="新細明體"/>
              <a:cs typeface="Calibri"/>
            </a:endParaRPr>
          </a:p>
        </p:txBody>
      </p:sp>
      <p:sp>
        <p:nvSpPr>
          <p:cNvPr id="27" name="Freeform 28">
            <a:extLst>
              <a:ext uri="{FF2B5EF4-FFF2-40B4-BE49-F238E27FC236}">
                <a16:creationId xmlns:a16="http://schemas.microsoft.com/office/drawing/2014/main" id="{E7DB5BB9-D4FC-68AF-08D7-3842DCD80C93}"/>
              </a:ext>
            </a:extLst>
          </p:cNvPr>
          <p:cNvSpPr/>
          <p:nvPr/>
        </p:nvSpPr>
        <p:spPr>
          <a:xfrm>
            <a:off x="1508848" y="4221794"/>
            <a:ext cx="5657264" cy="91009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sp>
        <p:nvSpPr>
          <p:cNvPr id="30" name="Freeform 33">
            <a:extLst>
              <a:ext uri="{FF2B5EF4-FFF2-40B4-BE49-F238E27FC236}">
                <a16:creationId xmlns:a16="http://schemas.microsoft.com/office/drawing/2014/main" id="{CBC6DEAC-ECE2-8B07-A111-80E2D532324E}"/>
              </a:ext>
            </a:extLst>
          </p:cNvPr>
          <p:cNvSpPr/>
          <p:nvPr/>
        </p:nvSpPr>
        <p:spPr>
          <a:xfrm>
            <a:off x="1473903" y="3834839"/>
            <a:ext cx="235700"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32" name="文字方塊 31">
            <a:extLst>
              <a:ext uri="{FF2B5EF4-FFF2-40B4-BE49-F238E27FC236}">
                <a16:creationId xmlns:a16="http://schemas.microsoft.com/office/drawing/2014/main" id="{B890FB25-DBA6-98F4-B791-56374E3EB25C}"/>
              </a:ext>
            </a:extLst>
          </p:cNvPr>
          <p:cNvSpPr txBox="1"/>
          <p:nvPr/>
        </p:nvSpPr>
        <p:spPr>
          <a:xfrm>
            <a:off x="1733634" y="4329182"/>
            <a:ext cx="5457184" cy="830997"/>
          </a:xfrm>
          <a:prstGeom prst="rect">
            <a:avLst/>
          </a:prstGeom>
          <a:noFill/>
        </p:spPr>
        <p:txBody>
          <a:bodyPr wrap="square" lIns="91440" tIns="45720" rIns="91440" bIns="45720" rtlCol="0" anchor="t">
            <a:spAutoFit/>
          </a:bodyPr>
          <a:lstStyle/>
          <a:p>
            <a:r>
              <a:rPr lang="zh-TW" sz="4800">
                <a:ea typeface="+mn-lt"/>
                <a:cs typeface="+mn-lt"/>
              </a:rPr>
              <a:t>重新定義價值創造</a:t>
            </a:r>
            <a:endParaRPr lang="zh-TW"/>
          </a:p>
        </p:txBody>
      </p:sp>
      <p:sp>
        <p:nvSpPr>
          <p:cNvPr id="33" name="Freeform 28">
            <a:extLst>
              <a:ext uri="{FF2B5EF4-FFF2-40B4-BE49-F238E27FC236}">
                <a16:creationId xmlns:a16="http://schemas.microsoft.com/office/drawing/2014/main" id="{1C1ED2CC-1CF7-CC2E-7FB4-25DFD7841433}"/>
              </a:ext>
            </a:extLst>
          </p:cNvPr>
          <p:cNvSpPr/>
          <p:nvPr/>
        </p:nvSpPr>
        <p:spPr>
          <a:xfrm>
            <a:off x="9625805" y="4221793"/>
            <a:ext cx="4845569" cy="959785"/>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sp>
        <p:nvSpPr>
          <p:cNvPr id="34" name="Freeform 33">
            <a:extLst>
              <a:ext uri="{FF2B5EF4-FFF2-40B4-BE49-F238E27FC236}">
                <a16:creationId xmlns:a16="http://schemas.microsoft.com/office/drawing/2014/main" id="{3FCCBF4B-CCD6-BD7A-3D46-A840D66C303F}"/>
              </a:ext>
            </a:extLst>
          </p:cNvPr>
          <p:cNvSpPr/>
          <p:nvPr/>
        </p:nvSpPr>
        <p:spPr>
          <a:xfrm>
            <a:off x="9673686" y="3818273"/>
            <a:ext cx="235700"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35" name="文字方塊 34">
            <a:extLst>
              <a:ext uri="{FF2B5EF4-FFF2-40B4-BE49-F238E27FC236}">
                <a16:creationId xmlns:a16="http://schemas.microsoft.com/office/drawing/2014/main" id="{21FCC503-FBFA-556C-1640-B5C88F4E8726}"/>
              </a:ext>
            </a:extLst>
          </p:cNvPr>
          <p:cNvSpPr txBox="1"/>
          <p:nvPr/>
        </p:nvSpPr>
        <p:spPr>
          <a:xfrm>
            <a:off x="10198459" y="4296051"/>
            <a:ext cx="3866927" cy="830997"/>
          </a:xfrm>
          <a:prstGeom prst="rect">
            <a:avLst/>
          </a:prstGeom>
          <a:noFill/>
        </p:spPr>
        <p:txBody>
          <a:bodyPr wrap="square" lIns="91440" tIns="45720" rIns="91440" bIns="45720" rtlCol="0" anchor="t">
            <a:spAutoFit/>
          </a:bodyPr>
          <a:lstStyle/>
          <a:p>
            <a:r>
              <a:rPr lang="zh-TW" sz="4800">
                <a:ea typeface="+mn-lt"/>
                <a:cs typeface="+mn-lt"/>
              </a:rPr>
              <a:t>降低交易成本</a:t>
            </a:r>
            <a:endParaRPr lang="zh-TW"/>
          </a:p>
        </p:txBody>
      </p:sp>
      <p:sp>
        <p:nvSpPr>
          <p:cNvPr id="36" name="Freeform 28">
            <a:extLst>
              <a:ext uri="{FF2B5EF4-FFF2-40B4-BE49-F238E27FC236}">
                <a16:creationId xmlns:a16="http://schemas.microsoft.com/office/drawing/2014/main" id="{4A84B584-5B81-9040-3C81-BF0BC0A6417E}"/>
              </a:ext>
            </a:extLst>
          </p:cNvPr>
          <p:cNvSpPr/>
          <p:nvPr/>
        </p:nvSpPr>
        <p:spPr>
          <a:xfrm>
            <a:off x="1326631" y="7186968"/>
            <a:ext cx="3238744" cy="87696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sp>
        <p:nvSpPr>
          <p:cNvPr id="37" name="Freeform 33">
            <a:extLst>
              <a:ext uri="{FF2B5EF4-FFF2-40B4-BE49-F238E27FC236}">
                <a16:creationId xmlns:a16="http://schemas.microsoft.com/office/drawing/2014/main" id="{FD30D909-5021-4F0C-4543-EB5AC7A73BF0}"/>
              </a:ext>
            </a:extLst>
          </p:cNvPr>
          <p:cNvSpPr/>
          <p:nvPr/>
        </p:nvSpPr>
        <p:spPr>
          <a:xfrm>
            <a:off x="1407642" y="6783448"/>
            <a:ext cx="235700"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38" name="文字方塊 37">
            <a:extLst>
              <a:ext uri="{FF2B5EF4-FFF2-40B4-BE49-F238E27FC236}">
                <a16:creationId xmlns:a16="http://schemas.microsoft.com/office/drawing/2014/main" id="{0068AC96-33E5-0EDA-096B-65375894147A}"/>
              </a:ext>
            </a:extLst>
          </p:cNvPr>
          <p:cNvSpPr txBox="1"/>
          <p:nvPr/>
        </p:nvSpPr>
        <p:spPr>
          <a:xfrm>
            <a:off x="1700503" y="7228094"/>
            <a:ext cx="2707361" cy="830997"/>
          </a:xfrm>
          <a:prstGeom prst="rect">
            <a:avLst/>
          </a:prstGeom>
          <a:noFill/>
        </p:spPr>
        <p:txBody>
          <a:bodyPr wrap="square" lIns="91440" tIns="45720" rIns="91440" bIns="45720" rtlCol="0" anchor="t">
            <a:spAutoFit/>
          </a:bodyPr>
          <a:lstStyle/>
          <a:p>
            <a:r>
              <a:rPr lang="zh-TW" sz="4800">
                <a:ea typeface="+mn-lt"/>
                <a:cs typeface="+mn-lt"/>
              </a:rPr>
              <a:t>支援創新</a:t>
            </a:r>
            <a:endParaRPr lang="zh-TW"/>
          </a:p>
        </p:txBody>
      </p:sp>
      <p:sp>
        <p:nvSpPr>
          <p:cNvPr id="39" name="Freeform 28">
            <a:extLst>
              <a:ext uri="{FF2B5EF4-FFF2-40B4-BE49-F238E27FC236}">
                <a16:creationId xmlns:a16="http://schemas.microsoft.com/office/drawing/2014/main" id="{E064227E-6B7F-6260-8285-7F77BBCA1FE0}"/>
              </a:ext>
            </a:extLst>
          </p:cNvPr>
          <p:cNvSpPr/>
          <p:nvPr/>
        </p:nvSpPr>
        <p:spPr>
          <a:xfrm>
            <a:off x="9692065" y="7054445"/>
            <a:ext cx="4779309" cy="10094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sp>
        <p:nvSpPr>
          <p:cNvPr id="40" name="Freeform 33">
            <a:extLst>
              <a:ext uri="{FF2B5EF4-FFF2-40B4-BE49-F238E27FC236}">
                <a16:creationId xmlns:a16="http://schemas.microsoft.com/office/drawing/2014/main" id="{C22107A9-C1AD-0A23-4FCD-F9352273714B}"/>
              </a:ext>
            </a:extLst>
          </p:cNvPr>
          <p:cNvSpPr/>
          <p:nvPr/>
        </p:nvSpPr>
        <p:spPr>
          <a:xfrm>
            <a:off x="9706816" y="6650925"/>
            <a:ext cx="235700"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41" name="文字方塊 40">
            <a:extLst>
              <a:ext uri="{FF2B5EF4-FFF2-40B4-BE49-F238E27FC236}">
                <a16:creationId xmlns:a16="http://schemas.microsoft.com/office/drawing/2014/main" id="{8A458CE3-6423-2374-1075-49B49B3C36E7}"/>
              </a:ext>
            </a:extLst>
          </p:cNvPr>
          <p:cNvSpPr txBox="1"/>
          <p:nvPr/>
        </p:nvSpPr>
        <p:spPr>
          <a:xfrm>
            <a:off x="10198461" y="7128702"/>
            <a:ext cx="4032578" cy="830997"/>
          </a:xfrm>
          <a:prstGeom prst="rect">
            <a:avLst/>
          </a:prstGeom>
          <a:noFill/>
        </p:spPr>
        <p:txBody>
          <a:bodyPr wrap="square" lIns="91440" tIns="45720" rIns="91440" bIns="45720" rtlCol="0" anchor="t">
            <a:spAutoFit/>
          </a:bodyPr>
          <a:lstStyle/>
          <a:p>
            <a:r>
              <a:rPr lang="zh-TW" sz="4800">
                <a:ea typeface="+mn-lt"/>
                <a:cs typeface="+mn-lt"/>
              </a:rPr>
              <a:t>提升用戶體驗</a:t>
            </a:r>
            <a:endParaRPr lang="zh-TW"/>
          </a:p>
        </p:txBody>
      </p:sp>
      <p:sp>
        <p:nvSpPr>
          <p:cNvPr id="42" name="TextBox 10">
            <a:extLst>
              <a:ext uri="{FF2B5EF4-FFF2-40B4-BE49-F238E27FC236}">
                <a16:creationId xmlns:a16="http://schemas.microsoft.com/office/drawing/2014/main" id="{5F100645-C3F5-A795-8FD0-44AE1535CCF0}"/>
              </a:ext>
            </a:extLst>
          </p:cNvPr>
          <p:cNvSpPr txBox="1"/>
          <p:nvPr/>
        </p:nvSpPr>
        <p:spPr>
          <a:xfrm>
            <a:off x="9920753" y="5395632"/>
            <a:ext cx="6585503" cy="492443"/>
          </a:xfrm>
          <a:prstGeom prst="rect">
            <a:avLst/>
          </a:prstGeom>
        </p:spPr>
        <p:txBody>
          <a:bodyPr wrap="square" lIns="0" tIns="0" rIns="0" bIns="0" rtlCol="0" anchor="t">
            <a:spAutoFit/>
          </a:bodyPr>
          <a:lstStyle/>
          <a:p>
            <a:pPr indent="-1079500"/>
            <a:r>
              <a:rPr lang="zh-TW" altLang="en-US" sz="3200">
                <a:ea typeface="+mn-lt"/>
                <a:cs typeface="+mn-lt"/>
              </a:rPr>
              <a:t>時間成本、搜索成本和談判成本</a:t>
            </a:r>
            <a:endParaRPr lang="zh-TW" sz="3200">
              <a:ea typeface="新細明體"/>
              <a:cs typeface="Calibri"/>
            </a:endParaRPr>
          </a:p>
        </p:txBody>
      </p:sp>
      <p:sp>
        <p:nvSpPr>
          <p:cNvPr id="43" name="TextBox 10">
            <a:extLst>
              <a:ext uri="{FF2B5EF4-FFF2-40B4-BE49-F238E27FC236}">
                <a16:creationId xmlns:a16="http://schemas.microsoft.com/office/drawing/2014/main" id="{27FEA8BB-A55B-C90C-8C78-F67036DA930A}"/>
              </a:ext>
            </a:extLst>
          </p:cNvPr>
          <p:cNvSpPr txBox="1"/>
          <p:nvPr/>
        </p:nvSpPr>
        <p:spPr>
          <a:xfrm>
            <a:off x="9937317" y="8311110"/>
            <a:ext cx="6585503" cy="492443"/>
          </a:xfrm>
          <a:prstGeom prst="rect">
            <a:avLst/>
          </a:prstGeom>
        </p:spPr>
        <p:txBody>
          <a:bodyPr wrap="square" lIns="0" tIns="0" rIns="0" bIns="0" rtlCol="0" anchor="t">
            <a:spAutoFit/>
          </a:bodyPr>
          <a:lstStyle/>
          <a:p>
            <a:pPr indent="-1079500"/>
            <a:r>
              <a:rPr lang="zh-TW" sz="3200">
                <a:ea typeface="+mn-lt"/>
                <a:cs typeface="+mn-lt"/>
              </a:rPr>
              <a:t>互動設計、數據分析</a:t>
            </a:r>
            <a:r>
              <a:rPr lang="zh-TW" altLang="en-US" sz="3200">
                <a:ea typeface="+mn-lt"/>
                <a:cs typeface="+mn-lt"/>
              </a:rPr>
              <a:t>和</a:t>
            </a:r>
            <a:r>
              <a:rPr lang="zh-TW" sz="3200">
                <a:ea typeface="+mn-lt"/>
                <a:cs typeface="+mn-lt"/>
              </a:rPr>
              <a:t>即時反饋</a:t>
            </a:r>
            <a:endParaRPr lang="zh-TW" sz="3200">
              <a:cs typeface="Calibri"/>
            </a:endParaRPr>
          </a:p>
        </p:txBody>
      </p:sp>
      <p:sp>
        <p:nvSpPr>
          <p:cNvPr id="44" name="TextBox 10">
            <a:extLst>
              <a:ext uri="{FF2B5EF4-FFF2-40B4-BE49-F238E27FC236}">
                <a16:creationId xmlns:a16="http://schemas.microsoft.com/office/drawing/2014/main" id="{6AFC1B5B-72C2-AD75-4759-DF2DF265E72B}"/>
              </a:ext>
            </a:extLst>
          </p:cNvPr>
          <p:cNvSpPr txBox="1"/>
          <p:nvPr/>
        </p:nvSpPr>
        <p:spPr>
          <a:xfrm>
            <a:off x="1737535" y="5395631"/>
            <a:ext cx="6585503" cy="492443"/>
          </a:xfrm>
          <a:prstGeom prst="rect">
            <a:avLst/>
          </a:prstGeom>
        </p:spPr>
        <p:txBody>
          <a:bodyPr wrap="square" lIns="0" tIns="0" rIns="0" bIns="0" rtlCol="0" anchor="t">
            <a:spAutoFit/>
          </a:bodyPr>
          <a:lstStyle/>
          <a:p>
            <a:pPr indent="-1079500"/>
            <a:r>
              <a:rPr lang="zh-TW" sz="3200">
                <a:ea typeface="+mn-lt"/>
                <a:cs typeface="+mn-lt"/>
              </a:rPr>
              <a:t>改變企業如何定義並傳遞價值</a:t>
            </a:r>
            <a:endParaRPr lang="zh-TW" sz="3200">
              <a:ea typeface="新細明體"/>
              <a:cs typeface="Calibri"/>
            </a:endParaRPr>
          </a:p>
        </p:txBody>
      </p:sp>
      <p:sp>
        <p:nvSpPr>
          <p:cNvPr id="45" name="TextBox 10">
            <a:extLst>
              <a:ext uri="{FF2B5EF4-FFF2-40B4-BE49-F238E27FC236}">
                <a16:creationId xmlns:a16="http://schemas.microsoft.com/office/drawing/2014/main" id="{C10E0C94-CBBA-7CF7-545B-BA8B77BD305C}"/>
              </a:ext>
            </a:extLst>
          </p:cNvPr>
          <p:cNvSpPr txBox="1"/>
          <p:nvPr/>
        </p:nvSpPr>
        <p:spPr>
          <a:xfrm>
            <a:off x="1737535" y="8311109"/>
            <a:ext cx="6585503" cy="492443"/>
          </a:xfrm>
          <a:prstGeom prst="rect">
            <a:avLst/>
          </a:prstGeom>
        </p:spPr>
        <p:txBody>
          <a:bodyPr wrap="square" lIns="0" tIns="0" rIns="0" bIns="0" rtlCol="0" anchor="t">
            <a:spAutoFit/>
          </a:bodyPr>
          <a:lstStyle/>
          <a:p>
            <a:pPr indent="-1079500"/>
            <a:r>
              <a:rPr lang="zh-TW" sz="3200">
                <a:ea typeface="+mn-lt"/>
                <a:cs typeface="+mn-lt"/>
              </a:rPr>
              <a:t>能以更快速度推出新產品</a:t>
            </a:r>
            <a:r>
              <a:rPr lang="zh-TW" altLang="en-US" sz="3200">
                <a:ea typeface="+mn-lt"/>
                <a:cs typeface="+mn-lt"/>
              </a:rPr>
              <a:t>或</a:t>
            </a:r>
            <a:r>
              <a:rPr lang="zh-TW" sz="3200">
                <a:ea typeface="+mn-lt"/>
                <a:cs typeface="+mn-lt"/>
              </a:rPr>
              <a:t>服務</a:t>
            </a:r>
            <a:endParaRPr lang="zh-TW" altLang="en-US">
              <a:ea typeface="新細明體" panose="02020500000000000000" pitchFamily="18" charset="-120"/>
              <a:cs typeface="Calibri"/>
            </a:endParaRPr>
          </a:p>
        </p:txBody>
      </p:sp>
      <p:pic>
        <p:nvPicPr>
          <p:cNvPr id="47" name="圖片 46" descr="一張含有 黑色, 黑暗 的圖片&#10;&#10;自動產生的描述">
            <a:extLst>
              <a:ext uri="{FF2B5EF4-FFF2-40B4-BE49-F238E27FC236}">
                <a16:creationId xmlns:a16="http://schemas.microsoft.com/office/drawing/2014/main" id="{A7A54661-565C-2D65-932A-76EF17DAE24E}"/>
              </a:ext>
            </a:extLst>
          </p:cNvPr>
          <p:cNvPicPr>
            <a:picLocks noChangeAspect="1"/>
          </p:cNvPicPr>
          <p:nvPr/>
        </p:nvPicPr>
        <p:blipFill>
          <a:blip r:embed="rId18"/>
          <a:stretch>
            <a:fillRect/>
          </a:stretch>
        </p:blipFill>
        <p:spPr>
          <a:xfrm>
            <a:off x="14656904" y="7451034"/>
            <a:ext cx="652671" cy="602976"/>
          </a:xfrm>
          <a:prstGeom prst="rect">
            <a:avLst/>
          </a:prstGeom>
        </p:spPr>
      </p:pic>
      <p:pic>
        <p:nvPicPr>
          <p:cNvPr id="48" name="圖片 47" descr="一張含有 文字, 標誌, 符號, 圖形 的圖片&#10;&#10;自動產生的描述">
            <a:extLst>
              <a:ext uri="{FF2B5EF4-FFF2-40B4-BE49-F238E27FC236}">
                <a16:creationId xmlns:a16="http://schemas.microsoft.com/office/drawing/2014/main" id="{451677B6-4AD7-C785-BD3C-88D357723B63}"/>
              </a:ext>
            </a:extLst>
          </p:cNvPr>
          <p:cNvPicPr>
            <a:picLocks noChangeAspect="1"/>
          </p:cNvPicPr>
          <p:nvPr/>
        </p:nvPicPr>
        <p:blipFill>
          <a:blip r:embed="rId19"/>
          <a:stretch>
            <a:fillRect/>
          </a:stretch>
        </p:blipFill>
        <p:spPr>
          <a:xfrm>
            <a:off x="13525914" y="4020171"/>
            <a:ext cx="2931217" cy="1633746"/>
          </a:xfrm>
          <a:prstGeom prst="rect">
            <a:avLst/>
          </a:prstGeom>
        </p:spPr>
      </p:pic>
      <p:pic>
        <p:nvPicPr>
          <p:cNvPr id="50" name="圖片 49" descr="一張含有 字型, 標誌, 圖形, 符號 的圖片&#10;&#10;自動產生的描述">
            <a:extLst>
              <a:ext uri="{FF2B5EF4-FFF2-40B4-BE49-F238E27FC236}">
                <a16:creationId xmlns:a16="http://schemas.microsoft.com/office/drawing/2014/main" id="{5E8854F3-54DD-820F-FC60-19B3B3EC0F55}"/>
              </a:ext>
            </a:extLst>
          </p:cNvPr>
          <p:cNvPicPr>
            <a:picLocks noChangeAspect="1"/>
          </p:cNvPicPr>
          <p:nvPr/>
        </p:nvPicPr>
        <p:blipFill>
          <a:blip r:embed="rId20"/>
          <a:stretch>
            <a:fillRect/>
          </a:stretch>
        </p:blipFill>
        <p:spPr>
          <a:xfrm>
            <a:off x="7426393" y="4394963"/>
            <a:ext cx="668821" cy="735081"/>
          </a:xfrm>
          <a:prstGeom prst="rect">
            <a:avLst/>
          </a:prstGeom>
        </p:spPr>
      </p:pic>
    </p:spTree>
    <p:extLst>
      <p:ext uri="{BB962C8B-B14F-4D97-AF65-F5344CB8AC3E}">
        <p14:creationId xmlns:p14="http://schemas.microsoft.com/office/powerpoint/2010/main" val="2815570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6044E33B-414C-2AA3-7A5A-2DA3F9378896}"/>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FA685CC0-2B4F-65EF-A964-BBCE72174E6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12664F01-646D-B796-61EB-E994FDC0FA31}"/>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6" name="Freeform 5">
              <a:extLst>
                <a:ext uri="{FF2B5EF4-FFF2-40B4-BE49-F238E27FC236}">
                  <a16:creationId xmlns:a16="http://schemas.microsoft.com/office/drawing/2014/main" id="{C43FEF20-7A48-2AD4-E9CC-D5E4D399A0BA}"/>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7" name="TextBox 6">
              <a:extLst>
                <a:ext uri="{FF2B5EF4-FFF2-40B4-BE49-F238E27FC236}">
                  <a16:creationId xmlns:a16="http://schemas.microsoft.com/office/drawing/2014/main" id="{C0B1267D-7C2E-7915-FDFA-257FC5CA098C}"/>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8" name="Freeform 7">
              <a:extLst>
                <a:ext uri="{FF2B5EF4-FFF2-40B4-BE49-F238E27FC236}">
                  <a16:creationId xmlns:a16="http://schemas.microsoft.com/office/drawing/2014/main" id="{D0D46B25-D5A1-CC3B-C17D-3E75207FB679}"/>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9" name="Group 8">
              <a:extLst>
                <a:ext uri="{FF2B5EF4-FFF2-40B4-BE49-F238E27FC236}">
                  <a16:creationId xmlns:a16="http://schemas.microsoft.com/office/drawing/2014/main" id="{66314F64-1439-2F80-DBC8-65F78CBCA4E6}"/>
                </a:ext>
              </a:extLst>
            </p:cNvPr>
            <p:cNvGrpSpPr/>
            <p:nvPr/>
          </p:nvGrpSpPr>
          <p:grpSpPr>
            <a:xfrm>
              <a:off x="0" y="1358599"/>
              <a:ext cx="24384000" cy="12227387"/>
              <a:chOff x="0" y="0"/>
              <a:chExt cx="4862686" cy="2438400"/>
            </a:xfrm>
          </p:grpSpPr>
          <p:sp>
            <p:nvSpPr>
              <p:cNvPr id="45" name="Freeform 9">
                <a:extLst>
                  <a:ext uri="{FF2B5EF4-FFF2-40B4-BE49-F238E27FC236}">
                    <a16:creationId xmlns:a16="http://schemas.microsoft.com/office/drawing/2014/main" id="{3E9AA0DF-F598-5FD9-BEDA-E0D4C5AA129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6" name="TextBox 10">
                <a:extLst>
                  <a:ext uri="{FF2B5EF4-FFF2-40B4-BE49-F238E27FC236}">
                    <a16:creationId xmlns:a16="http://schemas.microsoft.com/office/drawing/2014/main" id="{55FDCA65-D34F-7533-B051-9A83AAC8C46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0" name="AutoShape 11">
              <a:extLst>
                <a:ext uri="{FF2B5EF4-FFF2-40B4-BE49-F238E27FC236}">
                  <a16:creationId xmlns:a16="http://schemas.microsoft.com/office/drawing/2014/main" id="{A2F237B2-734B-2892-36EC-AE7B4B333E2A}"/>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AutoShape 12">
              <a:extLst>
                <a:ext uri="{FF2B5EF4-FFF2-40B4-BE49-F238E27FC236}">
                  <a16:creationId xmlns:a16="http://schemas.microsoft.com/office/drawing/2014/main" id="{7A211232-6EB2-918C-863C-A02759A40AB6}"/>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2" name="Freeform 13">
              <a:extLst>
                <a:ext uri="{FF2B5EF4-FFF2-40B4-BE49-F238E27FC236}">
                  <a16:creationId xmlns:a16="http://schemas.microsoft.com/office/drawing/2014/main" id="{B3683ABE-5D5A-47C9-967A-3F00228BC87A}"/>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3" name="TextBox 14">
              <a:extLst>
                <a:ext uri="{FF2B5EF4-FFF2-40B4-BE49-F238E27FC236}">
                  <a16:creationId xmlns:a16="http://schemas.microsoft.com/office/drawing/2014/main" id="{F547EB05-CF95-DAA2-45C0-956CF7A64CAF}"/>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4" name="Freeform 15">
              <a:extLst>
                <a:ext uri="{FF2B5EF4-FFF2-40B4-BE49-F238E27FC236}">
                  <a16:creationId xmlns:a16="http://schemas.microsoft.com/office/drawing/2014/main" id="{AB92F431-7DD8-D30C-92B3-67E6357406B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5" name="Freeform 16">
              <a:extLst>
                <a:ext uri="{FF2B5EF4-FFF2-40B4-BE49-F238E27FC236}">
                  <a16:creationId xmlns:a16="http://schemas.microsoft.com/office/drawing/2014/main" id="{9E8AE451-F46C-A69B-DAF4-986E14122DC7}"/>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6" name="Freeform 17">
              <a:extLst>
                <a:ext uri="{FF2B5EF4-FFF2-40B4-BE49-F238E27FC236}">
                  <a16:creationId xmlns:a16="http://schemas.microsoft.com/office/drawing/2014/main" id="{A0DD48FE-04A8-4163-0CC6-5F07CB11B0DD}"/>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7" name="Group 18">
              <a:extLst>
                <a:ext uri="{FF2B5EF4-FFF2-40B4-BE49-F238E27FC236}">
                  <a16:creationId xmlns:a16="http://schemas.microsoft.com/office/drawing/2014/main" id="{12EFEDAA-105A-7B76-A051-ED587D6CDE3F}"/>
                </a:ext>
              </a:extLst>
            </p:cNvPr>
            <p:cNvGrpSpPr/>
            <p:nvPr/>
          </p:nvGrpSpPr>
          <p:grpSpPr>
            <a:xfrm>
              <a:off x="2134357" y="1651686"/>
              <a:ext cx="20878043" cy="696519"/>
              <a:chOff x="0" y="-9525"/>
              <a:chExt cx="12467294" cy="415925"/>
            </a:xfrm>
          </p:grpSpPr>
          <p:sp>
            <p:nvSpPr>
              <p:cNvPr id="43" name="Freeform 19">
                <a:extLst>
                  <a:ext uri="{FF2B5EF4-FFF2-40B4-BE49-F238E27FC236}">
                    <a16:creationId xmlns:a16="http://schemas.microsoft.com/office/drawing/2014/main" id="{3BD09859-9B9A-7BE2-4443-DD6B7E32AA5D}"/>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4" name="TextBox 20">
                <a:extLst>
                  <a:ext uri="{FF2B5EF4-FFF2-40B4-BE49-F238E27FC236}">
                    <a16:creationId xmlns:a16="http://schemas.microsoft.com/office/drawing/2014/main" id="{038D60EC-DA3A-A3B5-4257-F154458FCD3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8" name="Freeform 21">
              <a:extLst>
                <a:ext uri="{FF2B5EF4-FFF2-40B4-BE49-F238E27FC236}">
                  <a16:creationId xmlns:a16="http://schemas.microsoft.com/office/drawing/2014/main" id="{A141C8D9-2F79-66C6-28DC-FB8970B691C4}"/>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9" name="Group 22">
              <a:extLst>
                <a:ext uri="{FF2B5EF4-FFF2-40B4-BE49-F238E27FC236}">
                  <a16:creationId xmlns:a16="http://schemas.microsoft.com/office/drawing/2014/main" id="{AA463831-8AE4-DC3C-DCF6-C1A4CF2114E9}"/>
                </a:ext>
              </a:extLst>
            </p:cNvPr>
            <p:cNvGrpSpPr/>
            <p:nvPr/>
          </p:nvGrpSpPr>
          <p:grpSpPr>
            <a:xfrm>
              <a:off x="447964" y="221133"/>
              <a:ext cx="796139" cy="796139"/>
              <a:chOff x="0" y="0"/>
              <a:chExt cx="812800" cy="812800"/>
            </a:xfrm>
          </p:grpSpPr>
          <p:sp>
            <p:nvSpPr>
              <p:cNvPr id="41" name="Freeform 23">
                <a:extLst>
                  <a:ext uri="{FF2B5EF4-FFF2-40B4-BE49-F238E27FC236}">
                    <a16:creationId xmlns:a16="http://schemas.microsoft.com/office/drawing/2014/main" id="{0BE2A2AE-88FE-093C-98F0-0C23632DAE0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2" name="TextBox 24">
                <a:extLst>
                  <a:ext uri="{FF2B5EF4-FFF2-40B4-BE49-F238E27FC236}">
                    <a16:creationId xmlns:a16="http://schemas.microsoft.com/office/drawing/2014/main" id="{5960E5D7-5E55-8AA4-E35C-1FF97E085293}"/>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0" name="TextBox 25">
              <a:extLst>
                <a:ext uri="{FF2B5EF4-FFF2-40B4-BE49-F238E27FC236}">
                  <a16:creationId xmlns:a16="http://schemas.microsoft.com/office/drawing/2014/main" id="{F1D9A691-C9A9-4EC1-81F9-941D43A877F9}"/>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40</a:t>
            </a:fld>
            <a:endParaRPr lang="en-US"/>
          </a:p>
        </p:txBody>
      </p:sp>
      <p:pic>
        <p:nvPicPr>
          <p:cNvPr id="24" name="圖片 23">
            <a:extLst>
              <a:ext uri="{FF2B5EF4-FFF2-40B4-BE49-F238E27FC236}">
                <a16:creationId xmlns:a16="http://schemas.microsoft.com/office/drawing/2014/main" id="{8A04D3E5-0E88-9106-D786-0C828F154CDD}"/>
              </a:ext>
            </a:extLst>
          </p:cNvPr>
          <p:cNvPicPr>
            <a:picLocks noChangeAspect="1"/>
          </p:cNvPicPr>
          <p:nvPr/>
        </p:nvPicPr>
        <p:blipFill>
          <a:blip r:embed="rId19"/>
          <a:stretch>
            <a:fillRect/>
          </a:stretch>
        </p:blipFill>
        <p:spPr>
          <a:xfrm>
            <a:off x="2160429" y="2178002"/>
            <a:ext cx="13967141" cy="7926868"/>
          </a:xfrm>
          <a:prstGeom prst="rect">
            <a:avLst/>
          </a:prstGeom>
        </p:spPr>
      </p:pic>
    </p:spTree>
    <p:extLst>
      <p:ext uri="{BB962C8B-B14F-4D97-AF65-F5344CB8AC3E}">
        <p14:creationId xmlns:p14="http://schemas.microsoft.com/office/powerpoint/2010/main" val="7743144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C48EF39B-E1ED-2E3B-5BB5-21C5AED76CE0}"/>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EDC4FA5A-56FA-7A96-7903-79AD8199079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3125DA3F-3F9E-5E00-6F8C-66E9EEF02EB6}"/>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B80D4DD3-19AD-DA98-D4FF-F9EC8A70ED1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9B48D906-D412-FA03-2065-99C572CFA53B}"/>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5D4DAD99-B930-89E1-103E-245A9E5C97C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3DA65DBE-E658-4FD0-336D-E50C8C9543A7}"/>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B9EF7018-B4F4-9263-ED93-E53B5CBDEECA}"/>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C15BC09F-BDB2-A109-E742-5CEB7C7254F1}"/>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D4DF8938-7580-07CA-7D75-C5422716CCB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D6DADAA8-ACCB-20CF-8CFE-718F33CD941B}"/>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8F9A3AD9-C737-CC96-7C6F-A8CFFD2EEEB4}"/>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AAF8C5AD-65F1-D011-EC3A-4EEC36633486}"/>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A8A0FDCF-4C93-4460-7759-E57D4F3DE268}"/>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C83E2140-0D04-0AD8-23C8-DD2AD345B584}"/>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47596618-39E4-CA54-A786-DEED8B97E66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6730B4A3-7C5B-1DD9-8260-6F2B81D3AA67}"/>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9DE47156-25F9-2E3A-2481-FC781708EF4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6AA3B7FC-12EB-AC60-B599-BF286678DB5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E8F4A477-9B0A-9C49-066C-000EEEEC43C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019D421C-96E5-96C6-C9CA-3D7014ABE925}"/>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3FA84C27-6124-FBBE-8118-DFB476EE0FA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1B1BCCC2-841D-8B89-86E8-C2A004B1CAD7}"/>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98DEAA20-C7A5-038B-A9AD-795961A752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41</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基本活動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內部後勤</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數據驅動的供應鏈管理</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系統整合商幫助企業收集和分析供應鏈數據，優化倉儲和庫存管理，使原材料及時抵達生產端，降低庫存積壓並提升供應效率</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Walmart</a:t>
            </a:r>
            <a:r>
              <a:rPr lang="zh-TW" altLang="en-US" sz="3600" b="1">
                <a:solidFill>
                  <a:srgbClr val="000000"/>
                </a:solidFill>
                <a:latin typeface="微軟正黑體" panose="020B0604030504040204" pitchFamily="34" charset="-120"/>
                <a:ea typeface="微軟正黑體" panose="020B0604030504040204" pitchFamily="34" charset="-120"/>
              </a:rPr>
              <a:t>的供應鏈管理</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754326"/>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使用大數據技術來分析其物流和庫存數據，透過精確預測需求和優化庫存配置，</a:t>
            </a:r>
            <a:r>
              <a:rPr lang="en-US" altLang="zh-TW" sz="3600">
                <a:solidFill>
                  <a:srgbClr val="000000"/>
                </a:solidFill>
                <a:latin typeface="微軟正黑體" panose="020B0604030504040204" pitchFamily="34" charset="-120"/>
                <a:ea typeface="微軟正黑體" panose="020B0604030504040204" pitchFamily="34" charset="-120"/>
              </a:rPr>
              <a:t>Walmart</a:t>
            </a:r>
            <a:r>
              <a:rPr lang="zh-TW" altLang="en-US" sz="3600">
                <a:solidFill>
                  <a:srgbClr val="000000"/>
                </a:solidFill>
                <a:latin typeface="微軟正黑體" panose="020B0604030504040204" pitchFamily="34" charset="-120"/>
                <a:ea typeface="微軟正黑體" panose="020B0604030504040204" pitchFamily="34" charset="-120"/>
              </a:rPr>
              <a:t>能夠在合適的地點、時間供應合適的產品。大數據分析使</a:t>
            </a:r>
            <a:r>
              <a:rPr lang="en-US" altLang="zh-TW" sz="3600">
                <a:solidFill>
                  <a:srgbClr val="000000"/>
                </a:solidFill>
                <a:latin typeface="微軟正黑體" panose="020B0604030504040204" pitchFamily="34" charset="-120"/>
                <a:ea typeface="微軟正黑體" panose="020B0604030504040204" pitchFamily="34" charset="-120"/>
              </a:rPr>
              <a:t>Walmart</a:t>
            </a:r>
            <a:r>
              <a:rPr lang="zh-TW" altLang="en-US" sz="3600">
                <a:solidFill>
                  <a:srgbClr val="000000"/>
                </a:solidFill>
                <a:latin typeface="微軟正黑體" panose="020B0604030504040204" pitchFamily="34" charset="-120"/>
                <a:ea typeface="微軟正黑體" panose="020B0604030504040204" pitchFamily="34" charset="-120"/>
              </a:rPr>
              <a:t>能夠降低成本，同時滿足客戶需求</a:t>
            </a:r>
          </a:p>
        </p:txBody>
      </p:sp>
    </p:spTree>
    <p:extLst>
      <p:ext uri="{BB962C8B-B14F-4D97-AF65-F5344CB8AC3E}">
        <p14:creationId xmlns:p14="http://schemas.microsoft.com/office/powerpoint/2010/main" val="248844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0D4BB9D4-4F7D-9A8B-86D1-DD4AA573CB1F}"/>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D3579F04-D18C-F755-F304-C952D8B43B6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0742E664-4A20-6314-3D42-0A26855DC3EE}"/>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BE38EDD2-87A9-37D2-C145-5C50F4F3D694}"/>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9AD05F74-9567-ECAF-C76E-C5F063DC626C}"/>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4C4331FF-ED5B-83EA-BC9C-5E7C3894B95F}"/>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F2B8C508-9EE4-463A-4716-2AAAD2092A7C}"/>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168DA3D0-E029-354A-851C-8A65F2AFF8A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86A58BAF-BF40-EED7-8B9E-D12FB1EB9F6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83E12C31-017F-D83F-EF07-FEBD7E3155D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F6FBF3E2-FBC6-F4F7-3C1A-D18D44EBD46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072553B2-4835-2D79-96C2-EE933DC06D89}"/>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E07406CC-670A-17BC-8E2A-52EEAFF8DF64}"/>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9E863ECF-775C-8C31-173C-C39D00D8387F}"/>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29EE5575-1834-E993-F387-918B3B6C9469}"/>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38D27341-724D-5DCB-9A45-99056DFE22A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622718B4-548B-265F-9D85-62916EE2BA0E}"/>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2E8EEA94-94A1-CE58-36BC-9A3277ED6887}"/>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7332A948-C8F4-30EA-DA10-65C75EB8180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A6565431-5DF5-4F56-7EC4-A354DA9276B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DCB16F83-7C86-4AE9-7D54-3E1C401F51A7}"/>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A4B19FF7-0E34-ECE7-AD25-8997FD401BA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F1470470-F9CA-0DAE-57E0-062DA011B39D}"/>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830D539E-2FB2-2AA0-7544-677F3E6B4C5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42</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基本活動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營運</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數據分析優化生產流程</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系統整合商將大數據技術應用於生產管理，提升運營效率。例如：透過生產數據分析，系統整合商能夠發現生產過程中的瓶頸並優化流程，減少生產損耗</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Tesla</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754326"/>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特斯拉將生產數據實時整合，追蹤和分析生產過程中的每一環節，從而快速發現並解決生產問題。特斯拉的工廠透過數據驅動的自動化技術提升生產效率，並縮短生產週期</a:t>
            </a:r>
          </a:p>
        </p:txBody>
      </p:sp>
    </p:spTree>
    <p:extLst>
      <p:ext uri="{BB962C8B-B14F-4D97-AF65-F5344CB8AC3E}">
        <p14:creationId xmlns:p14="http://schemas.microsoft.com/office/powerpoint/2010/main" val="1339087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57" name="Group 2">
            <a:extLst>
              <a:ext uri="{FF2B5EF4-FFF2-40B4-BE49-F238E27FC236}">
                <a16:creationId xmlns:a16="http://schemas.microsoft.com/office/drawing/2014/main" id="{724B550C-AC99-F39F-3C5B-49358F1121BA}"/>
              </a:ext>
            </a:extLst>
          </p:cNvPr>
          <p:cNvGrpSpPr/>
          <p:nvPr/>
        </p:nvGrpSpPr>
        <p:grpSpPr>
          <a:xfrm>
            <a:off x="0" y="97511"/>
            <a:ext cx="18288000" cy="10189490"/>
            <a:chOff x="0" y="0"/>
            <a:chExt cx="24384001" cy="13585986"/>
          </a:xfrm>
        </p:grpSpPr>
        <p:sp>
          <p:nvSpPr>
            <p:cNvPr id="58" name="Freeform 3">
              <a:extLst>
                <a:ext uri="{FF2B5EF4-FFF2-40B4-BE49-F238E27FC236}">
                  <a16:creationId xmlns:a16="http://schemas.microsoft.com/office/drawing/2014/main" id="{CB94261A-F383-15E0-755E-94CCA18E681A}"/>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59" name="TextBox 4">
              <a:extLst>
                <a:ext uri="{FF2B5EF4-FFF2-40B4-BE49-F238E27FC236}">
                  <a16:creationId xmlns:a16="http://schemas.microsoft.com/office/drawing/2014/main" id="{BAFD9857-EF90-21ED-5BED-CC2E43CFD6C9}"/>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60" name="Freeform 5">
              <a:extLst>
                <a:ext uri="{FF2B5EF4-FFF2-40B4-BE49-F238E27FC236}">
                  <a16:creationId xmlns:a16="http://schemas.microsoft.com/office/drawing/2014/main" id="{9F0368E9-2301-756A-7AED-8D6299AF6ADB}"/>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61" name="TextBox 6">
              <a:extLst>
                <a:ext uri="{FF2B5EF4-FFF2-40B4-BE49-F238E27FC236}">
                  <a16:creationId xmlns:a16="http://schemas.microsoft.com/office/drawing/2014/main" id="{B44767F8-DB87-4650-4628-0BACBF20AB92}"/>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62" name="Freeform 7">
              <a:extLst>
                <a:ext uri="{FF2B5EF4-FFF2-40B4-BE49-F238E27FC236}">
                  <a16:creationId xmlns:a16="http://schemas.microsoft.com/office/drawing/2014/main" id="{62C395EF-E1CC-1E05-EE34-5B193BC75082}"/>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63" name="Group 8">
              <a:extLst>
                <a:ext uri="{FF2B5EF4-FFF2-40B4-BE49-F238E27FC236}">
                  <a16:creationId xmlns:a16="http://schemas.microsoft.com/office/drawing/2014/main" id="{0CDBA712-E356-5C5B-9A7D-D45F7A160A23}"/>
                </a:ext>
              </a:extLst>
            </p:cNvPr>
            <p:cNvGrpSpPr/>
            <p:nvPr/>
          </p:nvGrpSpPr>
          <p:grpSpPr>
            <a:xfrm>
              <a:off x="0" y="1358599"/>
              <a:ext cx="24384000" cy="12227387"/>
              <a:chOff x="0" y="0"/>
              <a:chExt cx="4862686" cy="2438400"/>
            </a:xfrm>
          </p:grpSpPr>
          <p:sp>
            <p:nvSpPr>
              <p:cNvPr id="79" name="Freeform 9">
                <a:extLst>
                  <a:ext uri="{FF2B5EF4-FFF2-40B4-BE49-F238E27FC236}">
                    <a16:creationId xmlns:a16="http://schemas.microsoft.com/office/drawing/2014/main" id="{3BC28164-796D-4519-A187-B9310548679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80" name="TextBox 10">
                <a:extLst>
                  <a:ext uri="{FF2B5EF4-FFF2-40B4-BE49-F238E27FC236}">
                    <a16:creationId xmlns:a16="http://schemas.microsoft.com/office/drawing/2014/main" id="{12A7F26B-1331-29F0-F0AD-0CD60202F786}"/>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64" name="AutoShape 11">
              <a:extLst>
                <a:ext uri="{FF2B5EF4-FFF2-40B4-BE49-F238E27FC236}">
                  <a16:creationId xmlns:a16="http://schemas.microsoft.com/office/drawing/2014/main" id="{2F2778A8-6DFB-4C60-8FC6-4F3390D640FD}"/>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65" name="AutoShape 12">
              <a:extLst>
                <a:ext uri="{FF2B5EF4-FFF2-40B4-BE49-F238E27FC236}">
                  <a16:creationId xmlns:a16="http://schemas.microsoft.com/office/drawing/2014/main" id="{041879CA-28F2-4A28-3D9B-D2BB6A0D3FBF}"/>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66" name="Freeform 13">
              <a:extLst>
                <a:ext uri="{FF2B5EF4-FFF2-40B4-BE49-F238E27FC236}">
                  <a16:creationId xmlns:a16="http://schemas.microsoft.com/office/drawing/2014/main" id="{85ACCC3A-9F3B-2244-CBDC-20703CAD3DE0}"/>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7" name="TextBox 14">
              <a:extLst>
                <a:ext uri="{FF2B5EF4-FFF2-40B4-BE49-F238E27FC236}">
                  <a16:creationId xmlns:a16="http://schemas.microsoft.com/office/drawing/2014/main" id="{42F73C84-3F47-A444-C987-BA6EFA3E44B2}"/>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68" name="Freeform 15">
              <a:extLst>
                <a:ext uri="{FF2B5EF4-FFF2-40B4-BE49-F238E27FC236}">
                  <a16:creationId xmlns:a16="http://schemas.microsoft.com/office/drawing/2014/main" id="{96910FCF-F993-5BC3-0065-F117017C08AD}"/>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69" name="Freeform 16">
              <a:extLst>
                <a:ext uri="{FF2B5EF4-FFF2-40B4-BE49-F238E27FC236}">
                  <a16:creationId xmlns:a16="http://schemas.microsoft.com/office/drawing/2014/main" id="{DC19D66C-E64A-CB7E-677E-6A73268273A6}"/>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70" name="Freeform 17">
              <a:extLst>
                <a:ext uri="{FF2B5EF4-FFF2-40B4-BE49-F238E27FC236}">
                  <a16:creationId xmlns:a16="http://schemas.microsoft.com/office/drawing/2014/main" id="{0FD7D25F-DAFE-7D9A-C2CE-943602A53DB3}"/>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71" name="Group 18">
              <a:extLst>
                <a:ext uri="{FF2B5EF4-FFF2-40B4-BE49-F238E27FC236}">
                  <a16:creationId xmlns:a16="http://schemas.microsoft.com/office/drawing/2014/main" id="{973DD824-CB76-DD77-203C-7E10A18E4230}"/>
                </a:ext>
              </a:extLst>
            </p:cNvPr>
            <p:cNvGrpSpPr/>
            <p:nvPr/>
          </p:nvGrpSpPr>
          <p:grpSpPr>
            <a:xfrm>
              <a:off x="2134357" y="1651686"/>
              <a:ext cx="20878043" cy="696519"/>
              <a:chOff x="0" y="-9525"/>
              <a:chExt cx="12467294" cy="415925"/>
            </a:xfrm>
          </p:grpSpPr>
          <p:sp>
            <p:nvSpPr>
              <p:cNvPr id="77" name="Freeform 19">
                <a:extLst>
                  <a:ext uri="{FF2B5EF4-FFF2-40B4-BE49-F238E27FC236}">
                    <a16:creationId xmlns:a16="http://schemas.microsoft.com/office/drawing/2014/main" id="{8C4F2A2B-F188-F080-FE5C-879E85839E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78" name="TextBox 20">
                <a:extLst>
                  <a:ext uri="{FF2B5EF4-FFF2-40B4-BE49-F238E27FC236}">
                    <a16:creationId xmlns:a16="http://schemas.microsoft.com/office/drawing/2014/main" id="{D0DD343B-BD39-CE5F-1B28-01CD9E09A6DA}"/>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72" name="Freeform 21">
              <a:extLst>
                <a:ext uri="{FF2B5EF4-FFF2-40B4-BE49-F238E27FC236}">
                  <a16:creationId xmlns:a16="http://schemas.microsoft.com/office/drawing/2014/main" id="{0C296491-EF57-7153-C887-867D05374CDF}"/>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73" name="Group 22">
              <a:extLst>
                <a:ext uri="{FF2B5EF4-FFF2-40B4-BE49-F238E27FC236}">
                  <a16:creationId xmlns:a16="http://schemas.microsoft.com/office/drawing/2014/main" id="{EAF9BFA9-85BC-289C-AE31-ADCAD2529CFF}"/>
                </a:ext>
              </a:extLst>
            </p:cNvPr>
            <p:cNvGrpSpPr/>
            <p:nvPr/>
          </p:nvGrpSpPr>
          <p:grpSpPr>
            <a:xfrm>
              <a:off x="447964" y="221133"/>
              <a:ext cx="796139" cy="796139"/>
              <a:chOff x="0" y="0"/>
              <a:chExt cx="812800" cy="812800"/>
            </a:xfrm>
          </p:grpSpPr>
          <p:sp>
            <p:nvSpPr>
              <p:cNvPr id="75" name="Freeform 23">
                <a:extLst>
                  <a:ext uri="{FF2B5EF4-FFF2-40B4-BE49-F238E27FC236}">
                    <a16:creationId xmlns:a16="http://schemas.microsoft.com/office/drawing/2014/main" id="{86A5E3B5-7489-4A3F-D8F0-CBC258C143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76" name="TextBox 24">
                <a:extLst>
                  <a:ext uri="{FF2B5EF4-FFF2-40B4-BE49-F238E27FC236}">
                    <a16:creationId xmlns:a16="http://schemas.microsoft.com/office/drawing/2014/main" id="{D3B93097-6718-6C9F-7251-EBBA0B242A8F}"/>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74" name="TextBox 25">
              <a:extLst>
                <a:ext uri="{FF2B5EF4-FFF2-40B4-BE49-F238E27FC236}">
                  <a16:creationId xmlns:a16="http://schemas.microsoft.com/office/drawing/2014/main" id="{AFD06AA0-3B2A-BCE6-4ADE-C1D07E4F79EC}"/>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43</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基本活動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外部後勤</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智能配送與交付優化</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系統整合商提供數據分析，幫助企業優化交付網絡，選擇最佳配送路線、提高物流效率、降低配送成本，並提高交付準確性</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rPr>
              <a:t>亞馬遜的物流配送</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754326"/>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亞馬遜使用大數據來優化其配送網絡，確保包裹能夠快速、準確地交付。亞馬遜的「最後一哩路」配送策略利用大數據進行動態調整，確保在高峰時段也能準時交貨，增強客戶體驗</a:t>
            </a:r>
          </a:p>
        </p:txBody>
      </p:sp>
    </p:spTree>
    <p:extLst>
      <p:ext uri="{BB962C8B-B14F-4D97-AF65-F5344CB8AC3E}">
        <p14:creationId xmlns:p14="http://schemas.microsoft.com/office/powerpoint/2010/main" val="2201246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6DF0331C-68D1-ECAD-9283-228CBF0492F3}"/>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7A8D8871-E6C6-C489-2AF4-53B45546BB81}"/>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ED59C6AA-D232-DA2F-B8AD-A4D6B7472813}"/>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6F81ECD4-D036-E208-C96F-4AF8CCE3A05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399B401D-0425-EA27-6D06-535DE799B6AF}"/>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1BD6A65F-93E4-75CB-C058-F4BDED27E194}"/>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B6D21C5B-BDCF-AC9D-7B9A-8EB3570847B9}"/>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D010A2C8-0F82-7E2D-0214-A91385CE6DA6}"/>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CAAB107D-099C-016D-0D69-FA7507438D02}"/>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1BB21BB1-809C-13C6-7C52-93CB2663BB7C}"/>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6DC3D6E8-25BC-F391-5968-D5DA5BFC9DFC}"/>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63000549-2D98-660F-9ED4-4E209D06B08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09BE346B-A65C-C763-EBCB-163317B7B2FD}"/>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8CADFFA7-7909-BAA6-62D4-1CF6513E810A}"/>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23077B5E-A96B-6CD4-4090-C2DE8200271B}"/>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420826C7-4F4C-F434-1DAC-0B120475442A}"/>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09BC0FA6-1F9D-3F9B-8B96-69F35C2D963E}"/>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F3F41436-72A1-50F8-384D-9D6FE061A047}"/>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B5654B13-46A1-74E7-52BF-3396DE97B640}"/>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5FE4E70A-3959-C9BC-CEF6-C5781AF1D6E6}"/>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7AB99A76-41FE-75EC-49ED-447A0F148C98}"/>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838309B6-6D2C-5231-ADBC-33B2F078CF6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3A8AFD6E-FE2A-FABE-F770-81B25FFA83BA}"/>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E87E1721-9186-22DC-7FE7-52B5C418FAE6}"/>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44</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基本活動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行銷與銷售</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數據驅動的精準行銷</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系統整合商透過數據分析幫助企業識別客戶需求，進行精準行銷，企業可以根據消費者行為進行產品推薦、個性化促銷</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Netflix</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200329"/>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使用數據分析來跟蹤用戶觀看偏好，並向用戶推薦最符合其喜好的內容。透過精準推薦，</a:t>
            </a:r>
            <a:r>
              <a:rPr lang="en-US" altLang="zh-TW" sz="3600">
                <a:solidFill>
                  <a:srgbClr val="000000"/>
                </a:solidFill>
                <a:latin typeface="微軟正黑體" panose="020B0604030504040204" pitchFamily="34" charset="-120"/>
                <a:ea typeface="微軟正黑體" panose="020B0604030504040204" pitchFamily="34" charset="-120"/>
              </a:rPr>
              <a:t>Netflix</a:t>
            </a:r>
            <a:r>
              <a:rPr lang="zh-TW" altLang="en-US" sz="3600">
                <a:solidFill>
                  <a:srgbClr val="000000"/>
                </a:solidFill>
                <a:latin typeface="微軟正黑體" panose="020B0604030504040204" pitchFamily="34" charset="-120"/>
                <a:ea typeface="微軟正黑體" panose="020B0604030504040204" pitchFamily="34" charset="-120"/>
              </a:rPr>
              <a:t>極大地提升用戶的觀看時間，並增強用戶黏性</a:t>
            </a:r>
          </a:p>
        </p:txBody>
      </p:sp>
    </p:spTree>
    <p:extLst>
      <p:ext uri="{BB962C8B-B14F-4D97-AF65-F5344CB8AC3E}">
        <p14:creationId xmlns:p14="http://schemas.microsoft.com/office/powerpoint/2010/main" val="43272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94044AB5-C82A-F614-2135-39D90F3684C3}"/>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E86C8576-264A-FDED-C6F0-97C323929498}"/>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46745A45-28AD-4185-D2AD-CAC6DB3D7D7E}"/>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1E04C97A-096E-64D6-2639-08590D42065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C62D6A5D-7D91-0AF7-AC9C-23CF514ED6A6}"/>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7C33C077-D8A4-E65F-A39E-D2475D3182D7}"/>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0518BC02-A767-0D4F-18CE-82680CB47137}"/>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CF674FB8-13B6-59E1-559B-F1622809695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48356C3F-5540-D043-F999-3CF29532319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4AE9B3B9-E2F0-79D5-FEF4-A98170C1320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210681B4-B718-81FF-F76F-0D8FE5F74EA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F3C6719E-BE25-55F9-81DF-0BA0181DEFE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CF94189E-7F83-051C-1004-295E47A4E17C}"/>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AA78DDEC-A702-6864-AE4D-95E9010991D9}"/>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68BFF126-D74A-75E5-7687-A26B259D7D4D}"/>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8184DCE0-A7CB-86A7-8966-BCC7B572011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A481C3FA-A08E-D0FB-6A77-15815A855345}"/>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F28B4C4D-E5B2-DC8D-EEAF-57A5952CC0A2}"/>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AC345300-D722-42E6-3352-3794D42ADE1C}"/>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B970A635-2000-AF16-71CA-2ACDDEA9F92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18EC5AD3-57EF-DF9E-200E-8310E90FDB47}"/>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2EB904B7-27BC-27A9-4FBE-45EE4736357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74335DDD-796F-391B-38D3-11095B87C15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541AEF07-1A67-00F6-8769-437973ECFC50}"/>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45</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基本活動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售後服務</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數據分析提升售後服務</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系統整合商幫助企業分析客戶反饋，提前發現並解決產品問題，並根據數據進行售後支持和服務優化</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Dell</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754326"/>
          </a:xfrm>
          <a:prstGeom prst="rect">
            <a:avLst/>
          </a:prstGeom>
          <a:noFill/>
        </p:spPr>
        <p:txBody>
          <a:bodyPr wrap="square">
            <a:spAutoFit/>
          </a:bodyPr>
          <a:lstStyle/>
          <a:p>
            <a:pPr indent="-1080000"/>
            <a:r>
              <a:rPr lang="en-US" altLang="zh-TW" sz="3600">
                <a:solidFill>
                  <a:srgbClr val="000000"/>
                </a:solidFill>
                <a:latin typeface="微軟正黑體" panose="020B0604030504040204" pitchFamily="34" charset="-120"/>
                <a:ea typeface="微軟正黑體" panose="020B0604030504040204" pitchFamily="34" charset="-120"/>
              </a:rPr>
              <a:t>DELL</a:t>
            </a:r>
            <a:r>
              <a:rPr lang="zh-TW" altLang="en-US" sz="3600">
                <a:solidFill>
                  <a:srgbClr val="000000"/>
                </a:solidFill>
                <a:latin typeface="微軟正黑體" panose="020B0604030504040204" pitchFamily="34" charset="-120"/>
                <a:ea typeface="微軟正黑體" panose="020B0604030504040204" pitchFamily="34" charset="-120"/>
              </a:rPr>
              <a:t>利用大數據分析客戶反饋和技術支持數據，提前識別並解決常見問題，且他所提供的到府維修的到府並不是只能到家裡維修，而是工程師所到的地點，是由顧客來指定的</a:t>
            </a:r>
          </a:p>
        </p:txBody>
      </p:sp>
    </p:spTree>
    <p:extLst>
      <p:ext uri="{BB962C8B-B14F-4D97-AF65-F5344CB8AC3E}">
        <p14:creationId xmlns:p14="http://schemas.microsoft.com/office/powerpoint/2010/main" val="745646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A4317EBD-DD42-6FCF-BBB5-DC62A8086658}"/>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B778B089-B8A1-3034-7777-6DD566CAA0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CAAB7F7D-E6DD-1C8B-3464-827EF3B64C52}"/>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40F2BDBB-7890-21F4-401A-6577F34AC4B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A284C63D-2DE2-65CE-B60E-F605A120A7B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928F6F0A-0DE9-2615-51F4-7BD6C750E9B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048B9766-1E4C-FB42-DAAA-B8440DDBC256}"/>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0CF5B786-2A11-7615-A4A2-A272C4ED572C}"/>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9CB9341B-7F85-D4B3-1624-A8F4EB3280D0}"/>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D75964F4-E28F-32B4-3132-CEB2B61F79E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6CCF0B80-F300-7EF9-947B-9142E8995A15}"/>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FA4D1105-06F3-ECA3-CB42-718F3B968DB4}"/>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340382D9-86D1-5C2A-F973-B029668F7A3F}"/>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D039D8C7-6B14-35F6-0F2C-F59842C0C60A}"/>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79D6D773-3C4A-A3DC-7B46-E9F7C1B65849}"/>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376177DF-8771-A416-6295-B891D13E5D4A}"/>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FBBD7609-0584-607A-E49A-9F9827E06B69}"/>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2A371162-85AE-272A-C20F-5ADB35AC4611}"/>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FBABCCA1-C8E9-F763-40F8-DF46A1418D4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E7CE53A3-4F80-E17C-3996-3A6AFB028E4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B50DB395-BF76-F1E7-C977-7353C2BE2808}"/>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632E849A-571E-09A7-A1A6-D8636BEAA3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FB512629-650D-60AE-2BCE-6F7F3DB1A0DD}"/>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FBC9A863-6679-B990-156B-77CCB1C3AD7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46</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46</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支援活動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企業基礎設施</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數據基礎設施建設</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系統整合商幫助企業建立先進的大數據基礎設施，涵蓋數據存儲、雲計算和分析平台，確保數據能夠被快速處理和使用</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Walmart</a:t>
            </a:r>
            <a:r>
              <a:rPr lang="zh-TW" altLang="en-US" sz="3600" b="1">
                <a:solidFill>
                  <a:srgbClr val="000000"/>
                </a:solidFill>
                <a:latin typeface="微軟正黑體" panose="020B0604030504040204" pitchFamily="34" charset="-120"/>
                <a:ea typeface="微軟正黑體" panose="020B0604030504040204" pitchFamily="34" charset="-120"/>
              </a:rPr>
              <a:t>的數據基礎設施</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754326"/>
          </a:xfrm>
          <a:prstGeom prst="rect">
            <a:avLst/>
          </a:prstGeom>
          <a:noFill/>
        </p:spPr>
        <p:txBody>
          <a:bodyPr wrap="square">
            <a:spAutoFit/>
          </a:bodyPr>
          <a:lstStyle/>
          <a:p>
            <a:pPr indent="-1080000"/>
            <a:r>
              <a:rPr lang="en-US" altLang="zh-TW" sz="3600">
                <a:solidFill>
                  <a:srgbClr val="000000"/>
                </a:solidFill>
                <a:latin typeface="微軟正黑體" panose="020B0604030504040204" pitchFamily="34" charset="-120"/>
                <a:ea typeface="微軟正黑體" panose="020B0604030504040204" pitchFamily="34" charset="-120"/>
              </a:rPr>
              <a:t>Walmart</a:t>
            </a:r>
            <a:r>
              <a:rPr lang="zh-TW" altLang="en-US" sz="3600">
                <a:solidFill>
                  <a:srgbClr val="000000"/>
                </a:solidFill>
                <a:latin typeface="微軟正黑體" panose="020B0604030504040204" pitchFamily="34" charset="-120"/>
                <a:ea typeface="微軟正黑體" panose="020B0604030504040204" pitchFamily="34" charset="-120"/>
              </a:rPr>
              <a:t>擁有龐大的數據基礎設施，能夠處理來自全球門店的銷售、庫存和供應鏈數據。這些數據基礎設施幫助</a:t>
            </a:r>
            <a:r>
              <a:rPr lang="en-US" altLang="zh-TW" sz="3600">
                <a:solidFill>
                  <a:srgbClr val="000000"/>
                </a:solidFill>
                <a:latin typeface="微軟正黑體" panose="020B0604030504040204" pitchFamily="34" charset="-120"/>
                <a:ea typeface="微軟正黑體" panose="020B0604030504040204" pitchFamily="34" charset="-120"/>
              </a:rPr>
              <a:t>Walmart</a:t>
            </a:r>
            <a:r>
              <a:rPr lang="zh-TW" altLang="en-US" sz="3600">
                <a:solidFill>
                  <a:srgbClr val="000000"/>
                </a:solidFill>
                <a:latin typeface="微軟正黑體" panose="020B0604030504040204" pitchFamily="34" charset="-120"/>
                <a:ea typeface="微軟正黑體" panose="020B0604030504040204" pitchFamily="34" charset="-120"/>
              </a:rPr>
              <a:t>快速獲取市場洞察，以便即時做出業務決策。</a:t>
            </a:r>
          </a:p>
        </p:txBody>
      </p:sp>
    </p:spTree>
    <p:extLst>
      <p:ext uri="{BB962C8B-B14F-4D97-AF65-F5344CB8AC3E}">
        <p14:creationId xmlns:p14="http://schemas.microsoft.com/office/powerpoint/2010/main" val="1139843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C44CC211-C6CB-4B7B-C725-A3AACA43F0F5}"/>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DE859B2C-6BC1-DA64-CA70-6FAE40D4A5E0}"/>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59285E9A-D05E-240E-02B9-00D9CFDAA72F}"/>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1BA407F4-C6AB-BB35-C4CD-F225F605A82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0460B5B3-E202-A531-61EF-196998864DD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D35A124E-305F-5F6E-473B-5F35540A1F9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14AAF081-4B22-8F2A-5C6E-C7C5F89F4171}"/>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0759E9AF-7415-20F6-8E52-A85997681E4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B2EE7086-862D-CD88-F279-BF97758DD1C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38D7FD5E-8BBC-A1D8-C17A-D4233266BEC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A34D4D59-9EE9-A6E5-61D8-3204EA77282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262388B6-6C4B-C043-B3F0-2A50EA246470}"/>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2011875C-BF63-343F-7870-FE564A71C6F1}"/>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55697745-D13B-ACC8-2CD4-21BA0C28ED31}"/>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DA32DCC0-E607-9BB9-BB07-3CDE2A4E728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ED7812D8-3DB5-E589-1A73-EC5207724CE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AF0D61B3-14CA-2D98-A11E-E260C01FD437}"/>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02C98B10-5A6D-65A7-9DEA-6D91832E7B8B}"/>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3F4DD427-16A9-D136-190A-2AC273BC2A8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F9D56E7E-5E24-DB10-A9D0-1C319A0AB6B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A2B5306A-2729-8C2D-1ED4-DF3944A03ADC}"/>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4E154C1D-6E75-173D-0C80-C4A86FA8CEF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EF780709-4BA5-93F1-5E56-385092C64AF3}"/>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C274B725-8B32-E41F-D11F-3C4A26877F35}"/>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47</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支援活動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人力資源管理</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大數據人才培訓</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系統整合商支持企業進行數據分析人才的招聘和培訓，確保企業員工具備處理大數據的技能</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Google</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32469" y="7523345"/>
            <a:ext cx="16086203" cy="1754326"/>
          </a:xfrm>
          <a:prstGeom prst="rect">
            <a:avLst/>
          </a:prstGeom>
          <a:noFill/>
        </p:spPr>
        <p:txBody>
          <a:bodyPr wrap="square">
            <a:spAutoFit/>
          </a:bodyPr>
          <a:lstStyle/>
          <a:p>
            <a:pPr indent="-1080000"/>
            <a:r>
              <a:rPr lang="en-US" altLang="zh-TW" sz="3600">
                <a:solidFill>
                  <a:srgbClr val="000000"/>
                </a:solidFill>
                <a:latin typeface="微軟正黑體" panose="020B0604030504040204" pitchFamily="34" charset="-120"/>
                <a:ea typeface="微軟正黑體" panose="020B0604030504040204" pitchFamily="34" charset="-120"/>
              </a:rPr>
              <a:t>2024 Google </a:t>
            </a:r>
            <a:r>
              <a:rPr lang="zh-TW" altLang="en-US" sz="3600">
                <a:solidFill>
                  <a:srgbClr val="000000"/>
                </a:solidFill>
                <a:latin typeface="微軟正黑體" panose="020B0604030504040204" pitchFamily="34" charset="-120"/>
                <a:ea typeface="微軟正黑體" panose="020B0604030504040204" pitchFamily="34" charset="-120"/>
              </a:rPr>
              <a:t>數位人才探索計畫針對不同背景的台灣人才，提供免費的數位技能培訓，除了包含數位行銷及雲端工程兩大領域，今年更特別新增 </a:t>
            </a:r>
            <a:r>
              <a:rPr lang="en-US" altLang="zh-TW" sz="3600">
                <a:solidFill>
                  <a:srgbClr val="000000"/>
                </a:solidFill>
                <a:latin typeface="微軟正黑體" panose="020B0604030504040204" pitchFamily="34" charset="-120"/>
                <a:ea typeface="微軟正黑體" panose="020B0604030504040204" pitchFamily="34" charset="-120"/>
              </a:rPr>
              <a:t>AI </a:t>
            </a:r>
            <a:r>
              <a:rPr lang="zh-TW" altLang="en-US" sz="3600">
                <a:solidFill>
                  <a:srgbClr val="000000"/>
                </a:solidFill>
                <a:latin typeface="微軟正黑體" panose="020B0604030504040204" pitchFamily="34" charset="-120"/>
                <a:ea typeface="微軟正黑體" panose="020B0604030504040204" pitchFamily="34" charset="-120"/>
              </a:rPr>
              <a:t>應用及開發課程，確保每個團隊都擁有數據分析能力</a:t>
            </a:r>
          </a:p>
        </p:txBody>
      </p:sp>
    </p:spTree>
    <p:extLst>
      <p:ext uri="{BB962C8B-B14F-4D97-AF65-F5344CB8AC3E}">
        <p14:creationId xmlns:p14="http://schemas.microsoft.com/office/powerpoint/2010/main" val="3413186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CAA1B501-DC41-C1E9-282C-CFBC94D6E477}"/>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8A785F1F-8FC5-EE7A-4109-03A304ADFDB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1FCEB6B1-E7C5-989D-897E-4778BA44A2AF}"/>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B9A49793-CE4E-8BC5-C221-368A4B3008F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CAAA470D-FEAD-3466-3466-A82E1A8EB5A6}"/>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D261EF92-13F9-17BF-8EB0-DA66BFEA8F4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0E874159-EA57-48AA-37C8-E7EE09CFA651}"/>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2A053E7E-8074-BA52-61B4-6D4D0DCCE10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2B5DB535-F14D-C7F2-EF24-513B39B1DBC2}"/>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B5283F7F-6ECA-B152-8D6E-0B32E430E517}"/>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28488F23-F5FE-B744-97A3-73B479A1D6F5}"/>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2F58539B-1477-1882-78FF-BBC7EF68EFA7}"/>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0FF24680-01A8-FE1F-2001-753A85681579}"/>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FF2E0170-BC29-33B3-23B6-A16CCB95AC4E}"/>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C3088B02-9441-0BAE-E164-2DD4E49177EE}"/>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09A471D0-26C1-204A-B88F-C62BE070F0C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57210605-B68B-B061-CC72-2681C6CAFE07}"/>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EE1A2F0A-2D64-91E5-9094-E2CF7DBF315F}"/>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2743A9BE-604A-7150-FF00-7E1C136E7EF3}"/>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8C1EDD10-7509-8C7A-A321-2CA4AF0DEF33}"/>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3FA08FDA-711D-A0BE-7456-94EADA39BD02}"/>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BC5B1B8A-8AEB-5314-E007-E8EA38BA38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5C508DE8-2B94-8C64-FB6A-7F60C07C0571}"/>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0BD61449-3314-041B-8E48-8294900A91EC}"/>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48</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支援活動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技術開發</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技術創新與數據應用</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系統整合商協助企業開發創新性數據應用技術，並將人工智慧、機器學習等應用於大數據平台，提升數據分析能力</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Samsung</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104760" y="7536509"/>
            <a:ext cx="16086203" cy="2308324"/>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三星將推出的 </a:t>
            </a:r>
            <a:r>
              <a:rPr lang="en-US" altLang="zh-TW" sz="3600">
                <a:solidFill>
                  <a:srgbClr val="000000"/>
                </a:solidFill>
                <a:latin typeface="微軟正黑體" panose="020B0604030504040204" pitchFamily="34" charset="-120"/>
                <a:ea typeface="微軟正黑體" panose="020B0604030504040204" pitchFamily="34" charset="-120"/>
              </a:rPr>
              <a:t>Galaxy S24 </a:t>
            </a:r>
            <a:r>
              <a:rPr lang="zh-TW" altLang="en-US" sz="3600">
                <a:solidFill>
                  <a:srgbClr val="000000"/>
                </a:solidFill>
                <a:latin typeface="微軟正黑體" panose="020B0604030504040204" pitchFamily="34" charset="-120"/>
                <a:ea typeface="微軟正黑體" panose="020B0604030504040204" pitchFamily="34" charset="-120"/>
              </a:rPr>
              <a:t>旗艦系列手機定位為「</a:t>
            </a:r>
            <a:r>
              <a:rPr lang="en-US" altLang="zh-TW" sz="3600">
                <a:solidFill>
                  <a:srgbClr val="000000"/>
                </a:solidFill>
                <a:latin typeface="微軟正黑體" panose="020B0604030504040204" pitchFamily="34" charset="-120"/>
                <a:ea typeface="微軟正黑體" panose="020B0604030504040204" pitchFamily="34" charset="-120"/>
              </a:rPr>
              <a:t>AI </a:t>
            </a:r>
            <a:r>
              <a:rPr lang="zh-TW" altLang="en-US" sz="3600">
                <a:solidFill>
                  <a:srgbClr val="000000"/>
                </a:solidFill>
                <a:latin typeface="微軟正黑體" panose="020B0604030504040204" pitchFamily="34" charset="-120"/>
                <a:ea typeface="微軟正黑體" panose="020B0604030504040204" pitchFamily="34" charset="-120"/>
              </a:rPr>
              <a:t>手機」，這與過往的產品最大差異在於 </a:t>
            </a:r>
            <a:r>
              <a:rPr lang="en-US" altLang="zh-TW" sz="3600">
                <a:solidFill>
                  <a:srgbClr val="000000"/>
                </a:solidFill>
                <a:latin typeface="微軟正黑體" panose="020B0604030504040204" pitchFamily="34" charset="-120"/>
                <a:ea typeface="微軟正黑體" panose="020B0604030504040204" pitchFamily="34" charset="-120"/>
              </a:rPr>
              <a:t>Galaxy S24 </a:t>
            </a:r>
            <a:r>
              <a:rPr lang="zh-TW" altLang="en-US" sz="3600">
                <a:solidFill>
                  <a:srgbClr val="000000"/>
                </a:solidFill>
                <a:latin typeface="微軟正黑體" panose="020B0604030504040204" pitchFamily="34" charset="-120"/>
                <a:ea typeface="微軟正黑體" panose="020B0604030504040204" pitchFamily="34" charset="-120"/>
              </a:rPr>
              <a:t>系列加入生成式 </a:t>
            </a:r>
            <a:r>
              <a:rPr lang="en-US" altLang="zh-TW" sz="3600">
                <a:solidFill>
                  <a:srgbClr val="000000"/>
                </a:solidFill>
                <a:latin typeface="微軟正黑體" panose="020B0604030504040204" pitchFamily="34" charset="-120"/>
                <a:ea typeface="微軟正黑體" panose="020B0604030504040204" pitchFamily="34" charset="-120"/>
              </a:rPr>
              <a:t>AI </a:t>
            </a:r>
            <a:r>
              <a:rPr lang="zh-TW" altLang="en-US" sz="3600">
                <a:solidFill>
                  <a:srgbClr val="000000"/>
                </a:solidFill>
                <a:latin typeface="微軟正黑體" panose="020B0604030504040204" pitchFamily="34" charset="-120"/>
                <a:ea typeface="微軟正黑體" panose="020B0604030504040204" pitchFamily="34" charset="-120"/>
              </a:rPr>
              <a:t>人工智慧應用，也就是這次主打的「</a:t>
            </a:r>
            <a:r>
              <a:rPr lang="en-US" altLang="zh-TW" sz="3600">
                <a:solidFill>
                  <a:srgbClr val="000000"/>
                </a:solidFill>
                <a:latin typeface="微軟正黑體" panose="020B0604030504040204" pitchFamily="34" charset="-120"/>
                <a:ea typeface="微軟正黑體" panose="020B0604030504040204" pitchFamily="34" charset="-120"/>
              </a:rPr>
              <a:t>Galaxy AI</a:t>
            </a:r>
            <a:r>
              <a:rPr lang="zh-TW" altLang="en-US" sz="3600">
                <a:solidFill>
                  <a:srgbClr val="000000"/>
                </a:solidFill>
                <a:latin typeface="微軟正黑體" panose="020B0604030504040204" pitchFamily="34" charset="-120"/>
                <a:ea typeface="微軟正黑體" panose="020B0604030504040204" pitchFamily="34" charset="-120"/>
              </a:rPr>
              <a:t>」，透過將 </a:t>
            </a:r>
            <a:r>
              <a:rPr lang="en-US" altLang="zh-TW" sz="3600">
                <a:solidFill>
                  <a:srgbClr val="000000"/>
                </a:solidFill>
                <a:latin typeface="微軟正黑體" panose="020B0604030504040204" pitchFamily="34" charset="-120"/>
                <a:ea typeface="微軟正黑體" panose="020B0604030504040204" pitchFamily="34" charset="-120"/>
              </a:rPr>
              <a:t>AI </a:t>
            </a:r>
            <a:r>
              <a:rPr lang="zh-TW" altLang="en-US" sz="3600">
                <a:solidFill>
                  <a:srgbClr val="000000"/>
                </a:solidFill>
                <a:latin typeface="微軟正黑體" panose="020B0604030504040204" pitchFamily="34" charset="-120"/>
                <a:ea typeface="微軟正黑體" panose="020B0604030504040204" pitchFamily="34" charset="-120"/>
              </a:rPr>
              <a:t>融入到日常生活所需，包括從通訊、攝錄、創作、娛樂等面向</a:t>
            </a:r>
          </a:p>
        </p:txBody>
      </p:sp>
    </p:spTree>
    <p:extLst>
      <p:ext uri="{BB962C8B-B14F-4D97-AF65-F5344CB8AC3E}">
        <p14:creationId xmlns:p14="http://schemas.microsoft.com/office/powerpoint/2010/main" val="3039442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B67EA29A-BEEC-B4E1-F4B2-723F1A84A50E}"/>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FA2D7919-FB1B-A978-4250-854C90E3676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5" name="TextBox 4">
              <a:extLst>
                <a:ext uri="{FF2B5EF4-FFF2-40B4-BE49-F238E27FC236}">
                  <a16:creationId xmlns:a16="http://schemas.microsoft.com/office/drawing/2014/main" id="{FFEA81AE-8783-51C2-BFF5-C8502F2EE45E}"/>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6" name="Freeform 5">
              <a:extLst>
                <a:ext uri="{FF2B5EF4-FFF2-40B4-BE49-F238E27FC236}">
                  <a16:creationId xmlns:a16="http://schemas.microsoft.com/office/drawing/2014/main" id="{E58B931E-EA24-4CD6-3073-21BB9329D1D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7" name="TextBox 6">
              <a:extLst>
                <a:ext uri="{FF2B5EF4-FFF2-40B4-BE49-F238E27FC236}">
                  <a16:creationId xmlns:a16="http://schemas.microsoft.com/office/drawing/2014/main" id="{5FA91929-DDF7-60DF-1601-AAE274258A98}"/>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8" name="Freeform 7">
              <a:extLst>
                <a:ext uri="{FF2B5EF4-FFF2-40B4-BE49-F238E27FC236}">
                  <a16:creationId xmlns:a16="http://schemas.microsoft.com/office/drawing/2014/main" id="{82BB38DF-FD08-742A-DDFA-679C438F382D}"/>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9" name="Group 8">
              <a:extLst>
                <a:ext uri="{FF2B5EF4-FFF2-40B4-BE49-F238E27FC236}">
                  <a16:creationId xmlns:a16="http://schemas.microsoft.com/office/drawing/2014/main" id="{7D83EA25-A5D5-A9EE-AAB0-CA2E1664E8E5}"/>
                </a:ext>
              </a:extLst>
            </p:cNvPr>
            <p:cNvGrpSpPr/>
            <p:nvPr/>
          </p:nvGrpSpPr>
          <p:grpSpPr>
            <a:xfrm>
              <a:off x="0" y="1358599"/>
              <a:ext cx="24384000" cy="12227387"/>
              <a:chOff x="0" y="0"/>
              <a:chExt cx="4862686" cy="2438400"/>
            </a:xfrm>
          </p:grpSpPr>
          <p:sp>
            <p:nvSpPr>
              <p:cNvPr id="55" name="Freeform 9">
                <a:extLst>
                  <a:ext uri="{FF2B5EF4-FFF2-40B4-BE49-F238E27FC236}">
                    <a16:creationId xmlns:a16="http://schemas.microsoft.com/office/drawing/2014/main" id="{A0F1CE17-53D2-61C9-B44C-F2DF7B63A5A6}"/>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6" name="TextBox 10">
                <a:extLst>
                  <a:ext uri="{FF2B5EF4-FFF2-40B4-BE49-F238E27FC236}">
                    <a16:creationId xmlns:a16="http://schemas.microsoft.com/office/drawing/2014/main" id="{FC2255D9-B41B-BE32-AE4B-2DD1CBDCD1F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40" name="AutoShape 11">
              <a:extLst>
                <a:ext uri="{FF2B5EF4-FFF2-40B4-BE49-F238E27FC236}">
                  <a16:creationId xmlns:a16="http://schemas.microsoft.com/office/drawing/2014/main" id="{F2B003F6-A67E-8035-B899-74DB1A16CDC2}"/>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1" name="AutoShape 12">
              <a:extLst>
                <a:ext uri="{FF2B5EF4-FFF2-40B4-BE49-F238E27FC236}">
                  <a16:creationId xmlns:a16="http://schemas.microsoft.com/office/drawing/2014/main" id="{19937773-30B0-8510-1CDC-0F751A2E94A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2" name="Freeform 13">
              <a:extLst>
                <a:ext uri="{FF2B5EF4-FFF2-40B4-BE49-F238E27FC236}">
                  <a16:creationId xmlns:a16="http://schemas.microsoft.com/office/drawing/2014/main" id="{2DCB802D-608B-C17D-558D-84D6A7C726B9}"/>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3" name="TextBox 14">
              <a:extLst>
                <a:ext uri="{FF2B5EF4-FFF2-40B4-BE49-F238E27FC236}">
                  <a16:creationId xmlns:a16="http://schemas.microsoft.com/office/drawing/2014/main" id="{1B236448-7F06-1A8B-FE83-3546FD67E2A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4" name="Freeform 15">
              <a:extLst>
                <a:ext uri="{FF2B5EF4-FFF2-40B4-BE49-F238E27FC236}">
                  <a16:creationId xmlns:a16="http://schemas.microsoft.com/office/drawing/2014/main" id="{47D37265-7705-174D-EFE6-C617C488861A}"/>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5" name="Freeform 16">
              <a:extLst>
                <a:ext uri="{FF2B5EF4-FFF2-40B4-BE49-F238E27FC236}">
                  <a16:creationId xmlns:a16="http://schemas.microsoft.com/office/drawing/2014/main" id="{BBA85C4D-5E91-F58B-421D-8CFD4F212736}"/>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6" name="Freeform 17">
              <a:extLst>
                <a:ext uri="{FF2B5EF4-FFF2-40B4-BE49-F238E27FC236}">
                  <a16:creationId xmlns:a16="http://schemas.microsoft.com/office/drawing/2014/main" id="{7F750088-A5DC-3CFA-6673-9C54768D8DCA}"/>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7" name="Group 18">
              <a:extLst>
                <a:ext uri="{FF2B5EF4-FFF2-40B4-BE49-F238E27FC236}">
                  <a16:creationId xmlns:a16="http://schemas.microsoft.com/office/drawing/2014/main" id="{1ED868A3-9D73-2A71-3268-3B7F08840D28}"/>
                </a:ext>
              </a:extLst>
            </p:cNvPr>
            <p:cNvGrpSpPr/>
            <p:nvPr/>
          </p:nvGrpSpPr>
          <p:grpSpPr>
            <a:xfrm>
              <a:off x="2134357" y="1651686"/>
              <a:ext cx="20878043" cy="696519"/>
              <a:chOff x="0" y="-9525"/>
              <a:chExt cx="12467294" cy="415925"/>
            </a:xfrm>
          </p:grpSpPr>
          <p:sp>
            <p:nvSpPr>
              <p:cNvPr id="53" name="Freeform 19">
                <a:extLst>
                  <a:ext uri="{FF2B5EF4-FFF2-40B4-BE49-F238E27FC236}">
                    <a16:creationId xmlns:a16="http://schemas.microsoft.com/office/drawing/2014/main" id="{14C62A48-A226-89A8-4846-17A04997D341}"/>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4" name="TextBox 20">
                <a:extLst>
                  <a:ext uri="{FF2B5EF4-FFF2-40B4-BE49-F238E27FC236}">
                    <a16:creationId xmlns:a16="http://schemas.microsoft.com/office/drawing/2014/main" id="{40066F66-E16E-C92D-960A-2A014EFD7FCC}"/>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8" name="Freeform 21">
              <a:extLst>
                <a:ext uri="{FF2B5EF4-FFF2-40B4-BE49-F238E27FC236}">
                  <a16:creationId xmlns:a16="http://schemas.microsoft.com/office/drawing/2014/main" id="{2AB52E6A-F74C-9B37-58EC-42B21F9DCB3D}"/>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9" name="Group 22">
              <a:extLst>
                <a:ext uri="{FF2B5EF4-FFF2-40B4-BE49-F238E27FC236}">
                  <a16:creationId xmlns:a16="http://schemas.microsoft.com/office/drawing/2014/main" id="{6A262D61-E509-928A-8B04-9C5295A67026}"/>
                </a:ext>
              </a:extLst>
            </p:cNvPr>
            <p:cNvGrpSpPr/>
            <p:nvPr/>
          </p:nvGrpSpPr>
          <p:grpSpPr>
            <a:xfrm>
              <a:off x="447964" y="221133"/>
              <a:ext cx="796139" cy="796139"/>
              <a:chOff x="0" y="0"/>
              <a:chExt cx="812800" cy="812800"/>
            </a:xfrm>
          </p:grpSpPr>
          <p:sp>
            <p:nvSpPr>
              <p:cNvPr id="51" name="Freeform 23">
                <a:extLst>
                  <a:ext uri="{FF2B5EF4-FFF2-40B4-BE49-F238E27FC236}">
                    <a16:creationId xmlns:a16="http://schemas.microsoft.com/office/drawing/2014/main" id="{261678BB-52ED-4ACA-EFA8-0936533F33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2" name="TextBox 24">
                <a:extLst>
                  <a:ext uri="{FF2B5EF4-FFF2-40B4-BE49-F238E27FC236}">
                    <a16:creationId xmlns:a16="http://schemas.microsoft.com/office/drawing/2014/main" id="{1DE4906D-5978-1B0A-03C0-0C2238E519A0}"/>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50" name="TextBox 25">
              <a:extLst>
                <a:ext uri="{FF2B5EF4-FFF2-40B4-BE49-F238E27FC236}">
                  <a16:creationId xmlns:a16="http://schemas.microsoft.com/office/drawing/2014/main" id="{0DB67D77-B828-AFEC-8A03-F7C98B6BBDD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的價值鏈</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企業基本活動和支援活動</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49</a:t>
            </a:fld>
            <a:endParaRPr lang="en-US"/>
          </a:p>
        </p:txBody>
      </p:sp>
      <p:sp>
        <p:nvSpPr>
          <p:cNvPr id="9" name="投影片編號版面配置區 6">
            <a:extLst>
              <a:ext uri="{FF2B5EF4-FFF2-40B4-BE49-F238E27FC236}">
                <a16:creationId xmlns:a16="http://schemas.microsoft.com/office/drawing/2014/main" id="{6A9DD42E-2898-CFE3-2684-B1119DF810B8}"/>
              </a:ext>
            </a:extLst>
          </p:cNvPr>
          <p:cNvSpPr txBox="1">
            <a:spLocks/>
          </p:cNvSpPr>
          <p:nvPr/>
        </p:nvSpPr>
        <p:spPr>
          <a:xfrm>
            <a:off x="15925800" y="97155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2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49</a:t>
            </a:fld>
            <a:endParaRPr lang="en-US"/>
          </a:p>
        </p:txBody>
      </p:sp>
      <p:grpSp>
        <p:nvGrpSpPr>
          <p:cNvPr id="24" name="群組 23">
            <a:extLst>
              <a:ext uri="{FF2B5EF4-FFF2-40B4-BE49-F238E27FC236}">
                <a16:creationId xmlns:a16="http://schemas.microsoft.com/office/drawing/2014/main" id="{762E818D-8ECE-9CD0-9B47-E6BA27240A7E}"/>
              </a:ext>
            </a:extLst>
          </p:cNvPr>
          <p:cNvGrpSpPr/>
          <p:nvPr/>
        </p:nvGrpSpPr>
        <p:grpSpPr>
          <a:xfrm>
            <a:off x="779979" y="2261143"/>
            <a:ext cx="7754421" cy="1363305"/>
            <a:chOff x="779979" y="2261143"/>
            <a:chExt cx="3692451" cy="1363305"/>
          </a:xfrm>
        </p:grpSpPr>
        <p:grpSp>
          <p:nvGrpSpPr>
            <p:cNvPr id="26" name="群組 25">
              <a:extLst>
                <a:ext uri="{FF2B5EF4-FFF2-40B4-BE49-F238E27FC236}">
                  <a16:creationId xmlns:a16="http://schemas.microsoft.com/office/drawing/2014/main" id="{FE4A635F-FB68-834D-9043-D3BE1F4C73C7}"/>
                </a:ext>
              </a:extLst>
            </p:cNvPr>
            <p:cNvGrpSpPr/>
            <p:nvPr/>
          </p:nvGrpSpPr>
          <p:grpSpPr>
            <a:xfrm>
              <a:off x="779979" y="2261143"/>
              <a:ext cx="3692451" cy="1363305"/>
              <a:chOff x="2146039" y="3751141"/>
              <a:chExt cx="3692451" cy="1363305"/>
            </a:xfrm>
          </p:grpSpPr>
          <p:grpSp>
            <p:nvGrpSpPr>
              <p:cNvPr id="28" name="Group 27">
                <a:extLst>
                  <a:ext uri="{FF2B5EF4-FFF2-40B4-BE49-F238E27FC236}">
                    <a16:creationId xmlns:a16="http://schemas.microsoft.com/office/drawing/2014/main" id="{34623B6C-46EA-CFA5-1000-A9FA9C524EF3}"/>
                  </a:ext>
                </a:extLst>
              </p:cNvPr>
              <p:cNvGrpSpPr/>
              <p:nvPr/>
            </p:nvGrpSpPr>
            <p:grpSpPr>
              <a:xfrm>
                <a:off x="2146039" y="4121531"/>
                <a:ext cx="3692451" cy="992915"/>
                <a:chOff x="17780" y="22860"/>
                <a:chExt cx="1092899" cy="360680"/>
              </a:xfrm>
            </p:grpSpPr>
            <p:sp>
              <p:nvSpPr>
                <p:cNvPr id="30" name="Freeform 28">
                  <a:extLst>
                    <a:ext uri="{FF2B5EF4-FFF2-40B4-BE49-F238E27FC236}">
                      <a16:creationId xmlns:a16="http://schemas.microsoft.com/office/drawing/2014/main" id="{47099BB9-0FD6-ED3F-79A8-B5E3EACFB7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9" name="Freeform 33">
                <a:extLst>
                  <a:ext uri="{FF2B5EF4-FFF2-40B4-BE49-F238E27FC236}">
                    <a16:creationId xmlns:a16="http://schemas.microsoft.com/office/drawing/2014/main" id="{6E7A4264-25FA-9084-4006-5AC2E2114626}"/>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27" name="文字方塊 26">
              <a:extLst>
                <a:ext uri="{FF2B5EF4-FFF2-40B4-BE49-F238E27FC236}">
                  <a16:creationId xmlns:a16="http://schemas.microsoft.com/office/drawing/2014/main" id="{BB30A27F-3B19-5320-78D2-BD371649617A}"/>
                </a:ext>
              </a:extLst>
            </p:cNvPr>
            <p:cNvSpPr txBox="1"/>
            <p:nvPr/>
          </p:nvSpPr>
          <p:spPr>
            <a:xfrm>
              <a:off x="831459" y="2705101"/>
              <a:ext cx="3640971"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支援活動</a:t>
              </a:r>
              <a:r>
                <a:rPr lang="en-US" altLang="zh-TW" sz="4800">
                  <a:latin typeface="微軟正黑體" panose="020B0604030504040204" pitchFamily="34" charset="-120"/>
                  <a:ea typeface="微軟正黑體" panose="020B0604030504040204" pitchFamily="34" charset="-120"/>
                </a:rPr>
                <a:t>-</a:t>
              </a:r>
              <a:r>
                <a:rPr lang="zh-TW" altLang="en-US" sz="4800">
                  <a:latin typeface="微軟正黑體" panose="020B0604030504040204" pitchFamily="34" charset="-120"/>
                  <a:ea typeface="微軟正黑體" panose="020B0604030504040204" pitchFamily="34" charset="-120"/>
                </a:rPr>
                <a:t>採購</a:t>
              </a:r>
            </a:p>
          </p:txBody>
        </p:sp>
      </p:grpSp>
      <p:sp>
        <p:nvSpPr>
          <p:cNvPr id="31" name="TextBox 10">
            <a:extLst>
              <a:ext uri="{FF2B5EF4-FFF2-40B4-BE49-F238E27FC236}">
                <a16:creationId xmlns:a16="http://schemas.microsoft.com/office/drawing/2014/main" id="{1A4D4C53-20A6-84D0-E920-0656FA6122FF}"/>
              </a:ext>
            </a:extLst>
          </p:cNvPr>
          <p:cNvSpPr txBox="1"/>
          <p:nvPr/>
        </p:nvSpPr>
        <p:spPr>
          <a:xfrm>
            <a:off x="1200150" y="4014907"/>
            <a:ext cx="16230600" cy="1661993"/>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技術資源與數據服務的採購</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系統整合商協助企業從外部供應商獲取高品質的數據服務、技術資源和分析軟體，確保企業獲得穩定的技術支持</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2" name="矩形: 圓角 31">
            <a:extLst>
              <a:ext uri="{FF2B5EF4-FFF2-40B4-BE49-F238E27FC236}">
                <a16:creationId xmlns:a16="http://schemas.microsoft.com/office/drawing/2014/main" id="{56B8CAD6-1697-791F-C72D-1B05E98E2AFF}"/>
              </a:ext>
            </a:extLst>
          </p:cNvPr>
          <p:cNvSpPr/>
          <p:nvPr/>
        </p:nvSpPr>
        <p:spPr>
          <a:xfrm>
            <a:off x="856986" y="6062383"/>
            <a:ext cx="16402314" cy="401824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TextBox 10">
            <a:extLst>
              <a:ext uri="{FF2B5EF4-FFF2-40B4-BE49-F238E27FC236}">
                <a16:creationId xmlns:a16="http://schemas.microsoft.com/office/drawing/2014/main" id="{D0B9347F-5C79-F244-428A-1605C0ABD3BF}"/>
              </a:ext>
            </a:extLst>
          </p:cNvPr>
          <p:cNvSpPr txBox="1"/>
          <p:nvPr/>
        </p:nvSpPr>
        <p:spPr>
          <a:xfrm>
            <a:off x="6048243" y="6441524"/>
            <a:ext cx="6019800" cy="557735"/>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rPr>
              <a:t>Starbucks</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4" name="文字方塊 33">
            <a:extLst>
              <a:ext uri="{FF2B5EF4-FFF2-40B4-BE49-F238E27FC236}">
                <a16:creationId xmlns:a16="http://schemas.microsoft.com/office/drawing/2014/main" id="{27DA6B8D-930F-EB00-667A-0814B579080B}"/>
              </a:ext>
            </a:extLst>
          </p:cNvPr>
          <p:cNvSpPr txBox="1"/>
          <p:nvPr/>
        </p:nvSpPr>
        <p:spPr>
          <a:xfrm>
            <a:off x="1272348" y="7472497"/>
            <a:ext cx="16086203" cy="2308324"/>
          </a:xfrm>
          <a:prstGeom prst="rect">
            <a:avLst/>
          </a:prstGeom>
          <a:noFill/>
        </p:spPr>
        <p:txBody>
          <a:bodyPr wrap="square">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rPr>
              <a:t>星巴克從拉丁美洲、非洲和亞太地區進行咖啡豆採購。這些地區的咖啡豆品質上乘，但因地理環境和氣候影響，品質和產量會有波動。所以星巴克使用數據分析來追蹤和預測每年咖啡豆的產量和品質變化，調整採購策略，確保咖啡豆供應穩定</a:t>
            </a:r>
          </a:p>
        </p:txBody>
      </p:sp>
    </p:spTree>
    <p:extLst>
      <p:ext uri="{BB962C8B-B14F-4D97-AF65-F5344CB8AC3E}">
        <p14:creationId xmlns:p14="http://schemas.microsoft.com/office/powerpoint/2010/main" val="265019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8" name="TextBox 8"/>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21064"/>
              <a:ext cx="3620451" cy="449792"/>
            </a:xfrm>
            <a:prstGeom prst="rect">
              <a:avLst/>
            </a:prstGeom>
          </p:spPr>
          <p:txBody>
            <a:bodyPr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共同點</a:t>
              </a:r>
              <a:endParaRPr lang="en-US" sz="2000">
                <a:solidFill>
                  <a:srgbClr val="000000"/>
                </a:solidFill>
                <a:latin typeface="Open Sauce"/>
                <a:ea typeface="Open Sauce"/>
                <a:cs typeface="Open Sauce"/>
                <a:sym typeface="Open Sauce"/>
              </a:endParaRPr>
            </a:p>
          </p:txBody>
        </p:sp>
        <p:sp>
          <p:nvSpPr>
            <p:cNvPr id="24" name="TextBox 24"/>
            <p:cNvSpPr txBox="1"/>
            <p:nvPr/>
          </p:nvSpPr>
          <p:spPr>
            <a:xfrm>
              <a:off x="3011059" y="1710529"/>
              <a:ext cx="11610319" cy="562463"/>
            </a:xfrm>
            <a:prstGeom prst="rect">
              <a:avLst/>
            </a:prstGeom>
          </p:spPr>
          <p:txBody>
            <a:bodyPr lIns="0" tIns="0" rIns="0" bIns="0" rtlCol="0" anchor="t">
              <a:spAutoFit/>
            </a:bodyPr>
            <a:lstStyle/>
            <a:p>
              <a:pPr>
                <a:lnSpc>
                  <a:spcPts val="3499"/>
                </a:lnSpc>
              </a:pPr>
              <a:r>
                <a:rPr lang="zh-TW" altLang="en-US" sz="2800" b="1">
                  <a:solidFill>
                    <a:srgbClr val="000000"/>
                  </a:solidFill>
                  <a:latin typeface="微軟正黑體"/>
                  <a:ea typeface="微軟正黑體"/>
                </a:rPr>
                <a:t>為什麼企業策略需要科技創新?</a:t>
              </a:r>
            </a:p>
          </p:txBody>
        </p:sp>
      </p:grpSp>
      <p:sp>
        <p:nvSpPr>
          <p:cNvPr id="26" name="投影片編號版面配置區 25">
            <a:extLst>
              <a:ext uri="{FF2B5EF4-FFF2-40B4-BE49-F238E27FC236}">
                <a16:creationId xmlns:a16="http://schemas.microsoft.com/office/drawing/2014/main" id="{1CCE8355-594E-5825-2472-593E9A56E89D}"/>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25" name="圖片 24" descr="一張含有 文字, 螢幕擷取畫面, 數字, 字型 的圖片&#10;&#10;自動產生的描述">
            <a:extLst>
              <a:ext uri="{FF2B5EF4-FFF2-40B4-BE49-F238E27FC236}">
                <a16:creationId xmlns:a16="http://schemas.microsoft.com/office/drawing/2014/main" id="{9E2DB931-151C-6058-0B51-A6408773341C}"/>
              </a:ext>
            </a:extLst>
          </p:cNvPr>
          <p:cNvPicPr>
            <a:picLocks noChangeAspect="1"/>
          </p:cNvPicPr>
          <p:nvPr/>
        </p:nvPicPr>
        <p:blipFill>
          <a:blip r:embed="rId16"/>
          <a:stretch>
            <a:fillRect/>
          </a:stretch>
        </p:blipFill>
        <p:spPr>
          <a:xfrm>
            <a:off x="3433306" y="2344080"/>
            <a:ext cx="11399487" cy="7135193"/>
          </a:xfrm>
          <a:prstGeom prst="rect">
            <a:avLst/>
          </a:prstGeom>
        </p:spPr>
      </p:pic>
      <p:sp>
        <p:nvSpPr>
          <p:cNvPr id="27" name="文字方塊 26">
            <a:extLst>
              <a:ext uri="{FF2B5EF4-FFF2-40B4-BE49-F238E27FC236}">
                <a16:creationId xmlns:a16="http://schemas.microsoft.com/office/drawing/2014/main" id="{83F74EE8-2E7A-45C4-4181-003BA956D97E}"/>
              </a:ext>
            </a:extLst>
          </p:cNvPr>
          <p:cNvSpPr txBox="1"/>
          <p:nvPr/>
        </p:nvSpPr>
        <p:spPr>
          <a:xfrm>
            <a:off x="9709688" y="9603138"/>
            <a:ext cx="51260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a:ea typeface="新細明體"/>
              </a:rPr>
              <a:t>https://vocus.cc/article/64ffb480fd8978000196f47e</a:t>
            </a:r>
            <a:endParaRPr lang="en-US" altLang="zh-TW" sz="1200">
              <a:ea typeface="新細明體"/>
              <a:cs typeface="Calibri"/>
            </a:endParaRPr>
          </a:p>
        </p:txBody>
      </p:sp>
    </p:spTree>
    <p:extLst>
      <p:ext uri="{BB962C8B-B14F-4D97-AF65-F5344CB8AC3E}">
        <p14:creationId xmlns:p14="http://schemas.microsoft.com/office/powerpoint/2010/main" val="3909837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AAF4A706-8D2C-1E42-1353-B31F46DD54C3}"/>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A8D14364-2E6F-2FD3-897F-86A5CDE61930}"/>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52CEEBED-66AC-4026-9D38-362E5768F8D5}"/>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26F796CE-36F8-C1BA-EC26-622DAA344DCB}"/>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35625916-A54E-408B-2091-5DE7E46939E5}"/>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EBBA1BA0-EACE-5E6B-B9F8-99EF2584468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7342FA0F-B1DF-C006-9496-91EFE38F5433}"/>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325D2EA1-5132-79CE-6D78-3242E09F18F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AD863AD0-33DA-A052-06D6-83BA60B26861}"/>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BACC2349-A23F-B856-E3D4-899B2A3EC295}"/>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FC3480F1-79AA-3A71-14C1-AF58EC36A077}"/>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A87DF3CE-6A84-B99D-5C70-1885D542ED70}"/>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DCA9D7A8-8A48-CFA6-F5CB-AD26753E35BA}"/>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3BE74FA8-DCC1-FE56-DB97-AC200DF8FB1E}"/>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0265F228-66DD-7CD9-0867-192491E01727}"/>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2846339D-2365-545F-DE89-B6430048424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2957854F-D30B-F261-0071-357892F6CA44}"/>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75373B97-757E-06C1-51EF-D08B84552427}"/>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EAE682F0-27D8-6459-E77C-E300F9746986}"/>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7" name="Freeform 21">
              <a:extLst>
                <a:ext uri="{FF2B5EF4-FFF2-40B4-BE49-F238E27FC236}">
                  <a16:creationId xmlns:a16="http://schemas.microsoft.com/office/drawing/2014/main" id="{C3A96B3A-3C40-BD37-771C-31C63B9977B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8" name="Group 22">
              <a:extLst>
                <a:ext uri="{FF2B5EF4-FFF2-40B4-BE49-F238E27FC236}">
                  <a16:creationId xmlns:a16="http://schemas.microsoft.com/office/drawing/2014/main" id="{E5F5014E-86E5-090F-238D-F9489CA4A144}"/>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A8CA5795-B6BF-6F0C-3CF8-4FFC5DB67BB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0349B21F-B0F8-3D3A-67FE-9A4C4D9BAC4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2576CF9B-A1C5-6FA2-7690-13AB8F9CE296}"/>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的競爭策略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企業使用大數據採取的策略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50</a:t>
            </a:fld>
            <a:endParaRPr lang="en-US"/>
          </a:p>
        </p:txBody>
      </p:sp>
      <p:sp>
        <p:nvSpPr>
          <p:cNvPr id="39" name="TextBox 10">
            <a:extLst>
              <a:ext uri="{FF2B5EF4-FFF2-40B4-BE49-F238E27FC236}">
                <a16:creationId xmlns:a16="http://schemas.microsoft.com/office/drawing/2014/main" id="{85C29234-8888-306E-3814-8B7A812AA01C}"/>
              </a:ext>
            </a:extLst>
          </p:cNvPr>
          <p:cNvSpPr txBox="1"/>
          <p:nvPr/>
        </p:nvSpPr>
        <p:spPr>
          <a:xfrm>
            <a:off x="1200150" y="4094668"/>
            <a:ext cx="16230600" cy="1107996"/>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成本領導策略的核心是透過降低成本來獲得競爭優勢，並提供更具價格優勢的產品或服務，系統整合商可以幫助企業實現更精準的成本管理和運營效率</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40" name="矩形: 圓角 39">
            <a:extLst>
              <a:ext uri="{FF2B5EF4-FFF2-40B4-BE49-F238E27FC236}">
                <a16:creationId xmlns:a16="http://schemas.microsoft.com/office/drawing/2014/main" id="{DB79C4DA-FF87-091D-A57A-6827711FE9BF}"/>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10">
            <a:extLst>
              <a:ext uri="{FF2B5EF4-FFF2-40B4-BE49-F238E27FC236}">
                <a16:creationId xmlns:a16="http://schemas.microsoft.com/office/drawing/2014/main" id="{4594DDEA-E68A-CB60-D158-EC3E9D1F313B}"/>
              </a:ext>
            </a:extLst>
          </p:cNvPr>
          <p:cNvSpPr txBox="1"/>
          <p:nvPr/>
        </p:nvSpPr>
        <p:spPr>
          <a:xfrm>
            <a:off x="5867400" y="5845793"/>
            <a:ext cx="6019800" cy="557735"/>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系統整合商的成本優化作用</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42" name="文字方塊 41">
            <a:extLst>
              <a:ext uri="{FF2B5EF4-FFF2-40B4-BE49-F238E27FC236}">
                <a16:creationId xmlns:a16="http://schemas.microsoft.com/office/drawing/2014/main" id="{CC41B960-40D5-A3CF-9D28-0C24E2DDA49E}"/>
              </a:ext>
            </a:extLst>
          </p:cNvPr>
          <p:cNvSpPr txBox="1"/>
          <p:nvPr/>
        </p:nvSpPr>
        <p:spPr>
          <a:xfrm>
            <a:off x="1100898" y="6498474"/>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數據驅動的運營效率提升</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系統整合商通過技術整合、自動化流程和大數據分析，幫助企業優化生產和供應鏈管理，減少資源浪費並提高效率</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成本效益分析</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透過數據分析，系統整合商幫助企業了解不同部門的成本組成，確定成本降低的重點領域，從而實現整體成本的控制</a:t>
            </a:r>
          </a:p>
        </p:txBody>
      </p:sp>
      <p:grpSp>
        <p:nvGrpSpPr>
          <p:cNvPr id="43" name="群組 42">
            <a:extLst>
              <a:ext uri="{FF2B5EF4-FFF2-40B4-BE49-F238E27FC236}">
                <a16:creationId xmlns:a16="http://schemas.microsoft.com/office/drawing/2014/main" id="{6441C43E-C40E-E451-DB73-779EDF1917EC}"/>
              </a:ext>
            </a:extLst>
          </p:cNvPr>
          <p:cNvGrpSpPr/>
          <p:nvPr/>
        </p:nvGrpSpPr>
        <p:grpSpPr>
          <a:xfrm>
            <a:off x="779979" y="2261143"/>
            <a:ext cx="5486400" cy="1363305"/>
            <a:chOff x="779979" y="2261143"/>
            <a:chExt cx="3692451" cy="1363305"/>
          </a:xfrm>
        </p:grpSpPr>
        <p:grpSp>
          <p:nvGrpSpPr>
            <p:cNvPr id="44" name="群組 43">
              <a:extLst>
                <a:ext uri="{FF2B5EF4-FFF2-40B4-BE49-F238E27FC236}">
                  <a16:creationId xmlns:a16="http://schemas.microsoft.com/office/drawing/2014/main" id="{AA011A04-02C5-A741-36F8-A7A10B92B7C8}"/>
                </a:ext>
              </a:extLst>
            </p:cNvPr>
            <p:cNvGrpSpPr/>
            <p:nvPr/>
          </p:nvGrpSpPr>
          <p:grpSpPr>
            <a:xfrm>
              <a:off x="779979" y="2261143"/>
              <a:ext cx="3692451" cy="1363305"/>
              <a:chOff x="2146039" y="3751141"/>
              <a:chExt cx="3692451" cy="1363305"/>
            </a:xfrm>
          </p:grpSpPr>
          <p:grpSp>
            <p:nvGrpSpPr>
              <p:cNvPr id="46" name="Group 27">
                <a:extLst>
                  <a:ext uri="{FF2B5EF4-FFF2-40B4-BE49-F238E27FC236}">
                    <a16:creationId xmlns:a16="http://schemas.microsoft.com/office/drawing/2014/main" id="{1E674E3A-6F0B-03D2-24FB-4867B0B110D2}"/>
                  </a:ext>
                </a:extLst>
              </p:cNvPr>
              <p:cNvGrpSpPr/>
              <p:nvPr/>
            </p:nvGrpSpPr>
            <p:grpSpPr>
              <a:xfrm>
                <a:off x="2146039" y="4121531"/>
                <a:ext cx="3692451" cy="992915"/>
                <a:chOff x="17780" y="22860"/>
                <a:chExt cx="1092899" cy="360680"/>
              </a:xfrm>
            </p:grpSpPr>
            <p:sp>
              <p:nvSpPr>
                <p:cNvPr id="48" name="Freeform 28">
                  <a:extLst>
                    <a:ext uri="{FF2B5EF4-FFF2-40B4-BE49-F238E27FC236}">
                      <a16:creationId xmlns:a16="http://schemas.microsoft.com/office/drawing/2014/main" id="{811E6665-E3D3-BDED-C455-39E5903656A0}"/>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47" name="Freeform 33">
                <a:extLst>
                  <a:ext uri="{FF2B5EF4-FFF2-40B4-BE49-F238E27FC236}">
                    <a16:creationId xmlns:a16="http://schemas.microsoft.com/office/drawing/2014/main" id="{0DE45508-CC78-4132-C062-F0EB7CFCC669}"/>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45" name="文字方塊 44">
              <a:extLst>
                <a:ext uri="{FF2B5EF4-FFF2-40B4-BE49-F238E27FC236}">
                  <a16:creationId xmlns:a16="http://schemas.microsoft.com/office/drawing/2014/main" id="{C492328C-DD9D-DB48-63B2-D11487E5D1B5}"/>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成本領導策略</a:t>
              </a:r>
            </a:p>
          </p:txBody>
        </p:sp>
      </p:grpSp>
    </p:spTree>
    <p:extLst>
      <p:ext uri="{BB962C8B-B14F-4D97-AF65-F5344CB8AC3E}">
        <p14:creationId xmlns:p14="http://schemas.microsoft.com/office/powerpoint/2010/main" val="3430698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43D9C80B-A8E7-A44F-0E76-E3EBA708A3C0}"/>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C3148CC5-AF34-016A-6791-EA9721AF4B4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710AEE54-B82E-87CD-2142-293EAD7C5606}"/>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3C746820-0BE6-4FDA-C8E7-ED299635442C}"/>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FB1A73B7-249C-51B1-6D44-BFCD06686379}"/>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7B5D9B1B-9FD8-6165-DAF2-4E58D071953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D97B16B3-E93D-6A38-A6EC-AAD4B7E770DE}"/>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F920FB7B-EE5F-6E43-3468-D2152F7B2C8A}"/>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C1C9F1E5-D0E3-D883-54F3-781FB69B0F26}"/>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6E848D7C-5C5E-1EAE-72DA-BB7B90A8C2C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80C77BC6-BEA1-BFEA-5687-7B343BD095B7}"/>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AE0B6AE3-84FC-21C4-63BD-F63AE586E48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B1BEACA3-F8BC-0B67-EDCB-C8E1C2BD1951}"/>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9F6323EE-5A40-41D4-E402-6A909CFB01A5}"/>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2EF4343C-3A60-13AF-95CC-311BEAB48A0C}"/>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810A6BAA-846E-8AA0-C381-02D15D5DD7AF}"/>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70733672-07EC-2C4A-5EAD-B9C7AADC49F6}"/>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9C894938-FB86-1E7B-17C0-20AC8DF6039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80668EF5-AB5B-D474-012D-2A8B65EDBA92}"/>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F01966BE-DAAE-EA42-ACAB-E50A86FF671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C2148AAC-BFAE-59F8-0F0B-A21E7B61B420}"/>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23662F46-BDB5-7FE3-DD8B-1CE8714122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67204914-BC9C-1AB9-82EA-AE59C81E7CDD}"/>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ACBC2E90-BE89-7D07-410D-6C0CA01479F9}"/>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的競爭策略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企業使用大數據採取的策略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29" name="矩形: 圓角 28">
            <a:extLst>
              <a:ext uri="{FF2B5EF4-FFF2-40B4-BE49-F238E27FC236}">
                <a16:creationId xmlns:a16="http://schemas.microsoft.com/office/drawing/2014/main" id="{B5413AC2-6DF7-88F0-561A-096D66277974}"/>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Box 10">
            <a:extLst>
              <a:ext uri="{FF2B5EF4-FFF2-40B4-BE49-F238E27FC236}">
                <a16:creationId xmlns:a16="http://schemas.microsoft.com/office/drawing/2014/main" id="{A5048F77-1988-6A9D-541E-C5A6CDBA3B66}"/>
              </a:ext>
            </a:extLst>
          </p:cNvPr>
          <p:cNvSpPr txBox="1"/>
          <p:nvPr/>
        </p:nvSpPr>
        <p:spPr>
          <a:xfrm>
            <a:off x="6400800" y="4099224"/>
            <a:ext cx="5486400" cy="553998"/>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sym typeface="+mn-lt"/>
              </a:rPr>
              <a:t>Walmart</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1" name="文字方塊 30">
            <a:extLst>
              <a:ext uri="{FF2B5EF4-FFF2-40B4-BE49-F238E27FC236}">
                <a16:creationId xmlns:a16="http://schemas.microsoft.com/office/drawing/2014/main" id="{CB26395C-8C2A-71C4-F28C-88E084F027DC}"/>
              </a:ext>
            </a:extLst>
          </p:cNvPr>
          <p:cNvSpPr txBox="1"/>
          <p:nvPr/>
        </p:nvSpPr>
        <p:spPr>
          <a:xfrm>
            <a:off x="1421796" y="5224331"/>
            <a:ext cx="15681868" cy="4524315"/>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成本領導的實踐</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en-US" altLang="zh-TW" sz="3600">
                <a:solidFill>
                  <a:srgbClr val="000000"/>
                </a:solidFill>
                <a:latin typeface="微軟正黑體" panose="020B0604030504040204" pitchFamily="34" charset="-120"/>
                <a:ea typeface="微軟正黑體" panose="020B0604030504040204" pitchFamily="34" charset="-120"/>
              </a:rPr>
              <a:t>Walmart</a:t>
            </a:r>
            <a:r>
              <a:rPr lang="zh-TW" altLang="en-US" sz="3600">
                <a:solidFill>
                  <a:srgbClr val="000000"/>
                </a:solidFill>
                <a:latin typeface="微軟正黑體" panose="020B0604030504040204" pitchFamily="34" charset="-120"/>
                <a:ea typeface="微軟正黑體" panose="020B0604030504040204" pitchFamily="34" charset="-120"/>
              </a:rPr>
              <a:t>使用大數據技術來分析其供應鏈和庫存數據，並優化物流管理，從而實現低成本運營。透過數據分析，沃爾瑪可以根據季節、天氣等因素精確預測產品需求，並在適當的地點、時間進行補貨，降低庫存積壓</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低價戰略的支持</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en-US" altLang="zh-TW" sz="3600">
                <a:solidFill>
                  <a:srgbClr val="000000"/>
                </a:solidFill>
                <a:latin typeface="微軟正黑體" panose="020B0604030504040204" pitchFamily="34" charset="-120"/>
                <a:ea typeface="微軟正黑體" panose="020B0604030504040204" pitchFamily="34" charset="-120"/>
              </a:rPr>
              <a:t>Walmart</a:t>
            </a:r>
            <a:r>
              <a:rPr lang="zh-TW" altLang="en-US" sz="3600">
                <a:solidFill>
                  <a:srgbClr val="000000"/>
                </a:solidFill>
                <a:latin typeface="微軟正黑體" panose="020B0604030504040204" pitchFamily="34" charset="-120"/>
                <a:ea typeface="微軟正黑體" panose="020B0604030504040204" pitchFamily="34" charset="-120"/>
              </a:rPr>
              <a:t>的大數據策略使其能夠在保持低成本的同時提升運營效率，從而支持低價戰略，增強在零售市場的競爭優勢</a:t>
            </a:r>
          </a:p>
        </p:txBody>
      </p:sp>
      <p:grpSp>
        <p:nvGrpSpPr>
          <p:cNvPr id="32" name="群組 31">
            <a:extLst>
              <a:ext uri="{FF2B5EF4-FFF2-40B4-BE49-F238E27FC236}">
                <a16:creationId xmlns:a16="http://schemas.microsoft.com/office/drawing/2014/main" id="{39F39347-964D-FE82-13F0-AD375BCC1B22}"/>
              </a:ext>
            </a:extLst>
          </p:cNvPr>
          <p:cNvGrpSpPr/>
          <p:nvPr/>
        </p:nvGrpSpPr>
        <p:grpSpPr>
          <a:xfrm>
            <a:off x="779979" y="2261143"/>
            <a:ext cx="5486400" cy="1363305"/>
            <a:chOff x="779979" y="2261143"/>
            <a:chExt cx="3692451" cy="1363305"/>
          </a:xfrm>
        </p:grpSpPr>
        <p:grpSp>
          <p:nvGrpSpPr>
            <p:cNvPr id="33" name="群組 32">
              <a:extLst>
                <a:ext uri="{FF2B5EF4-FFF2-40B4-BE49-F238E27FC236}">
                  <a16:creationId xmlns:a16="http://schemas.microsoft.com/office/drawing/2014/main" id="{267F8C3B-F86B-CBB7-1097-8C7DEC88F815}"/>
                </a:ext>
              </a:extLst>
            </p:cNvPr>
            <p:cNvGrpSpPr/>
            <p:nvPr/>
          </p:nvGrpSpPr>
          <p:grpSpPr>
            <a:xfrm>
              <a:off x="779979" y="2261143"/>
              <a:ext cx="3692451" cy="1363305"/>
              <a:chOff x="2146039" y="3751141"/>
              <a:chExt cx="3692451" cy="1363305"/>
            </a:xfrm>
          </p:grpSpPr>
          <p:grpSp>
            <p:nvGrpSpPr>
              <p:cNvPr id="35" name="Group 27">
                <a:extLst>
                  <a:ext uri="{FF2B5EF4-FFF2-40B4-BE49-F238E27FC236}">
                    <a16:creationId xmlns:a16="http://schemas.microsoft.com/office/drawing/2014/main" id="{71834154-F09A-6AB0-081C-B6919920FDD1}"/>
                  </a:ext>
                </a:extLst>
              </p:cNvPr>
              <p:cNvGrpSpPr/>
              <p:nvPr/>
            </p:nvGrpSpPr>
            <p:grpSpPr>
              <a:xfrm>
                <a:off x="2146039" y="4121531"/>
                <a:ext cx="3692451" cy="992915"/>
                <a:chOff x="17780" y="22860"/>
                <a:chExt cx="1092899" cy="360680"/>
              </a:xfrm>
            </p:grpSpPr>
            <p:sp>
              <p:nvSpPr>
                <p:cNvPr id="37" name="Freeform 28">
                  <a:extLst>
                    <a:ext uri="{FF2B5EF4-FFF2-40B4-BE49-F238E27FC236}">
                      <a16:creationId xmlns:a16="http://schemas.microsoft.com/office/drawing/2014/main" id="{1E0316DD-3FB8-2EF9-1A3F-324A8D49DB0F}"/>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6" name="Freeform 33">
                <a:extLst>
                  <a:ext uri="{FF2B5EF4-FFF2-40B4-BE49-F238E27FC236}">
                    <a16:creationId xmlns:a16="http://schemas.microsoft.com/office/drawing/2014/main" id="{5CB8F04C-A769-30BD-F273-FDF773DEA92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zh-TW" altLang="en-US"/>
              </a:p>
            </p:txBody>
          </p:sp>
        </p:grpSp>
        <p:sp>
          <p:nvSpPr>
            <p:cNvPr id="34" name="文字方塊 33">
              <a:extLst>
                <a:ext uri="{FF2B5EF4-FFF2-40B4-BE49-F238E27FC236}">
                  <a16:creationId xmlns:a16="http://schemas.microsoft.com/office/drawing/2014/main" id="{09CF5560-53DA-60A5-5E6C-8BEDC960A982}"/>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成本領導策略</a:t>
              </a:r>
            </a:p>
          </p:txBody>
        </p:sp>
      </p:grpSp>
    </p:spTree>
    <p:extLst>
      <p:ext uri="{BB962C8B-B14F-4D97-AF65-F5344CB8AC3E}">
        <p14:creationId xmlns:p14="http://schemas.microsoft.com/office/powerpoint/2010/main" val="18542265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4CE666F5-0BAF-36AB-1644-1B7B470D1368}"/>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698D26E2-CEB9-BB32-FE5E-C16AE23D4F2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D9900601-A653-19B3-F8F5-D2A0E4F880E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DC4CA62C-4F11-CE48-CCBE-B474B10C602A}"/>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2B090FDD-40C4-FF6D-DC96-AD079651053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F892DA97-C76E-AC26-F53C-3263AA736FD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A98C78F1-3592-7359-870D-4B944422C04F}"/>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B646AC9D-477E-E368-5C9C-0A8882070389}"/>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AFDE478E-5AA0-C7F4-B30C-0F880F2A9E9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34B80ED2-EFA6-5C2E-E93D-47008CD7471B}"/>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E1BD73CF-51D3-A9F9-7DA2-88D900511F47}"/>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EE502830-E54B-A9FA-6098-6833CD11BC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8125FEA9-4C71-D224-DFB0-93EDD659EEA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C97B039B-5D36-45A9-B984-C392BF4E9072}"/>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1B49E4C2-B3A6-4D91-9C3B-BFE4BA76F93B}"/>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5A7750B9-F6F8-7482-88AF-0D54B0CAF249}"/>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B1003062-7059-3575-27A2-FBEED642FE6D}"/>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46A4D73D-E937-045E-777F-CB244F3131B5}"/>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6C135518-F178-184C-FD2E-946A8F74E2CD}"/>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7" name="Freeform 21">
              <a:extLst>
                <a:ext uri="{FF2B5EF4-FFF2-40B4-BE49-F238E27FC236}">
                  <a16:creationId xmlns:a16="http://schemas.microsoft.com/office/drawing/2014/main" id="{7E03C306-46E7-5CD7-C6F6-17404CC124C8}"/>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8" name="Group 22">
              <a:extLst>
                <a:ext uri="{FF2B5EF4-FFF2-40B4-BE49-F238E27FC236}">
                  <a16:creationId xmlns:a16="http://schemas.microsoft.com/office/drawing/2014/main" id="{CA1B5795-BD19-E576-6443-75473BD5FABD}"/>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5A0D83E2-3AFE-A49E-42A0-14AA21C5C09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4725785F-2076-0E75-7081-8BA481ABB12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23D3ABAD-0953-AD14-252E-4B9EC120B6D1}"/>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的競爭策略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企業使用大數據採取的策略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39" name="TextBox 10">
            <a:extLst>
              <a:ext uri="{FF2B5EF4-FFF2-40B4-BE49-F238E27FC236}">
                <a16:creationId xmlns:a16="http://schemas.microsoft.com/office/drawing/2014/main" id="{85C29234-8888-306E-3814-8B7A812AA01C}"/>
              </a:ext>
            </a:extLst>
          </p:cNvPr>
          <p:cNvSpPr txBox="1"/>
          <p:nvPr/>
        </p:nvSpPr>
        <p:spPr>
          <a:xfrm>
            <a:off x="1200150" y="4094668"/>
            <a:ext cx="16230600" cy="1107996"/>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差異化策略的核心在於提供獨特的產品或服務，從而增加顧客價值。系統整合商透過定制化的大數據解決方案，幫助企業實現差異化競爭優勢</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40" name="矩形: 圓角 39">
            <a:extLst>
              <a:ext uri="{FF2B5EF4-FFF2-40B4-BE49-F238E27FC236}">
                <a16:creationId xmlns:a16="http://schemas.microsoft.com/office/drawing/2014/main" id="{DB79C4DA-FF87-091D-A57A-6827711FE9BF}"/>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10">
            <a:extLst>
              <a:ext uri="{FF2B5EF4-FFF2-40B4-BE49-F238E27FC236}">
                <a16:creationId xmlns:a16="http://schemas.microsoft.com/office/drawing/2014/main" id="{4594DDEA-E68A-CB60-D158-EC3E9D1F313B}"/>
              </a:ext>
            </a:extLst>
          </p:cNvPr>
          <p:cNvSpPr txBox="1"/>
          <p:nvPr/>
        </p:nvSpPr>
        <p:spPr>
          <a:xfrm>
            <a:off x="5867400" y="5845793"/>
            <a:ext cx="6019800" cy="557735"/>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系統整合商的差異化支持</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42" name="文字方塊 41">
            <a:extLst>
              <a:ext uri="{FF2B5EF4-FFF2-40B4-BE49-F238E27FC236}">
                <a16:creationId xmlns:a16="http://schemas.microsoft.com/office/drawing/2014/main" id="{CC41B960-40D5-A3CF-9D28-0C24E2DDA49E}"/>
              </a:ext>
            </a:extLst>
          </p:cNvPr>
          <p:cNvSpPr txBox="1"/>
          <p:nvPr/>
        </p:nvSpPr>
        <p:spPr>
          <a:xfrm>
            <a:off x="1100898" y="6498474"/>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個性化產品與服務</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系統整合商根據市場和顧客數據，幫助企業進行產品和服務的個性化設計</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創新產品與服務</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系統整合商將人工智慧、機器學習和數據分析技術整合進企業的產品和服務中，幫助企業推出具創新性和差異化的產品，並快速響應市場變化</a:t>
            </a:r>
          </a:p>
        </p:txBody>
      </p:sp>
      <p:grpSp>
        <p:nvGrpSpPr>
          <p:cNvPr id="43" name="群組 42">
            <a:extLst>
              <a:ext uri="{FF2B5EF4-FFF2-40B4-BE49-F238E27FC236}">
                <a16:creationId xmlns:a16="http://schemas.microsoft.com/office/drawing/2014/main" id="{6441C43E-C40E-E451-DB73-779EDF1917EC}"/>
              </a:ext>
            </a:extLst>
          </p:cNvPr>
          <p:cNvGrpSpPr/>
          <p:nvPr/>
        </p:nvGrpSpPr>
        <p:grpSpPr>
          <a:xfrm>
            <a:off x="779979" y="2261143"/>
            <a:ext cx="5486400" cy="1363305"/>
            <a:chOff x="779979" y="2261143"/>
            <a:chExt cx="3692451" cy="1363305"/>
          </a:xfrm>
        </p:grpSpPr>
        <p:grpSp>
          <p:nvGrpSpPr>
            <p:cNvPr id="44" name="群組 43">
              <a:extLst>
                <a:ext uri="{FF2B5EF4-FFF2-40B4-BE49-F238E27FC236}">
                  <a16:creationId xmlns:a16="http://schemas.microsoft.com/office/drawing/2014/main" id="{AA011A04-02C5-A741-36F8-A7A10B92B7C8}"/>
                </a:ext>
              </a:extLst>
            </p:cNvPr>
            <p:cNvGrpSpPr/>
            <p:nvPr/>
          </p:nvGrpSpPr>
          <p:grpSpPr>
            <a:xfrm>
              <a:off x="779979" y="2261143"/>
              <a:ext cx="3692451" cy="1363305"/>
              <a:chOff x="2146039" y="3751141"/>
              <a:chExt cx="3692451" cy="1363305"/>
            </a:xfrm>
          </p:grpSpPr>
          <p:grpSp>
            <p:nvGrpSpPr>
              <p:cNvPr id="46" name="Group 27">
                <a:extLst>
                  <a:ext uri="{FF2B5EF4-FFF2-40B4-BE49-F238E27FC236}">
                    <a16:creationId xmlns:a16="http://schemas.microsoft.com/office/drawing/2014/main" id="{1E674E3A-6F0B-03D2-24FB-4867B0B110D2}"/>
                  </a:ext>
                </a:extLst>
              </p:cNvPr>
              <p:cNvGrpSpPr/>
              <p:nvPr/>
            </p:nvGrpSpPr>
            <p:grpSpPr>
              <a:xfrm>
                <a:off x="2146039" y="4121531"/>
                <a:ext cx="3692451" cy="992915"/>
                <a:chOff x="17780" y="22860"/>
                <a:chExt cx="1092899" cy="360680"/>
              </a:xfrm>
            </p:grpSpPr>
            <p:sp>
              <p:nvSpPr>
                <p:cNvPr id="48" name="Freeform 28">
                  <a:extLst>
                    <a:ext uri="{FF2B5EF4-FFF2-40B4-BE49-F238E27FC236}">
                      <a16:creationId xmlns:a16="http://schemas.microsoft.com/office/drawing/2014/main" id="{811E6665-E3D3-BDED-C455-39E5903656A0}"/>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47" name="Freeform 33">
                <a:extLst>
                  <a:ext uri="{FF2B5EF4-FFF2-40B4-BE49-F238E27FC236}">
                    <a16:creationId xmlns:a16="http://schemas.microsoft.com/office/drawing/2014/main" id="{0DE45508-CC78-4132-C062-F0EB7CFCC669}"/>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45" name="文字方塊 44">
              <a:extLst>
                <a:ext uri="{FF2B5EF4-FFF2-40B4-BE49-F238E27FC236}">
                  <a16:creationId xmlns:a16="http://schemas.microsoft.com/office/drawing/2014/main" id="{C492328C-DD9D-DB48-63B2-D11487E5D1B5}"/>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差異化策略</a:t>
              </a:r>
            </a:p>
          </p:txBody>
        </p:sp>
      </p:grpSp>
    </p:spTree>
    <p:extLst>
      <p:ext uri="{BB962C8B-B14F-4D97-AF65-F5344CB8AC3E}">
        <p14:creationId xmlns:p14="http://schemas.microsoft.com/office/powerpoint/2010/main" val="151510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4AA2D722-A1C6-1DDC-48F7-6260686CDBF3}"/>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F976B21C-297B-D0BA-CA67-F021F56B24E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1F7EE3CF-9959-109C-484A-AED92614DF91}"/>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82B29470-A82F-0F4C-B418-0C77FA1E6DA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4974DA5F-BBAA-A290-339B-DC1EF557C701}"/>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C58331F1-4C28-2A43-C2EC-61DEAF156B3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7E6D3650-DD74-A775-56C7-6A11B0FAADCA}"/>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EDBB875A-7A85-4DC8-95EB-86EA0157AB4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194F1857-B0BA-8673-F2DE-A40E0C2E0DCD}"/>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76E3D1F4-F14F-9355-84FD-1A6A3B5C1D5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5EA5623A-314C-CB7F-ADB5-5CC016BA8575}"/>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653958CD-411D-9F01-3426-9B0C1F104F3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9942F173-D05F-F86A-FB50-EB24F22454E0}"/>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D0D3ECD7-F3F2-762A-E5E3-268153C830C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30A7CA5F-A0EC-70CF-9515-E2D3C9E9DE67}"/>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C251E449-2963-BF60-39D0-FEC72285567D}"/>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E9A8B403-A810-369D-AFFE-4B38940DC62F}"/>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C28FBB56-1C8D-25C4-3F3F-98DCA20E1C42}"/>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31AD27FA-33FB-B2FD-F9AE-11C2057F6A3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988395EC-A167-7F1F-B5A6-B7B7CD6A49B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7E87FA6C-C04F-8C85-B55D-DEF5AD1FFAD3}"/>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8F1B0C39-9E85-02ED-85D6-9B4A9FF67A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325FE0D5-A9FF-D4E9-E69D-0F96F09C9994}"/>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792042E4-336B-260A-9D63-880C5355408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的競爭策略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企業使用大數據採取的策略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53</a:t>
            </a:fld>
            <a:endParaRPr lang="en-US"/>
          </a:p>
        </p:txBody>
      </p:sp>
      <p:sp>
        <p:nvSpPr>
          <p:cNvPr id="29" name="矩形: 圓角 28">
            <a:extLst>
              <a:ext uri="{FF2B5EF4-FFF2-40B4-BE49-F238E27FC236}">
                <a16:creationId xmlns:a16="http://schemas.microsoft.com/office/drawing/2014/main" id="{B5413AC2-6DF7-88F0-561A-096D66277974}"/>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Box 10">
            <a:extLst>
              <a:ext uri="{FF2B5EF4-FFF2-40B4-BE49-F238E27FC236}">
                <a16:creationId xmlns:a16="http://schemas.microsoft.com/office/drawing/2014/main" id="{A5048F77-1988-6A9D-541E-C5A6CDBA3B66}"/>
              </a:ext>
            </a:extLst>
          </p:cNvPr>
          <p:cNvSpPr txBox="1"/>
          <p:nvPr/>
        </p:nvSpPr>
        <p:spPr>
          <a:xfrm>
            <a:off x="6400800" y="4099224"/>
            <a:ext cx="5486400" cy="553998"/>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sym typeface="+mn-lt"/>
              </a:rPr>
              <a:t>Nike</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1" name="文字方塊 30">
            <a:extLst>
              <a:ext uri="{FF2B5EF4-FFF2-40B4-BE49-F238E27FC236}">
                <a16:creationId xmlns:a16="http://schemas.microsoft.com/office/drawing/2014/main" id="{CB26395C-8C2A-71C4-F28C-88E084F027DC}"/>
              </a:ext>
            </a:extLst>
          </p:cNvPr>
          <p:cNvSpPr txBox="1"/>
          <p:nvPr/>
        </p:nvSpPr>
        <p:spPr>
          <a:xfrm>
            <a:off x="1354899" y="4788811"/>
            <a:ext cx="15681868" cy="5078313"/>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產品差異化的應用</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en-US" altLang="zh-TW" sz="3600">
                <a:solidFill>
                  <a:srgbClr val="000000"/>
                </a:solidFill>
                <a:latin typeface="微軟正黑體" panose="020B0604030504040204" pitchFamily="34" charset="-120"/>
                <a:ea typeface="微軟正黑體" panose="020B0604030504040204" pitchFamily="34" charset="-120"/>
              </a:rPr>
              <a:t>NIKE</a:t>
            </a:r>
            <a:r>
              <a:rPr lang="zh-TW" altLang="en-US" sz="3600">
                <a:solidFill>
                  <a:srgbClr val="000000"/>
                </a:solidFill>
                <a:latin typeface="微軟正黑體" panose="020B0604030504040204" pitchFamily="34" charset="-120"/>
                <a:ea typeface="微軟正黑體" panose="020B0604030504040204" pitchFamily="34" charset="-120"/>
              </a:rPr>
              <a:t>透過大數據分析收集用戶的健康和運動數據，提供個性化的產品推薦和定制化服務。「</a:t>
            </a:r>
            <a:r>
              <a:rPr lang="en-US" altLang="zh-TW" sz="3600">
                <a:solidFill>
                  <a:srgbClr val="000000"/>
                </a:solidFill>
                <a:latin typeface="微軟正黑體" panose="020B0604030504040204" pitchFamily="34" charset="-120"/>
                <a:ea typeface="微軟正黑體" panose="020B0604030504040204" pitchFamily="34" charset="-120"/>
              </a:rPr>
              <a:t>Nike By You</a:t>
            </a:r>
            <a:r>
              <a:rPr lang="zh-TW" altLang="en-US" sz="3600">
                <a:solidFill>
                  <a:srgbClr val="000000"/>
                </a:solidFill>
                <a:latin typeface="微軟正黑體" panose="020B0604030504040204" pitchFamily="34" charset="-120"/>
                <a:ea typeface="微軟正黑體" panose="020B0604030504040204" pitchFamily="34" charset="-120"/>
              </a:rPr>
              <a:t>」服務允許顧客根據自己的喜好設計鞋子，而 </a:t>
            </a:r>
            <a:r>
              <a:rPr lang="en-US" altLang="zh-TW" sz="3600">
                <a:solidFill>
                  <a:srgbClr val="000000"/>
                </a:solidFill>
                <a:latin typeface="微軟正黑體" panose="020B0604030504040204" pitchFamily="34" charset="-120"/>
                <a:ea typeface="微軟正黑體" panose="020B0604030504040204" pitchFamily="34" charset="-120"/>
              </a:rPr>
              <a:t>Nike Run Club </a:t>
            </a:r>
            <a:r>
              <a:rPr lang="zh-TW" altLang="en-US" sz="3600">
                <a:solidFill>
                  <a:srgbClr val="000000"/>
                </a:solidFill>
                <a:latin typeface="微軟正黑體" panose="020B0604030504040204" pitchFamily="34" charset="-120"/>
                <a:ea typeface="微軟正黑體" panose="020B0604030504040204" pitchFamily="34" charset="-120"/>
              </a:rPr>
              <a:t>和 </a:t>
            </a:r>
            <a:r>
              <a:rPr lang="en-US" altLang="zh-TW" sz="3600">
                <a:solidFill>
                  <a:srgbClr val="000000"/>
                </a:solidFill>
                <a:latin typeface="微軟正黑體" panose="020B0604030504040204" pitchFamily="34" charset="-120"/>
                <a:ea typeface="微軟正黑體" panose="020B0604030504040204" pitchFamily="34" charset="-120"/>
              </a:rPr>
              <a:t>Nike Training Club </a:t>
            </a:r>
            <a:r>
              <a:rPr lang="zh-TW" altLang="en-US" sz="3600">
                <a:solidFill>
                  <a:srgbClr val="000000"/>
                </a:solidFill>
                <a:latin typeface="微軟正黑體" panose="020B0604030504040204" pitchFamily="34" charset="-120"/>
                <a:ea typeface="微軟正黑體" panose="020B0604030504040204" pitchFamily="34" charset="-120"/>
              </a:rPr>
              <a:t>等應用則根據數據分析提供個性化運動指導，增強顧客忠誠度</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創新行銷策略</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en-US" altLang="zh-TW" sz="3600">
                <a:solidFill>
                  <a:srgbClr val="000000"/>
                </a:solidFill>
                <a:latin typeface="微軟正黑體" panose="020B0604030504040204" pitchFamily="34" charset="-120"/>
                <a:ea typeface="微軟正黑體" panose="020B0604030504040204" pitchFamily="34" charset="-120"/>
              </a:rPr>
              <a:t>NIKE</a:t>
            </a:r>
            <a:r>
              <a:rPr lang="zh-TW" altLang="en-US" sz="3600">
                <a:solidFill>
                  <a:srgbClr val="000000"/>
                </a:solidFill>
                <a:latin typeface="微軟正黑體" panose="020B0604030504040204" pitchFamily="34" charset="-120"/>
                <a:ea typeface="微軟正黑體" panose="020B0604030504040204" pitchFamily="34" charset="-120"/>
              </a:rPr>
              <a:t>透過數據分析了解不同市場的需求，精準制定市場推廣活動，使其產品能夠更具針對性地吸引目標消費者，實現品牌價值的差異化</a:t>
            </a:r>
          </a:p>
        </p:txBody>
      </p:sp>
      <p:grpSp>
        <p:nvGrpSpPr>
          <p:cNvPr id="32" name="群組 31">
            <a:extLst>
              <a:ext uri="{FF2B5EF4-FFF2-40B4-BE49-F238E27FC236}">
                <a16:creationId xmlns:a16="http://schemas.microsoft.com/office/drawing/2014/main" id="{39F39347-964D-FE82-13F0-AD375BCC1B22}"/>
              </a:ext>
            </a:extLst>
          </p:cNvPr>
          <p:cNvGrpSpPr/>
          <p:nvPr/>
        </p:nvGrpSpPr>
        <p:grpSpPr>
          <a:xfrm>
            <a:off x="779979" y="2261143"/>
            <a:ext cx="5486400" cy="1363305"/>
            <a:chOff x="779979" y="2261143"/>
            <a:chExt cx="3692451" cy="1363305"/>
          </a:xfrm>
        </p:grpSpPr>
        <p:grpSp>
          <p:nvGrpSpPr>
            <p:cNvPr id="33" name="群組 32">
              <a:extLst>
                <a:ext uri="{FF2B5EF4-FFF2-40B4-BE49-F238E27FC236}">
                  <a16:creationId xmlns:a16="http://schemas.microsoft.com/office/drawing/2014/main" id="{267F8C3B-F86B-CBB7-1097-8C7DEC88F815}"/>
                </a:ext>
              </a:extLst>
            </p:cNvPr>
            <p:cNvGrpSpPr/>
            <p:nvPr/>
          </p:nvGrpSpPr>
          <p:grpSpPr>
            <a:xfrm>
              <a:off x="779979" y="2261143"/>
              <a:ext cx="3692451" cy="1363305"/>
              <a:chOff x="2146039" y="3751141"/>
              <a:chExt cx="3692451" cy="1363305"/>
            </a:xfrm>
          </p:grpSpPr>
          <p:grpSp>
            <p:nvGrpSpPr>
              <p:cNvPr id="35" name="Group 27">
                <a:extLst>
                  <a:ext uri="{FF2B5EF4-FFF2-40B4-BE49-F238E27FC236}">
                    <a16:creationId xmlns:a16="http://schemas.microsoft.com/office/drawing/2014/main" id="{71834154-F09A-6AB0-081C-B6919920FDD1}"/>
                  </a:ext>
                </a:extLst>
              </p:cNvPr>
              <p:cNvGrpSpPr/>
              <p:nvPr/>
            </p:nvGrpSpPr>
            <p:grpSpPr>
              <a:xfrm>
                <a:off x="2146039" y="4121531"/>
                <a:ext cx="3692451" cy="992915"/>
                <a:chOff x="17780" y="22860"/>
                <a:chExt cx="1092899" cy="360680"/>
              </a:xfrm>
            </p:grpSpPr>
            <p:sp>
              <p:nvSpPr>
                <p:cNvPr id="37" name="Freeform 28">
                  <a:extLst>
                    <a:ext uri="{FF2B5EF4-FFF2-40B4-BE49-F238E27FC236}">
                      <a16:creationId xmlns:a16="http://schemas.microsoft.com/office/drawing/2014/main" id="{1E0316DD-3FB8-2EF9-1A3F-324A8D49DB0F}"/>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6" name="Freeform 33">
                <a:extLst>
                  <a:ext uri="{FF2B5EF4-FFF2-40B4-BE49-F238E27FC236}">
                    <a16:creationId xmlns:a16="http://schemas.microsoft.com/office/drawing/2014/main" id="{5CB8F04C-A769-30BD-F273-FDF773DEA92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34" name="文字方塊 33">
              <a:extLst>
                <a:ext uri="{FF2B5EF4-FFF2-40B4-BE49-F238E27FC236}">
                  <a16:creationId xmlns:a16="http://schemas.microsoft.com/office/drawing/2014/main" id="{09CF5560-53DA-60A5-5E6C-8BEDC960A982}"/>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差異化策略</a:t>
              </a:r>
            </a:p>
          </p:txBody>
        </p:sp>
      </p:grpSp>
    </p:spTree>
    <p:extLst>
      <p:ext uri="{BB962C8B-B14F-4D97-AF65-F5344CB8AC3E}">
        <p14:creationId xmlns:p14="http://schemas.microsoft.com/office/powerpoint/2010/main" val="38512700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BA660719-FDCD-128E-E68C-9F1DF9F9F42A}"/>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B4921E40-8AB1-0DCE-9B84-852ADBD94AFC}"/>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25211E44-2281-B555-30C4-8BDC66F3594F}"/>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6B55A2D8-0D0B-1A19-B6EE-FCB2621F4BB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411CFCB9-FBD6-46FB-74EB-52E4A184B20A}"/>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01F42C54-DE26-104A-4781-92AE0151BE22}"/>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B0E91B04-A054-D496-D7BE-0733FF100397}"/>
                </a:ext>
              </a:extLst>
            </p:cNvPr>
            <p:cNvGrpSpPr/>
            <p:nvPr/>
          </p:nvGrpSpPr>
          <p:grpSpPr>
            <a:xfrm>
              <a:off x="0" y="1358599"/>
              <a:ext cx="24384000" cy="12227387"/>
              <a:chOff x="0" y="0"/>
              <a:chExt cx="4862686" cy="2438400"/>
            </a:xfrm>
          </p:grpSpPr>
          <p:sp>
            <p:nvSpPr>
              <p:cNvPr id="54" name="Freeform 9">
                <a:extLst>
                  <a:ext uri="{FF2B5EF4-FFF2-40B4-BE49-F238E27FC236}">
                    <a16:creationId xmlns:a16="http://schemas.microsoft.com/office/drawing/2014/main" id="{70DB0AC7-87C6-ACBA-B149-E3CB1C3BF5A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5" name="TextBox 10">
                <a:extLst>
                  <a:ext uri="{FF2B5EF4-FFF2-40B4-BE49-F238E27FC236}">
                    <a16:creationId xmlns:a16="http://schemas.microsoft.com/office/drawing/2014/main" id="{D474E004-F488-2FD4-C0F2-925B6FCA33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8FD791A6-5F00-C8FF-C7DE-740C88A5A3AB}"/>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703F933F-A375-C170-9E52-364C589CB3A7}"/>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82777DA2-2840-348A-3F22-175046F31B6B}"/>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182439C6-CAD3-93E7-0527-03866A75669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55AB86BB-9EAE-D882-260F-C41C56CE3131}"/>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C8C7BC22-15C8-F62C-E537-8AA9DE7D6F34}"/>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C54D8279-5213-C82E-E90E-61C5F850AB8A}"/>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C14D982B-D541-8E6A-5C7D-BC8E74DF56F3}"/>
                </a:ext>
              </a:extLst>
            </p:cNvPr>
            <p:cNvGrpSpPr/>
            <p:nvPr/>
          </p:nvGrpSpPr>
          <p:grpSpPr>
            <a:xfrm>
              <a:off x="2134357" y="1651686"/>
              <a:ext cx="20878043" cy="696519"/>
              <a:chOff x="0" y="-9525"/>
              <a:chExt cx="12467294" cy="415925"/>
            </a:xfrm>
          </p:grpSpPr>
          <p:sp>
            <p:nvSpPr>
              <p:cNvPr id="52" name="Freeform 19">
                <a:extLst>
                  <a:ext uri="{FF2B5EF4-FFF2-40B4-BE49-F238E27FC236}">
                    <a16:creationId xmlns:a16="http://schemas.microsoft.com/office/drawing/2014/main" id="{CF9B155D-BBF9-08AB-5181-1ABE7D97C8D5}"/>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3" name="TextBox 20">
                <a:extLst>
                  <a:ext uri="{FF2B5EF4-FFF2-40B4-BE49-F238E27FC236}">
                    <a16:creationId xmlns:a16="http://schemas.microsoft.com/office/drawing/2014/main" id="{31703818-1D33-AD9A-4745-24B74AB47626}"/>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7" name="Freeform 21">
              <a:extLst>
                <a:ext uri="{FF2B5EF4-FFF2-40B4-BE49-F238E27FC236}">
                  <a16:creationId xmlns:a16="http://schemas.microsoft.com/office/drawing/2014/main" id="{16EBD8E9-AF92-74B8-789B-38B62C414273}"/>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8" name="Group 22">
              <a:extLst>
                <a:ext uri="{FF2B5EF4-FFF2-40B4-BE49-F238E27FC236}">
                  <a16:creationId xmlns:a16="http://schemas.microsoft.com/office/drawing/2014/main" id="{CDF11157-E37C-829A-F02D-F58ECB29410A}"/>
                </a:ext>
              </a:extLst>
            </p:cNvPr>
            <p:cNvGrpSpPr/>
            <p:nvPr/>
          </p:nvGrpSpPr>
          <p:grpSpPr>
            <a:xfrm>
              <a:off x="447964" y="221133"/>
              <a:ext cx="796139" cy="796139"/>
              <a:chOff x="0" y="0"/>
              <a:chExt cx="812800" cy="812800"/>
            </a:xfrm>
          </p:grpSpPr>
          <p:sp>
            <p:nvSpPr>
              <p:cNvPr id="50" name="Freeform 23">
                <a:extLst>
                  <a:ext uri="{FF2B5EF4-FFF2-40B4-BE49-F238E27FC236}">
                    <a16:creationId xmlns:a16="http://schemas.microsoft.com/office/drawing/2014/main" id="{46B86377-0A49-A6E3-5066-F193A461276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1" name="TextBox 24">
                <a:extLst>
                  <a:ext uri="{FF2B5EF4-FFF2-40B4-BE49-F238E27FC236}">
                    <a16:creationId xmlns:a16="http://schemas.microsoft.com/office/drawing/2014/main" id="{E65EC2E9-19B8-5A28-9909-C1292EBC774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9" name="TextBox 25">
              <a:extLst>
                <a:ext uri="{FF2B5EF4-FFF2-40B4-BE49-F238E27FC236}">
                  <a16:creationId xmlns:a16="http://schemas.microsoft.com/office/drawing/2014/main" id="{D037EBA9-B8E9-281B-61E1-37F3A46AAB8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的競爭策略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企業使用大數據採取的策略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39" name="TextBox 10">
            <a:extLst>
              <a:ext uri="{FF2B5EF4-FFF2-40B4-BE49-F238E27FC236}">
                <a16:creationId xmlns:a16="http://schemas.microsoft.com/office/drawing/2014/main" id="{85C29234-8888-306E-3814-8B7A812AA01C}"/>
              </a:ext>
            </a:extLst>
          </p:cNvPr>
          <p:cNvSpPr txBox="1"/>
          <p:nvPr/>
        </p:nvSpPr>
        <p:spPr>
          <a:xfrm>
            <a:off x="1200150" y="4094668"/>
            <a:ext cx="16230600" cy="1107996"/>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集中化策略分為成本集中化和差異化集中化，專注於特定市場細分或地理區域，並提供針對性的產品或服務</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40" name="矩形: 圓角 39">
            <a:extLst>
              <a:ext uri="{FF2B5EF4-FFF2-40B4-BE49-F238E27FC236}">
                <a16:creationId xmlns:a16="http://schemas.microsoft.com/office/drawing/2014/main" id="{DB79C4DA-FF87-091D-A57A-6827711FE9BF}"/>
              </a:ext>
            </a:extLst>
          </p:cNvPr>
          <p:cNvSpPr/>
          <p:nvPr/>
        </p:nvSpPr>
        <p:spPr>
          <a:xfrm>
            <a:off x="856986" y="5553093"/>
            <a:ext cx="16402314" cy="452753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10">
            <a:extLst>
              <a:ext uri="{FF2B5EF4-FFF2-40B4-BE49-F238E27FC236}">
                <a16:creationId xmlns:a16="http://schemas.microsoft.com/office/drawing/2014/main" id="{4594DDEA-E68A-CB60-D158-EC3E9D1F313B}"/>
              </a:ext>
            </a:extLst>
          </p:cNvPr>
          <p:cNvSpPr txBox="1"/>
          <p:nvPr/>
        </p:nvSpPr>
        <p:spPr>
          <a:xfrm>
            <a:off x="5867400" y="5845793"/>
            <a:ext cx="6019800" cy="557735"/>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系統整合商的集中化策略支持</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42" name="文字方塊 41">
            <a:extLst>
              <a:ext uri="{FF2B5EF4-FFF2-40B4-BE49-F238E27FC236}">
                <a16:creationId xmlns:a16="http://schemas.microsoft.com/office/drawing/2014/main" id="{CC41B960-40D5-A3CF-9D28-0C24E2DDA49E}"/>
              </a:ext>
            </a:extLst>
          </p:cNvPr>
          <p:cNvSpPr txBox="1"/>
          <p:nvPr/>
        </p:nvSpPr>
        <p:spPr>
          <a:xfrm>
            <a:off x="1100898" y="6498474"/>
            <a:ext cx="16086203" cy="3416320"/>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特定市場的深度數據分析</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系統整合商透過針對性的大數據解決方案，幫助企業深入了解目標市場的特定需求和行為，並提供定制化的數據支持</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地域特定需求的響應</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系統整合商幫助企業基於不同地區市場需求進行生產和行銷調整</a:t>
            </a:r>
          </a:p>
        </p:txBody>
      </p:sp>
      <p:grpSp>
        <p:nvGrpSpPr>
          <p:cNvPr id="43" name="群組 42">
            <a:extLst>
              <a:ext uri="{FF2B5EF4-FFF2-40B4-BE49-F238E27FC236}">
                <a16:creationId xmlns:a16="http://schemas.microsoft.com/office/drawing/2014/main" id="{6441C43E-C40E-E451-DB73-779EDF1917EC}"/>
              </a:ext>
            </a:extLst>
          </p:cNvPr>
          <p:cNvGrpSpPr/>
          <p:nvPr/>
        </p:nvGrpSpPr>
        <p:grpSpPr>
          <a:xfrm>
            <a:off x="779979" y="2261143"/>
            <a:ext cx="5486400" cy="1363305"/>
            <a:chOff x="779979" y="2261143"/>
            <a:chExt cx="3692451" cy="1363305"/>
          </a:xfrm>
        </p:grpSpPr>
        <p:grpSp>
          <p:nvGrpSpPr>
            <p:cNvPr id="44" name="群組 43">
              <a:extLst>
                <a:ext uri="{FF2B5EF4-FFF2-40B4-BE49-F238E27FC236}">
                  <a16:creationId xmlns:a16="http://schemas.microsoft.com/office/drawing/2014/main" id="{AA011A04-02C5-A741-36F8-A7A10B92B7C8}"/>
                </a:ext>
              </a:extLst>
            </p:cNvPr>
            <p:cNvGrpSpPr/>
            <p:nvPr/>
          </p:nvGrpSpPr>
          <p:grpSpPr>
            <a:xfrm>
              <a:off x="779979" y="2261143"/>
              <a:ext cx="3692451" cy="1363305"/>
              <a:chOff x="2146039" y="3751141"/>
              <a:chExt cx="3692451" cy="1363305"/>
            </a:xfrm>
          </p:grpSpPr>
          <p:grpSp>
            <p:nvGrpSpPr>
              <p:cNvPr id="46" name="Group 27">
                <a:extLst>
                  <a:ext uri="{FF2B5EF4-FFF2-40B4-BE49-F238E27FC236}">
                    <a16:creationId xmlns:a16="http://schemas.microsoft.com/office/drawing/2014/main" id="{1E674E3A-6F0B-03D2-24FB-4867B0B110D2}"/>
                  </a:ext>
                </a:extLst>
              </p:cNvPr>
              <p:cNvGrpSpPr/>
              <p:nvPr/>
            </p:nvGrpSpPr>
            <p:grpSpPr>
              <a:xfrm>
                <a:off x="2146039" y="4121531"/>
                <a:ext cx="3692451" cy="992915"/>
                <a:chOff x="17780" y="22860"/>
                <a:chExt cx="1092899" cy="360680"/>
              </a:xfrm>
            </p:grpSpPr>
            <p:sp>
              <p:nvSpPr>
                <p:cNvPr id="48" name="Freeform 28">
                  <a:extLst>
                    <a:ext uri="{FF2B5EF4-FFF2-40B4-BE49-F238E27FC236}">
                      <a16:creationId xmlns:a16="http://schemas.microsoft.com/office/drawing/2014/main" id="{811E6665-E3D3-BDED-C455-39E5903656A0}"/>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47" name="Freeform 33">
                <a:extLst>
                  <a:ext uri="{FF2B5EF4-FFF2-40B4-BE49-F238E27FC236}">
                    <a16:creationId xmlns:a16="http://schemas.microsoft.com/office/drawing/2014/main" id="{0DE45508-CC78-4132-C062-F0EB7CFCC669}"/>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45" name="文字方塊 44">
              <a:extLst>
                <a:ext uri="{FF2B5EF4-FFF2-40B4-BE49-F238E27FC236}">
                  <a16:creationId xmlns:a16="http://schemas.microsoft.com/office/drawing/2014/main" id="{C492328C-DD9D-DB48-63B2-D11487E5D1B5}"/>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集中化策略</a:t>
              </a:r>
            </a:p>
          </p:txBody>
        </p:sp>
      </p:grpSp>
    </p:spTree>
    <p:extLst>
      <p:ext uri="{BB962C8B-B14F-4D97-AF65-F5344CB8AC3E}">
        <p14:creationId xmlns:p14="http://schemas.microsoft.com/office/powerpoint/2010/main" val="14058042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4627F170-4138-152E-551F-11C5346AE8AB}"/>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B2F46F95-D03B-9A1A-99C9-0E7C8721963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0E22C3FB-0B11-DE83-C7A0-1755D585F90B}"/>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64C18ABF-580C-B5FA-E2AC-30B9931B695F}"/>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7D5CDC65-438B-5F63-94D6-AB4DF34EF939}"/>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49DD022D-3F4D-BFF5-7DF4-BFB66620618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ED94283D-6456-BACD-60B3-B3D007F50E89}"/>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9CD2D924-AC33-2D8E-BF9B-7E3ECF71BF29}"/>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955A7F20-6855-1BFB-B930-DED953F3DD7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20787366-9DE3-DC3F-C16D-0DE491FA635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5CEBC3D2-CAD7-84B8-6436-356A03C78C86}"/>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6C5BD79E-788B-6079-6870-EA2226396D0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E172FEA3-E5C9-A958-A7C2-D8CE58666EEB}"/>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76BAA354-648B-D13F-E2A8-893FDB1B9C26}"/>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9E891600-3B08-C31F-2F27-38E1987EA646}"/>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D2A8B7F2-1D7B-2A35-E0E7-12BBB77E8E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E7848270-9FDB-3332-97B6-0F11C2393297}"/>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BD21F019-319C-46D6-5F82-A56AE791D0A4}"/>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A7727D2B-E5E6-AFE1-2DE2-0A1D1495D7C9}"/>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2FD4B3A7-7BF3-61A9-1032-46A767DE81A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5978FDB8-CA55-69A8-1E8F-6465EF4B92A8}"/>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6D294A9E-7DE2-F774-E03B-935B81A6D09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C9C2AF61-AB4C-E832-6711-137D7F53234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E2BA46B5-3BB4-67FC-9C19-47BA493AA6B3}"/>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PORTER</a:t>
            </a:r>
            <a:r>
              <a:rPr lang="zh-TW" altLang="en-US" sz="2800" b="1" i="0">
                <a:solidFill>
                  <a:srgbClr val="000000"/>
                </a:solidFill>
                <a:effectLst/>
                <a:latin typeface="微軟正黑體" panose="020B0604030504040204" pitchFamily="34" charset="-120"/>
                <a:ea typeface="微軟正黑體" panose="020B0604030504040204" pitchFamily="34" charset="-120"/>
              </a:rPr>
              <a:t>的競爭策略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r>
              <a:rPr lang="zh-TW" altLang="en-US" sz="2800" b="1" i="0">
                <a:solidFill>
                  <a:srgbClr val="000000"/>
                </a:solidFill>
                <a:effectLst/>
                <a:latin typeface="微軟正黑體" panose="020B0604030504040204" pitchFamily="34" charset="-120"/>
                <a:ea typeface="微軟正黑體" panose="020B0604030504040204" pitchFamily="34" charset="-120"/>
              </a:rPr>
              <a:t>企業使用大數據採取的策略</a:t>
            </a:r>
            <a:r>
              <a:rPr lang="en-US" altLang="zh-TW" sz="2800" b="1" i="0">
                <a:solidFill>
                  <a:srgbClr val="000000"/>
                </a:solidFill>
                <a:effectLst/>
                <a:latin typeface="微軟正黑體" panose="020B0604030504040204" pitchFamily="34" charset="-120"/>
                <a:ea typeface="微軟正黑體" panose="020B0604030504040204" pitchFamily="34" charset="-120"/>
              </a:rPr>
              <a:t>)</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29" name="矩形: 圓角 28">
            <a:extLst>
              <a:ext uri="{FF2B5EF4-FFF2-40B4-BE49-F238E27FC236}">
                <a16:creationId xmlns:a16="http://schemas.microsoft.com/office/drawing/2014/main" id="{B5413AC2-6DF7-88F0-561A-096D66277974}"/>
              </a:ext>
            </a:extLst>
          </p:cNvPr>
          <p:cNvSpPr/>
          <p:nvPr/>
        </p:nvSpPr>
        <p:spPr>
          <a:xfrm>
            <a:off x="856986" y="3849770"/>
            <a:ext cx="16402314" cy="623085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TextBox 10">
            <a:extLst>
              <a:ext uri="{FF2B5EF4-FFF2-40B4-BE49-F238E27FC236}">
                <a16:creationId xmlns:a16="http://schemas.microsoft.com/office/drawing/2014/main" id="{A5048F77-1988-6A9D-541E-C5A6CDBA3B66}"/>
              </a:ext>
            </a:extLst>
          </p:cNvPr>
          <p:cNvSpPr txBox="1"/>
          <p:nvPr/>
        </p:nvSpPr>
        <p:spPr>
          <a:xfrm>
            <a:off x="6400800" y="4099224"/>
            <a:ext cx="5486400" cy="553998"/>
          </a:xfrm>
          <a:prstGeom prst="rect">
            <a:avLst/>
          </a:prstGeom>
        </p:spPr>
        <p:txBody>
          <a:bodyPr wrap="square" lIns="0" tIns="0" rIns="0" bIns="0" rtlCol="0" anchor="t">
            <a:spAutoFit/>
          </a:bodyPr>
          <a:lstStyle/>
          <a:p>
            <a:pPr indent="-1080000" algn="ctr"/>
            <a:r>
              <a:rPr lang="en-US" altLang="zh-TW" sz="3600" b="1">
                <a:solidFill>
                  <a:srgbClr val="000000"/>
                </a:solidFill>
                <a:latin typeface="微軟正黑體" panose="020B0604030504040204" pitchFamily="34" charset="-120"/>
                <a:ea typeface="微軟正黑體" panose="020B0604030504040204" pitchFamily="34" charset="-120"/>
                <a:sym typeface="+mn-lt"/>
              </a:rPr>
              <a:t>Starbucks</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31" name="文字方塊 30">
            <a:extLst>
              <a:ext uri="{FF2B5EF4-FFF2-40B4-BE49-F238E27FC236}">
                <a16:creationId xmlns:a16="http://schemas.microsoft.com/office/drawing/2014/main" id="{CB26395C-8C2A-71C4-F28C-88E084F027DC}"/>
              </a:ext>
            </a:extLst>
          </p:cNvPr>
          <p:cNvSpPr txBox="1"/>
          <p:nvPr/>
        </p:nvSpPr>
        <p:spPr>
          <a:xfrm>
            <a:off x="1354899" y="4788811"/>
            <a:ext cx="15681868" cy="5078313"/>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區域市場聚焦</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星巴克在全球不同地區市場上實行集中化策略，根據各地消費者的需求提供特定產品。透過數據分析，星巴克識別不同區域的口味偏好，並針對每個市場調整產品配方和行銷活動</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數位化與行銷定制</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星巴克的手機應用程序和會員系統收集大量顧客數據，根據顧客的購買行為、偏好等訊息，向不同消費群體提供個性化推薦，並透過數位化推廣增強顧客忠誠度。這種市場細分的集中化策略增強星巴克的品牌影響力</a:t>
            </a:r>
          </a:p>
        </p:txBody>
      </p:sp>
      <p:grpSp>
        <p:nvGrpSpPr>
          <p:cNvPr id="32" name="群組 31">
            <a:extLst>
              <a:ext uri="{FF2B5EF4-FFF2-40B4-BE49-F238E27FC236}">
                <a16:creationId xmlns:a16="http://schemas.microsoft.com/office/drawing/2014/main" id="{39F39347-964D-FE82-13F0-AD375BCC1B22}"/>
              </a:ext>
            </a:extLst>
          </p:cNvPr>
          <p:cNvGrpSpPr/>
          <p:nvPr/>
        </p:nvGrpSpPr>
        <p:grpSpPr>
          <a:xfrm>
            <a:off x="779979" y="2261143"/>
            <a:ext cx="5486400" cy="1363305"/>
            <a:chOff x="779979" y="2261143"/>
            <a:chExt cx="3692451" cy="1363305"/>
          </a:xfrm>
        </p:grpSpPr>
        <p:grpSp>
          <p:nvGrpSpPr>
            <p:cNvPr id="33" name="群組 32">
              <a:extLst>
                <a:ext uri="{FF2B5EF4-FFF2-40B4-BE49-F238E27FC236}">
                  <a16:creationId xmlns:a16="http://schemas.microsoft.com/office/drawing/2014/main" id="{267F8C3B-F86B-CBB7-1097-8C7DEC88F815}"/>
                </a:ext>
              </a:extLst>
            </p:cNvPr>
            <p:cNvGrpSpPr/>
            <p:nvPr/>
          </p:nvGrpSpPr>
          <p:grpSpPr>
            <a:xfrm>
              <a:off x="779979" y="2261143"/>
              <a:ext cx="3692451" cy="1363305"/>
              <a:chOff x="2146039" y="3751141"/>
              <a:chExt cx="3692451" cy="1363305"/>
            </a:xfrm>
          </p:grpSpPr>
          <p:grpSp>
            <p:nvGrpSpPr>
              <p:cNvPr id="35" name="Group 27">
                <a:extLst>
                  <a:ext uri="{FF2B5EF4-FFF2-40B4-BE49-F238E27FC236}">
                    <a16:creationId xmlns:a16="http://schemas.microsoft.com/office/drawing/2014/main" id="{71834154-F09A-6AB0-081C-B6919920FDD1}"/>
                  </a:ext>
                </a:extLst>
              </p:cNvPr>
              <p:cNvGrpSpPr/>
              <p:nvPr/>
            </p:nvGrpSpPr>
            <p:grpSpPr>
              <a:xfrm>
                <a:off x="2146039" y="4121531"/>
                <a:ext cx="3692451" cy="992915"/>
                <a:chOff x="17780" y="22860"/>
                <a:chExt cx="1092899" cy="360680"/>
              </a:xfrm>
            </p:grpSpPr>
            <p:sp>
              <p:nvSpPr>
                <p:cNvPr id="37" name="Freeform 28">
                  <a:extLst>
                    <a:ext uri="{FF2B5EF4-FFF2-40B4-BE49-F238E27FC236}">
                      <a16:creationId xmlns:a16="http://schemas.microsoft.com/office/drawing/2014/main" id="{1E0316DD-3FB8-2EF9-1A3F-324A8D49DB0F}"/>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6" name="Freeform 33">
                <a:extLst>
                  <a:ext uri="{FF2B5EF4-FFF2-40B4-BE49-F238E27FC236}">
                    <a16:creationId xmlns:a16="http://schemas.microsoft.com/office/drawing/2014/main" id="{5CB8F04C-A769-30BD-F273-FDF773DEA92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34" name="文字方塊 33">
              <a:extLst>
                <a:ext uri="{FF2B5EF4-FFF2-40B4-BE49-F238E27FC236}">
                  <a16:creationId xmlns:a16="http://schemas.microsoft.com/office/drawing/2014/main" id="{09CF5560-53DA-60A5-5E6C-8BEDC960A982}"/>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集中化策略</a:t>
              </a:r>
            </a:p>
          </p:txBody>
        </p:sp>
      </p:grpSp>
    </p:spTree>
    <p:extLst>
      <p:ext uri="{BB962C8B-B14F-4D97-AF65-F5344CB8AC3E}">
        <p14:creationId xmlns:p14="http://schemas.microsoft.com/office/powerpoint/2010/main" val="3911652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6CC185F4-3CE3-0E17-6595-C0241BD10654}"/>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D49ADB54-35DE-2BB7-5CBC-0C1942E82076}"/>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41D01185-9D48-1C40-47FE-C3D777B86FD2}"/>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4" name="Freeform 5">
              <a:extLst>
                <a:ext uri="{FF2B5EF4-FFF2-40B4-BE49-F238E27FC236}">
                  <a16:creationId xmlns:a16="http://schemas.microsoft.com/office/drawing/2014/main" id="{796777F0-1A8E-2D97-8A10-6B4B3A6681B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5" name="TextBox 6">
              <a:extLst>
                <a:ext uri="{FF2B5EF4-FFF2-40B4-BE49-F238E27FC236}">
                  <a16:creationId xmlns:a16="http://schemas.microsoft.com/office/drawing/2014/main" id="{C717F46D-4BF9-E482-6EBA-B810220D501B}"/>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6" name="Freeform 7">
              <a:extLst>
                <a:ext uri="{FF2B5EF4-FFF2-40B4-BE49-F238E27FC236}">
                  <a16:creationId xmlns:a16="http://schemas.microsoft.com/office/drawing/2014/main" id="{BFBDA688-6274-1228-F6A7-370D17D4CD1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7" name="Group 8">
              <a:extLst>
                <a:ext uri="{FF2B5EF4-FFF2-40B4-BE49-F238E27FC236}">
                  <a16:creationId xmlns:a16="http://schemas.microsoft.com/office/drawing/2014/main" id="{A1D66146-BCBD-4402-22B1-94A933F4A4B9}"/>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F1EAB582-7724-1600-3D01-B919AACE1ED4}"/>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31C968AD-25CC-F269-F741-BA3C3C1AF5D9}"/>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8" name="AutoShape 11">
              <a:extLst>
                <a:ext uri="{FF2B5EF4-FFF2-40B4-BE49-F238E27FC236}">
                  <a16:creationId xmlns:a16="http://schemas.microsoft.com/office/drawing/2014/main" id="{2A7CEB24-30BE-4267-B3D1-DBA07BA766C2}"/>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9" name="AutoShape 12">
              <a:extLst>
                <a:ext uri="{FF2B5EF4-FFF2-40B4-BE49-F238E27FC236}">
                  <a16:creationId xmlns:a16="http://schemas.microsoft.com/office/drawing/2014/main" id="{D0442D5B-003F-F7A0-C16C-FA44566DD88C}"/>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40" name="Freeform 13">
              <a:extLst>
                <a:ext uri="{FF2B5EF4-FFF2-40B4-BE49-F238E27FC236}">
                  <a16:creationId xmlns:a16="http://schemas.microsoft.com/office/drawing/2014/main" id="{1E551774-C915-01FD-740D-717552FC9524}"/>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41" name="TextBox 14">
              <a:extLst>
                <a:ext uri="{FF2B5EF4-FFF2-40B4-BE49-F238E27FC236}">
                  <a16:creationId xmlns:a16="http://schemas.microsoft.com/office/drawing/2014/main" id="{C618803D-ED57-54F1-230F-0E5A7F0B0781}"/>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2" name="Freeform 15">
              <a:extLst>
                <a:ext uri="{FF2B5EF4-FFF2-40B4-BE49-F238E27FC236}">
                  <a16:creationId xmlns:a16="http://schemas.microsoft.com/office/drawing/2014/main" id="{14AFD22D-5611-9DB0-F3B8-3D7398040C89}"/>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3" name="Freeform 16">
              <a:extLst>
                <a:ext uri="{FF2B5EF4-FFF2-40B4-BE49-F238E27FC236}">
                  <a16:creationId xmlns:a16="http://schemas.microsoft.com/office/drawing/2014/main" id="{823BA400-17A1-E6C4-DDC4-6AFCAE348EDE}"/>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4" name="Freeform 17">
              <a:extLst>
                <a:ext uri="{FF2B5EF4-FFF2-40B4-BE49-F238E27FC236}">
                  <a16:creationId xmlns:a16="http://schemas.microsoft.com/office/drawing/2014/main" id="{C5D7EF44-20CC-81CF-7387-96BB480DBB3C}"/>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5" name="Group 18">
              <a:extLst>
                <a:ext uri="{FF2B5EF4-FFF2-40B4-BE49-F238E27FC236}">
                  <a16:creationId xmlns:a16="http://schemas.microsoft.com/office/drawing/2014/main" id="{94B21862-1B50-3848-A966-4875FDF71D58}"/>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E43B7475-8993-7628-E9F3-EF64DCAD09FF}"/>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A0353C3B-A4E5-6084-3D2B-8E023B48FADD}"/>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F6B1F92B-A5D8-1C86-57E5-7A7FA68395E1}"/>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4DE902B1-2727-9BB7-55EB-188391AD5E49}"/>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49CEE26F-5672-7729-AE1B-750DA2551C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627BA20D-4EEA-07A9-3AD3-0660BD703295}"/>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01BEF718-58D8-33C4-93FC-30762096EAFB}"/>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公司願景與平衡計分卡</a:t>
            </a:r>
            <a:r>
              <a:rPr lang="en-US" altLang="zh-TW" sz="2800" b="1" i="0">
                <a:solidFill>
                  <a:srgbClr val="000000"/>
                </a:solidFill>
                <a:effectLst/>
                <a:latin typeface="微軟正黑體" panose="020B0604030504040204" pitchFamily="34" charset="-120"/>
                <a:ea typeface="微軟正黑體" panose="020B0604030504040204" pitchFamily="34" charset="-120"/>
              </a:rPr>
              <a:t>(BSC)</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24" name="矩形: 圓角 23">
            <a:extLst>
              <a:ext uri="{FF2B5EF4-FFF2-40B4-BE49-F238E27FC236}">
                <a16:creationId xmlns:a16="http://schemas.microsoft.com/office/drawing/2014/main" id="{08789ECE-DFE0-D2F8-3A3C-222A224247AE}"/>
              </a:ext>
            </a:extLst>
          </p:cNvPr>
          <p:cNvSpPr/>
          <p:nvPr/>
        </p:nvSpPr>
        <p:spPr>
          <a:xfrm>
            <a:off x="856986" y="4228859"/>
            <a:ext cx="16402314" cy="585176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TextBox 10">
            <a:extLst>
              <a:ext uri="{FF2B5EF4-FFF2-40B4-BE49-F238E27FC236}">
                <a16:creationId xmlns:a16="http://schemas.microsoft.com/office/drawing/2014/main" id="{E569C9A1-E0DE-A32E-EB7E-D791DFE608A1}"/>
              </a:ext>
            </a:extLst>
          </p:cNvPr>
          <p:cNvSpPr txBox="1"/>
          <p:nvPr/>
        </p:nvSpPr>
        <p:spPr>
          <a:xfrm>
            <a:off x="6048243" y="4554282"/>
            <a:ext cx="6019800" cy="557735"/>
          </a:xfrm>
          <a:prstGeom prst="rect">
            <a:avLst/>
          </a:prstGeom>
        </p:spPr>
        <p:txBody>
          <a:bodyPr wrap="square" lIns="0" tIns="0" rIns="0" bIns="0" rtlCol="0" anchor="t">
            <a:spAutoFit/>
          </a:bodyPr>
          <a:lstStyle/>
          <a:p>
            <a:pPr indent="-1080000" algn="ctr"/>
            <a:r>
              <a:rPr lang="zh-TW" altLang="en-US" sz="3600" b="1">
                <a:solidFill>
                  <a:srgbClr val="000000"/>
                </a:solidFill>
                <a:latin typeface="微軟正黑體" panose="020B0604030504040204" pitchFamily="34" charset="-120"/>
                <a:ea typeface="微軟正黑體" panose="020B0604030504040204" pitchFamily="34" charset="-120"/>
                <a:sym typeface="+mn-lt"/>
              </a:rPr>
              <a:t> 星巴克（</a:t>
            </a:r>
            <a:r>
              <a:rPr lang="en-US" altLang="zh-TW" sz="3600" b="1">
                <a:solidFill>
                  <a:srgbClr val="000000"/>
                </a:solidFill>
                <a:latin typeface="微軟正黑體" panose="020B0604030504040204" pitchFamily="34" charset="-120"/>
                <a:ea typeface="微軟正黑體" panose="020B0604030504040204" pitchFamily="34" charset="-120"/>
                <a:sym typeface="+mn-lt"/>
              </a:rPr>
              <a:t>Starbucks</a:t>
            </a:r>
            <a:r>
              <a:rPr lang="zh-TW" altLang="en-US" sz="3600" b="1">
                <a:solidFill>
                  <a:srgbClr val="000000"/>
                </a:solidFill>
                <a:latin typeface="微軟正黑體" panose="020B0604030504040204" pitchFamily="34" charset="-120"/>
                <a:ea typeface="微軟正黑體" panose="020B0604030504040204" pitchFamily="34" charset="-120"/>
                <a:sym typeface="+mn-lt"/>
              </a:rPr>
              <a:t>） </a:t>
            </a:r>
            <a:endParaRPr lang="en-US" altLang="zh-CN"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7" name="文字方塊 26">
            <a:extLst>
              <a:ext uri="{FF2B5EF4-FFF2-40B4-BE49-F238E27FC236}">
                <a16:creationId xmlns:a16="http://schemas.microsoft.com/office/drawing/2014/main" id="{F65156C0-9DF2-65E8-EC09-4DBE24708AB6}"/>
              </a:ext>
            </a:extLst>
          </p:cNvPr>
          <p:cNvSpPr txBox="1"/>
          <p:nvPr/>
        </p:nvSpPr>
        <p:spPr>
          <a:xfrm>
            <a:off x="1386933" y="5693610"/>
            <a:ext cx="15300867" cy="3970318"/>
          </a:xfrm>
          <a:prstGeom prst="rect">
            <a:avLst/>
          </a:prstGeom>
          <a:noFill/>
        </p:spPr>
        <p:txBody>
          <a:bodyPr wrap="square">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rPr>
              <a:t>願景</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星巴克的願景是成為全球領先的咖啡品牌，提供顧客無與倫比的體驗，成為顧客生活的一部分，並在環境和社會責任方面做出貢獻</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rPr>
              <a:t>策略</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r>
              <a:rPr lang="zh-TW" altLang="en-US" sz="3600">
                <a:solidFill>
                  <a:srgbClr val="000000"/>
                </a:solidFill>
                <a:latin typeface="微軟正黑體" panose="020B0604030504040204" pitchFamily="34" charset="-120"/>
                <a:ea typeface="微軟正黑體" panose="020B0604030504040204" pitchFamily="34" charset="-120"/>
              </a:rPr>
              <a:t>星巴克採取數位化轉型的策略，透過運用大數據和數位技術增強客戶互動、優化運營流程、提升決策精準度，並發展個性化行銷服務</a:t>
            </a:r>
          </a:p>
        </p:txBody>
      </p:sp>
      <p:grpSp>
        <p:nvGrpSpPr>
          <p:cNvPr id="28" name="群組 27">
            <a:extLst>
              <a:ext uri="{FF2B5EF4-FFF2-40B4-BE49-F238E27FC236}">
                <a16:creationId xmlns:a16="http://schemas.microsoft.com/office/drawing/2014/main" id="{30CF4D75-15D4-4CC1-95BB-ABA1D5E0B67C}"/>
              </a:ext>
            </a:extLst>
          </p:cNvPr>
          <p:cNvGrpSpPr/>
          <p:nvPr/>
        </p:nvGrpSpPr>
        <p:grpSpPr>
          <a:xfrm>
            <a:off x="779979" y="2261143"/>
            <a:ext cx="5486400" cy="1363305"/>
            <a:chOff x="779979" y="2261143"/>
            <a:chExt cx="3692451" cy="1363305"/>
          </a:xfrm>
        </p:grpSpPr>
        <p:grpSp>
          <p:nvGrpSpPr>
            <p:cNvPr id="29" name="群組 28">
              <a:extLst>
                <a:ext uri="{FF2B5EF4-FFF2-40B4-BE49-F238E27FC236}">
                  <a16:creationId xmlns:a16="http://schemas.microsoft.com/office/drawing/2014/main" id="{95D1670E-DA32-CDEE-ED8E-E28379870BA6}"/>
                </a:ext>
              </a:extLst>
            </p:cNvPr>
            <p:cNvGrpSpPr/>
            <p:nvPr/>
          </p:nvGrpSpPr>
          <p:grpSpPr>
            <a:xfrm>
              <a:off x="779979" y="2261143"/>
              <a:ext cx="3692451" cy="1363305"/>
              <a:chOff x="2146039" y="3751141"/>
              <a:chExt cx="3692451" cy="1363305"/>
            </a:xfrm>
          </p:grpSpPr>
          <p:grpSp>
            <p:nvGrpSpPr>
              <p:cNvPr id="31" name="Group 27">
                <a:extLst>
                  <a:ext uri="{FF2B5EF4-FFF2-40B4-BE49-F238E27FC236}">
                    <a16:creationId xmlns:a16="http://schemas.microsoft.com/office/drawing/2014/main" id="{1DA29834-4C04-53EE-18EC-00E878FC0BB1}"/>
                  </a:ext>
                </a:extLst>
              </p:cNvPr>
              <p:cNvGrpSpPr/>
              <p:nvPr/>
            </p:nvGrpSpPr>
            <p:grpSpPr>
              <a:xfrm>
                <a:off x="2146039" y="4121531"/>
                <a:ext cx="3692451" cy="992915"/>
                <a:chOff x="17780" y="22860"/>
                <a:chExt cx="1092899" cy="360680"/>
              </a:xfrm>
            </p:grpSpPr>
            <p:sp>
              <p:nvSpPr>
                <p:cNvPr id="33" name="Freeform 28">
                  <a:extLst>
                    <a:ext uri="{FF2B5EF4-FFF2-40B4-BE49-F238E27FC236}">
                      <a16:creationId xmlns:a16="http://schemas.microsoft.com/office/drawing/2014/main" id="{FE10B861-B714-9D5A-77D2-F4E83A02F563}"/>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2" name="Freeform 33">
                <a:extLst>
                  <a:ext uri="{FF2B5EF4-FFF2-40B4-BE49-F238E27FC236}">
                    <a16:creationId xmlns:a16="http://schemas.microsoft.com/office/drawing/2014/main" id="{C6D9F710-EE40-608D-0A87-B8E27413E5FE}"/>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30" name="文字方塊 29">
              <a:extLst>
                <a:ext uri="{FF2B5EF4-FFF2-40B4-BE49-F238E27FC236}">
                  <a16:creationId xmlns:a16="http://schemas.microsoft.com/office/drawing/2014/main" id="{DB38AA42-A969-99BE-E39D-0F7A99ABE171}"/>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公司策略與願景</a:t>
              </a:r>
            </a:p>
          </p:txBody>
        </p:sp>
      </p:grpSp>
    </p:spTree>
    <p:extLst>
      <p:ext uri="{BB962C8B-B14F-4D97-AF65-F5344CB8AC3E}">
        <p14:creationId xmlns:p14="http://schemas.microsoft.com/office/powerpoint/2010/main" val="3013032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6842AD56-9C95-2989-7EA3-EC2402863CC7}"/>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39D0D85D-F4D5-8F93-F499-86244AB764C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B723E2E3-8619-417F-561C-D99F29F941E5}"/>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6A04B3AE-B497-AA43-A486-6C6024C2037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553FD926-CA62-D9DE-7DA6-D2C07537773D}"/>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CC735C48-CB3D-1379-C35C-98663236B168}"/>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BE0DD86D-857D-E3E0-C7BF-D8CC322889C5}"/>
                </a:ext>
              </a:extLst>
            </p:cNvPr>
            <p:cNvGrpSpPr/>
            <p:nvPr/>
          </p:nvGrpSpPr>
          <p:grpSpPr>
            <a:xfrm>
              <a:off x="0" y="1358599"/>
              <a:ext cx="24384000" cy="12227387"/>
              <a:chOff x="0" y="0"/>
              <a:chExt cx="4862686" cy="2438400"/>
            </a:xfrm>
          </p:grpSpPr>
          <p:sp>
            <p:nvSpPr>
              <p:cNvPr id="44" name="Freeform 9">
                <a:extLst>
                  <a:ext uri="{FF2B5EF4-FFF2-40B4-BE49-F238E27FC236}">
                    <a16:creationId xmlns:a16="http://schemas.microsoft.com/office/drawing/2014/main" id="{6843CC17-5803-6E03-C56F-56858B29C536}"/>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5" name="TextBox 10">
                <a:extLst>
                  <a:ext uri="{FF2B5EF4-FFF2-40B4-BE49-F238E27FC236}">
                    <a16:creationId xmlns:a16="http://schemas.microsoft.com/office/drawing/2014/main" id="{05310F27-B429-96ED-594F-6729A868D920}"/>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EE3EF678-4452-EAF5-1377-81C8F4FEE44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A326E7C3-9F93-BD07-DB90-70EA341155DD}"/>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F2EEC791-C78C-473A-8FDA-765FD51CC542}"/>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3BE9BA65-8DC1-9C9D-CD3E-EB82EA2B156B}"/>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2D008612-B02B-0993-E647-2F2B02841510}"/>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23615A5A-1A66-3637-185A-8DED85AFF0D6}"/>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32C1A94D-D647-DDD6-929E-E756780F3389}"/>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A124ED97-3B45-50AC-372B-C8675B1B702C}"/>
                </a:ext>
              </a:extLst>
            </p:cNvPr>
            <p:cNvGrpSpPr/>
            <p:nvPr/>
          </p:nvGrpSpPr>
          <p:grpSpPr>
            <a:xfrm>
              <a:off x="2134357" y="1651686"/>
              <a:ext cx="20878043" cy="696519"/>
              <a:chOff x="0" y="-9525"/>
              <a:chExt cx="12467294" cy="415925"/>
            </a:xfrm>
          </p:grpSpPr>
          <p:sp>
            <p:nvSpPr>
              <p:cNvPr id="42" name="Freeform 19">
                <a:extLst>
                  <a:ext uri="{FF2B5EF4-FFF2-40B4-BE49-F238E27FC236}">
                    <a16:creationId xmlns:a16="http://schemas.microsoft.com/office/drawing/2014/main" id="{614DB189-5944-D789-CFE9-D960E401ED9D}"/>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3" name="TextBox 20">
                <a:extLst>
                  <a:ext uri="{FF2B5EF4-FFF2-40B4-BE49-F238E27FC236}">
                    <a16:creationId xmlns:a16="http://schemas.microsoft.com/office/drawing/2014/main" id="{2C5A1BA1-1EE7-1BA1-1782-6F9070554AD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7" name="Freeform 21">
              <a:extLst>
                <a:ext uri="{FF2B5EF4-FFF2-40B4-BE49-F238E27FC236}">
                  <a16:creationId xmlns:a16="http://schemas.microsoft.com/office/drawing/2014/main" id="{9A435B00-C1DE-97EF-8721-17C542C7BF6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8" name="Group 22">
              <a:extLst>
                <a:ext uri="{FF2B5EF4-FFF2-40B4-BE49-F238E27FC236}">
                  <a16:creationId xmlns:a16="http://schemas.microsoft.com/office/drawing/2014/main" id="{3F6EFC3B-9088-3144-846C-53F919EFC4B9}"/>
                </a:ext>
              </a:extLst>
            </p:cNvPr>
            <p:cNvGrpSpPr/>
            <p:nvPr/>
          </p:nvGrpSpPr>
          <p:grpSpPr>
            <a:xfrm>
              <a:off x="447964" y="221133"/>
              <a:ext cx="796139" cy="796139"/>
              <a:chOff x="0" y="0"/>
              <a:chExt cx="812800" cy="812800"/>
            </a:xfrm>
          </p:grpSpPr>
          <p:sp>
            <p:nvSpPr>
              <p:cNvPr id="40" name="Freeform 23">
                <a:extLst>
                  <a:ext uri="{FF2B5EF4-FFF2-40B4-BE49-F238E27FC236}">
                    <a16:creationId xmlns:a16="http://schemas.microsoft.com/office/drawing/2014/main" id="{E9BCB758-16DC-1962-85CD-0C0EB56588E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1" name="TextBox 24">
                <a:extLst>
                  <a:ext uri="{FF2B5EF4-FFF2-40B4-BE49-F238E27FC236}">
                    <a16:creationId xmlns:a16="http://schemas.microsoft.com/office/drawing/2014/main" id="{865ADF80-1C3C-1CFC-27A3-E3DA8FA2FD18}"/>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39" name="TextBox 25">
              <a:extLst>
                <a:ext uri="{FF2B5EF4-FFF2-40B4-BE49-F238E27FC236}">
                  <a16:creationId xmlns:a16="http://schemas.microsoft.com/office/drawing/2014/main" id="{A361A80D-916D-9861-2F21-39971978B61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公司願景與平衡計分卡</a:t>
            </a:r>
            <a:r>
              <a:rPr lang="en-US" altLang="zh-TW" sz="2800" b="1" i="0">
                <a:solidFill>
                  <a:srgbClr val="000000"/>
                </a:solidFill>
                <a:effectLst/>
                <a:latin typeface="微軟正黑體" panose="020B0604030504040204" pitchFamily="34" charset="-120"/>
                <a:ea typeface="微軟正黑體" panose="020B0604030504040204" pitchFamily="34" charset="-120"/>
              </a:rPr>
              <a:t>(BSC)</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57</a:t>
            </a:fld>
            <a:endParaRPr lang="en-US"/>
          </a:p>
        </p:txBody>
      </p:sp>
      <p:sp>
        <p:nvSpPr>
          <p:cNvPr id="60" name="TextBox 10">
            <a:extLst>
              <a:ext uri="{FF2B5EF4-FFF2-40B4-BE49-F238E27FC236}">
                <a16:creationId xmlns:a16="http://schemas.microsoft.com/office/drawing/2014/main" id="{8924CEA3-0EDF-27CB-293A-D80312183755}"/>
              </a:ext>
            </a:extLst>
          </p:cNvPr>
          <p:cNvSpPr txBox="1"/>
          <p:nvPr/>
        </p:nvSpPr>
        <p:spPr>
          <a:xfrm>
            <a:off x="1314734" y="3994838"/>
            <a:ext cx="16230600" cy="2769989"/>
          </a:xfrm>
          <a:prstGeom prst="rect">
            <a:avLst/>
          </a:prstGeom>
        </p:spPr>
        <p:txBody>
          <a:bodyPr wrap="square" lIns="0" tIns="0" rIns="0" bIns="0" rtlCol="0" anchor="t">
            <a:spAutoFit/>
          </a:bodyPr>
          <a:lstStyle/>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策略目標</a:t>
            </a:r>
            <a:r>
              <a:rPr lang="zh-TW" altLang="en-US" sz="3600">
                <a:solidFill>
                  <a:srgbClr val="000000"/>
                </a:solidFill>
                <a:latin typeface="微軟正黑體" panose="020B0604030504040204" pitchFamily="34" charset="-120"/>
                <a:ea typeface="微軟正黑體" panose="020B0604030504040204" pitchFamily="34" charset="-120"/>
                <a:sym typeface="+mn-lt"/>
              </a:rPr>
              <a:t>：增加收益、降低運營成本、提升利潤率</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系統整合商的大數據支持</a:t>
            </a:r>
            <a:r>
              <a:rPr lang="zh-TW" altLang="en-US" sz="3600">
                <a:solidFill>
                  <a:srgbClr val="000000"/>
                </a:solidFill>
                <a:latin typeface="微軟正黑體" panose="020B0604030504040204" pitchFamily="34" charset="-120"/>
                <a:ea typeface="微軟正黑體" panose="020B0604030504040204" pitchFamily="34" charset="-120"/>
                <a:sym typeface="+mn-lt"/>
              </a:rPr>
              <a:t>：透過數據整合與流程自動化，系統整合商幫助星巴克優化供應鏈管理，並通過數據分析來精準預測銷售需求，減少庫存積壓，從而實現財務節省和收入增長</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61" name="矩形: 圓角 60">
            <a:extLst>
              <a:ext uri="{FF2B5EF4-FFF2-40B4-BE49-F238E27FC236}">
                <a16:creationId xmlns:a16="http://schemas.microsoft.com/office/drawing/2014/main" id="{89F0B26B-D023-3DCA-F9F1-89418DC750FC}"/>
              </a:ext>
            </a:extLst>
          </p:cNvPr>
          <p:cNvSpPr/>
          <p:nvPr/>
        </p:nvSpPr>
        <p:spPr>
          <a:xfrm>
            <a:off x="856986" y="7355889"/>
            <a:ext cx="16402314" cy="272473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文字方塊 62">
            <a:extLst>
              <a:ext uri="{FF2B5EF4-FFF2-40B4-BE49-F238E27FC236}">
                <a16:creationId xmlns:a16="http://schemas.microsoft.com/office/drawing/2014/main" id="{8B17A22D-398B-4F06-DF98-7DF5B0CFDE57}"/>
              </a:ext>
            </a:extLst>
          </p:cNvPr>
          <p:cNvSpPr txBox="1"/>
          <p:nvPr/>
        </p:nvSpPr>
        <p:spPr>
          <a:xfrm>
            <a:off x="1314734" y="7923074"/>
            <a:ext cx="9439466" cy="1754326"/>
          </a:xfrm>
          <a:prstGeom prst="rect">
            <a:avLst/>
          </a:prstGeom>
          <a:noFill/>
        </p:spPr>
        <p:txBody>
          <a:bodyPr wrap="square">
            <a:spAutoFit/>
          </a:bodyPr>
          <a:lstStyle/>
          <a:p>
            <a:pPr indent="-1080000" algn="just"/>
            <a:r>
              <a:rPr lang="zh-TW" altLang="en-US" sz="3600">
                <a:solidFill>
                  <a:srgbClr val="000000"/>
                </a:solidFill>
                <a:latin typeface="微軟正黑體" panose="020B0604030504040204" pitchFamily="34" charset="-120"/>
                <a:ea typeface="微軟正黑體" panose="020B0604030504040204" pitchFamily="34" charset="-120"/>
              </a:rPr>
              <a:t>星巴克的數位點單系統和移動應用程序有效地減少顧客等待時間，提高訂單處理效率，並增加額外銷售收入，從而提升星巴克的利潤率</a:t>
            </a:r>
          </a:p>
        </p:txBody>
      </p:sp>
      <p:grpSp>
        <p:nvGrpSpPr>
          <p:cNvPr id="64" name="群組 63">
            <a:extLst>
              <a:ext uri="{FF2B5EF4-FFF2-40B4-BE49-F238E27FC236}">
                <a16:creationId xmlns:a16="http://schemas.microsoft.com/office/drawing/2014/main" id="{6E6A5EBC-DE34-9F3B-04B9-907A57281BC9}"/>
              </a:ext>
            </a:extLst>
          </p:cNvPr>
          <p:cNvGrpSpPr/>
          <p:nvPr/>
        </p:nvGrpSpPr>
        <p:grpSpPr>
          <a:xfrm>
            <a:off x="779979" y="2261143"/>
            <a:ext cx="5486400" cy="1363305"/>
            <a:chOff x="779979" y="2261143"/>
            <a:chExt cx="3692451" cy="1363305"/>
          </a:xfrm>
        </p:grpSpPr>
        <p:grpSp>
          <p:nvGrpSpPr>
            <p:cNvPr id="65" name="群組 64">
              <a:extLst>
                <a:ext uri="{FF2B5EF4-FFF2-40B4-BE49-F238E27FC236}">
                  <a16:creationId xmlns:a16="http://schemas.microsoft.com/office/drawing/2014/main" id="{00ED6F1E-AF92-072E-0331-609CA03B2394}"/>
                </a:ext>
              </a:extLst>
            </p:cNvPr>
            <p:cNvGrpSpPr/>
            <p:nvPr/>
          </p:nvGrpSpPr>
          <p:grpSpPr>
            <a:xfrm>
              <a:off x="779979" y="2261143"/>
              <a:ext cx="3692451" cy="1363305"/>
              <a:chOff x="2146039" y="3751141"/>
              <a:chExt cx="3692451" cy="1363305"/>
            </a:xfrm>
          </p:grpSpPr>
          <p:grpSp>
            <p:nvGrpSpPr>
              <p:cNvPr id="67" name="Group 27">
                <a:extLst>
                  <a:ext uri="{FF2B5EF4-FFF2-40B4-BE49-F238E27FC236}">
                    <a16:creationId xmlns:a16="http://schemas.microsoft.com/office/drawing/2014/main" id="{70057276-5B35-0F38-2B57-AA6A27F5981F}"/>
                  </a:ext>
                </a:extLst>
              </p:cNvPr>
              <p:cNvGrpSpPr/>
              <p:nvPr/>
            </p:nvGrpSpPr>
            <p:grpSpPr>
              <a:xfrm>
                <a:off x="2146039" y="4121531"/>
                <a:ext cx="3692451" cy="992915"/>
                <a:chOff x="17780" y="22860"/>
                <a:chExt cx="1092899" cy="360680"/>
              </a:xfrm>
            </p:grpSpPr>
            <p:sp>
              <p:nvSpPr>
                <p:cNvPr id="69" name="Freeform 28">
                  <a:extLst>
                    <a:ext uri="{FF2B5EF4-FFF2-40B4-BE49-F238E27FC236}">
                      <a16:creationId xmlns:a16="http://schemas.microsoft.com/office/drawing/2014/main" id="{4DEFB20B-9F72-F198-CA95-9D31D054334E}"/>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68" name="Freeform 33">
                <a:extLst>
                  <a:ext uri="{FF2B5EF4-FFF2-40B4-BE49-F238E27FC236}">
                    <a16:creationId xmlns:a16="http://schemas.microsoft.com/office/drawing/2014/main" id="{0E9A0826-D817-7DDA-3546-B901F043DCC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66" name="文字方塊 65">
              <a:extLst>
                <a:ext uri="{FF2B5EF4-FFF2-40B4-BE49-F238E27FC236}">
                  <a16:creationId xmlns:a16="http://schemas.microsoft.com/office/drawing/2014/main" id="{4939DFDB-C08F-5F2F-8331-07C5B4B5B5AA}"/>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財務層面</a:t>
              </a:r>
            </a:p>
          </p:txBody>
        </p:sp>
      </p:grpSp>
      <p:pic>
        <p:nvPicPr>
          <p:cNvPr id="73" name="圖片 72">
            <a:extLst>
              <a:ext uri="{FF2B5EF4-FFF2-40B4-BE49-F238E27FC236}">
                <a16:creationId xmlns:a16="http://schemas.microsoft.com/office/drawing/2014/main" id="{5421D780-EC9D-A545-221A-A7909E9BD5A2}"/>
              </a:ext>
            </a:extLst>
          </p:cNvPr>
          <p:cNvPicPr>
            <a:picLocks noChangeAspect="1"/>
          </p:cNvPicPr>
          <p:nvPr/>
        </p:nvPicPr>
        <p:blipFill>
          <a:blip r:embed="rId21"/>
          <a:stretch>
            <a:fillRect/>
          </a:stretch>
        </p:blipFill>
        <p:spPr>
          <a:xfrm>
            <a:off x="11365059" y="7618019"/>
            <a:ext cx="5410955" cy="2181529"/>
          </a:xfrm>
          <a:prstGeom prst="rect">
            <a:avLst/>
          </a:prstGeom>
        </p:spPr>
      </p:pic>
    </p:spTree>
    <p:extLst>
      <p:ext uri="{BB962C8B-B14F-4D97-AF65-F5344CB8AC3E}">
        <p14:creationId xmlns:p14="http://schemas.microsoft.com/office/powerpoint/2010/main" val="3909219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76903D37-B30F-7C4C-A5D3-5F64AB4A1FC3}"/>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8AE368B2-C58B-D690-039F-E5A887B45EEC}"/>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11C5A60D-7784-3424-00A5-9361E93DC121}"/>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FC4EADD0-C7F2-8BAE-51E3-0EF5382FBC5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D9BFC59C-CE85-D5C1-FF9C-A4D7C949F229}"/>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DBD292B6-C116-5F3B-C72D-31C8714597A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2ABF3DBE-FAE7-ECDE-8F57-1D24A7EA65FC}"/>
                </a:ext>
              </a:extLst>
            </p:cNvPr>
            <p:cNvGrpSpPr/>
            <p:nvPr/>
          </p:nvGrpSpPr>
          <p:grpSpPr>
            <a:xfrm>
              <a:off x="0" y="1358599"/>
              <a:ext cx="24384000" cy="12227387"/>
              <a:chOff x="0" y="0"/>
              <a:chExt cx="4862686" cy="2438400"/>
            </a:xfrm>
          </p:grpSpPr>
          <p:sp>
            <p:nvSpPr>
              <p:cNvPr id="44" name="Freeform 9">
                <a:extLst>
                  <a:ext uri="{FF2B5EF4-FFF2-40B4-BE49-F238E27FC236}">
                    <a16:creationId xmlns:a16="http://schemas.microsoft.com/office/drawing/2014/main" id="{E65BF628-4180-6176-CB6F-0C426B61B836}"/>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5" name="TextBox 10">
                <a:extLst>
                  <a:ext uri="{FF2B5EF4-FFF2-40B4-BE49-F238E27FC236}">
                    <a16:creationId xmlns:a16="http://schemas.microsoft.com/office/drawing/2014/main" id="{746F36B5-9163-6A55-156E-E2B8E4CBA88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441DC8BA-4818-E271-9E2B-BCE9E4D5690F}"/>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50FD7B19-7B7C-8C2E-8BE2-E30B496870B0}"/>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77A14340-44C3-09BF-C6B9-16D00FBBFEE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5A7AAB79-94C7-9556-4A43-5E90923A6F4F}"/>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5D865FF1-2105-4642-9B4F-1DCEC6090F77}"/>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AB6B239F-D023-C8F8-DAEC-8935DD427DD4}"/>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513E3F5A-82EA-027A-B46E-AA71FCCB9AC4}"/>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0A376B59-6BF2-F51F-5C41-17467D6872E8}"/>
                </a:ext>
              </a:extLst>
            </p:cNvPr>
            <p:cNvGrpSpPr/>
            <p:nvPr/>
          </p:nvGrpSpPr>
          <p:grpSpPr>
            <a:xfrm>
              <a:off x="2134357" y="1651686"/>
              <a:ext cx="20878043" cy="696519"/>
              <a:chOff x="0" y="-9525"/>
              <a:chExt cx="12467294" cy="415925"/>
            </a:xfrm>
          </p:grpSpPr>
          <p:sp>
            <p:nvSpPr>
              <p:cNvPr id="42" name="Freeform 19">
                <a:extLst>
                  <a:ext uri="{FF2B5EF4-FFF2-40B4-BE49-F238E27FC236}">
                    <a16:creationId xmlns:a16="http://schemas.microsoft.com/office/drawing/2014/main" id="{51D032CC-F996-08A6-C027-582B1D1C7B6C}"/>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3" name="TextBox 20">
                <a:extLst>
                  <a:ext uri="{FF2B5EF4-FFF2-40B4-BE49-F238E27FC236}">
                    <a16:creationId xmlns:a16="http://schemas.microsoft.com/office/drawing/2014/main" id="{4654B916-5FCD-EC60-E0F0-6A525F468592}"/>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7" name="Freeform 21">
              <a:extLst>
                <a:ext uri="{FF2B5EF4-FFF2-40B4-BE49-F238E27FC236}">
                  <a16:creationId xmlns:a16="http://schemas.microsoft.com/office/drawing/2014/main" id="{953DB3BD-5F8D-CCF9-C5A0-EA697C0A7541}"/>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8" name="Group 22">
              <a:extLst>
                <a:ext uri="{FF2B5EF4-FFF2-40B4-BE49-F238E27FC236}">
                  <a16:creationId xmlns:a16="http://schemas.microsoft.com/office/drawing/2014/main" id="{FE03DE6F-A249-B966-75C4-B75D86E734A8}"/>
                </a:ext>
              </a:extLst>
            </p:cNvPr>
            <p:cNvGrpSpPr/>
            <p:nvPr/>
          </p:nvGrpSpPr>
          <p:grpSpPr>
            <a:xfrm>
              <a:off x="447964" y="221133"/>
              <a:ext cx="796139" cy="796139"/>
              <a:chOff x="0" y="0"/>
              <a:chExt cx="812800" cy="812800"/>
            </a:xfrm>
          </p:grpSpPr>
          <p:sp>
            <p:nvSpPr>
              <p:cNvPr id="40" name="Freeform 23">
                <a:extLst>
                  <a:ext uri="{FF2B5EF4-FFF2-40B4-BE49-F238E27FC236}">
                    <a16:creationId xmlns:a16="http://schemas.microsoft.com/office/drawing/2014/main" id="{B6440184-3428-B5B1-7A16-54B24DA63C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1" name="TextBox 24">
                <a:extLst>
                  <a:ext uri="{FF2B5EF4-FFF2-40B4-BE49-F238E27FC236}">
                    <a16:creationId xmlns:a16="http://schemas.microsoft.com/office/drawing/2014/main" id="{ABF9567A-5A6A-E356-7E7A-D84526C6BE4C}"/>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39" name="TextBox 25">
              <a:extLst>
                <a:ext uri="{FF2B5EF4-FFF2-40B4-BE49-F238E27FC236}">
                  <a16:creationId xmlns:a16="http://schemas.microsoft.com/office/drawing/2014/main" id="{4EFE7376-1E9B-15B2-E730-F950B88FBE21}"/>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公司願景與平衡計分卡</a:t>
            </a:r>
            <a:r>
              <a:rPr lang="en-US" altLang="zh-TW" sz="2800" b="1" i="0">
                <a:solidFill>
                  <a:srgbClr val="000000"/>
                </a:solidFill>
                <a:effectLst/>
                <a:latin typeface="微軟正黑體" panose="020B0604030504040204" pitchFamily="34" charset="-120"/>
                <a:ea typeface="微軟正黑體" panose="020B0604030504040204" pitchFamily="34" charset="-120"/>
              </a:rPr>
              <a:t>(BSC)</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58</a:t>
            </a:fld>
            <a:endParaRPr lang="en-US"/>
          </a:p>
        </p:txBody>
      </p:sp>
      <p:grpSp>
        <p:nvGrpSpPr>
          <p:cNvPr id="46" name="群組 45">
            <a:extLst>
              <a:ext uri="{FF2B5EF4-FFF2-40B4-BE49-F238E27FC236}">
                <a16:creationId xmlns:a16="http://schemas.microsoft.com/office/drawing/2014/main" id="{7DB3067C-119F-FF1F-1289-3730B558E493}"/>
              </a:ext>
            </a:extLst>
          </p:cNvPr>
          <p:cNvGrpSpPr/>
          <p:nvPr/>
        </p:nvGrpSpPr>
        <p:grpSpPr>
          <a:xfrm>
            <a:off x="779979" y="2261143"/>
            <a:ext cx="5486400" cy="1363305"/>
            <a:chOff x="779979" y="2261143"/>
            <a:chExt cx="3692451" cy="1363305"/>
          </a:xfrm>
        </p:grpSpPr>
        <p:grpSp>
          <p:nvGrpSpPr>
            <p:cNvPr id="47" name="群組 46">
              <a:extLst>
                <a:ext uri="{FF2B5EF4-FFF2-40B4-BE49-F238E27FC236}">
                  <a16:creationId xmlns:a16="http://schemas.microsoft.com/office/drawing/2014/main" id="{4571C0ED-B2F5-6A78-9CD3-3DBE672B2FD1}"/>
                </a:ext>
              </a:extLst>
            </p:cNvPr>
            <p:cNvGrpSpPr/>
            <p:nvPr/>
          </p:nvGrpSpPr>
          <p:grpSpPr>
            <a:xfrm>
              <a:off x="779979" y="2261143"/>
              <a:ext cx="3692451" cy="1363305"/>
              <a:chOff x="2146039" y="3751141"/>
              <a:chExt cx="3692451" cy="1363305"/>
            </a:xfrm>
          </p:grpSpPr>
          <p:grpSp>
            <p:nvGrpSpPr>
              <p:cNvPr id="49" name="Group 27">
                <a:extLst>
                  <a:ext uri="{FF2B5EF4-FFF2-40B4-BE49-F238E27FC236}">
                    <a16:creationId xmlns:a16="http://schemas.microsoft.com/office/drawing/2014/main" id="{8C3D884A-C82A-1DDE-7EED-05C80D1773CF}"/>
                  </a:ext>
                </a:extLst>
              </p:cNvPr>
              <p:cNvGrpSpPr/>
              <p:nvPr/>
            </p:nvGrpSpPr>
            <p:grpSpPr>
              <a:xfrm>
                <a:off x="2146039" y="4121531"/>
                <a:ext cx="3692451" cy="992915"/>
                <a:chOff x="17780" y="22860"/>
                <a:chExt cx="1092899" cy="360680"/>
              </a:xfrm>
            </p:grpSpPr>
            <p:sp>
              <p:nvSpPr>
                <p:cNvPr id="51" name="Freeform 28">
                  <a:extLst>
                    <a:ext uri="{FF2B5EF4-FFF2-40B4-BE49-F238E27FC236}">
                      <a16:creationId xmlns:a16="http://schemas.microsoft.com/office/drawing/2014/main" id="{C4BCB8A0-C037-F63D-F347-A485AFE83F38}"/>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50" name="Freeform 33">
                <a:extLst>
                  <a:ext uri="{FF2B5EF4-FFF2-40B4-BE49-F238E27FC236}">
                    <a16:creationId xmlns:a16="http://schemas.microsoft.com/office/drawing/2014/main" id="{EB1DB518-2308-7B89-104F-584131BAECD2}"/>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48" name="文字方塊 47">
              <a:extLst>
                <a:ext uri="{FF2B5EF4-FFF2-40B4-BE49-F238E27FC236}">
                  <a16:creationId xmlns:a16="http://schemas.microsoft.com/office/drawing/2014/main" id="{D704EE94-285E-649C-422A-966C69542F22}"/>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顧客滿意</a:t>
              </a:r>
            </a:p>
          </p:txBody>
        </p:sp>
      </p:grpSp>
      <p:sp>
        <p:nvSpPr>
          <p:cNvPr id="52" name="TextBox 10">
            <a:extLst>
              <a:ext uri="{FF2B5EF4-FFF2-40B4-BE49-F238E27FC236}">
                <a16:creationId xmlns:a16="http://schemas.microsoft.com/office/drawing/2014/main" id="{994D12D4-61DB-72F1-4DB1-7457A64DEC1C}"/>
              </a:ext>
            </a:extLst>
          </p:cNvPr>
          <p:cNvSpPr txBox="1"/>
          <p:nvPr/>
        </p:nvSpPr>
        <p:spPr>
          <a:xfrm>
            <a:off x="1314734" y="3994838"/>
            <a:ext cx="16230600" cy="2769989"/>
          </a:xfrm>
          <a:prstGeom prst="rect">
            <a:avLst/>
          </a:prstGeom>
        </p:spPr>
        <p:txBody>
          <a:bodyPr wrap="square" lIns="0" tIns="0" rIns="0" bIns="0" rtlCol="0" anchor="t">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策略目標</a:t>
            </a:r>
            <a:r>
              <a:rPr lang="zh-TW" altLang="en-US" sz="3600">
                <a:solidFill>
                  <a:srgbClr val="000000"/>
                </a:solidFill>
                <a:latin typeface="微軟正黑體" panose="020B0604030504040204" pitchFamily="34" charset="-120"/>
                <a:ea typeface="微軟正黑體" panose="020B0604030504040204" pitchFamily="34" charset="-120"/>
                <a:sym typeface="+mn-lt"/>
              </a:rPr>
              <a:t>：提升顧客滿意度、增加客戶忠誠度、提升市場份額</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lgn="just"/>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系統整合商的大數據支持</a:t>
            </a:r>
            <a:r>
              <a:rPr lang="zh-TW" altLang="en-US" sz="3600">
                <a:solidFill>
                  <a:srgbClr val="000000"/>
                </a:solidFill>
                <a:latin typeface="微軟正黑體" panose="020B0604030504040204" pitchFamily="34" charset="-120"/>
                <a:ea typeface="微軟正黑體" panose="020B0604030504040204" pitchFamily="34" charset="-120"/>
                <a:sym typeface="+mn-lt"/>
              </a:rPr>
              <a:t>：星巴克能夠精準了解消費者的偏好，推出符合不同市場需求的客製化產品和服務，增強顧客黏性。數據技術支持的會員系統提供個性化的推廣和優惠，提升顧客的滿意度和忠誠度</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53" name="矩形: 圓角 52">
            <a:extLst>
              <a:ext uri="{FF2B5EF4-FFF2-40B4-BE49-F238E27FC236}">
                <a16:creationId xmlns:a16="http://schemas.microsoft.com/office/drawing/2014/main" id="{35A04547-25A2-6337-6812-FC220622936A}"/>
              </a:ext>
            </a:extLst>
          </p:cNvPr>
          <p:cNvSpPr/>
          <p:nvPr/>
        </p:nvSpPr>
        <p:spPr>
          <a:xfrm>
            <a:off x="856986" y="7355889"/>
            <a:ext cx="16402314" cy="272473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A8C9BE30-576A-95B7-9068-C7DA726C105C}"/>
              </a:ext>
            </a:extLst>
          </p:cNvPr>
          <p:cNvPicPr>
            <a:picLocks noChangeAspect="1"/>
          </p:cNvPicPr>
          <p:nvPr/>
        </p:nvPicPr>
        <p:blipFill>
          <a:blip r:embed="rId21"/>
          <a:stretch>
            <a:fillRect/>
          </a:stretch>
        </p:blipFill>
        <p:spPr>
          <a:xfrm>
            <a:off x="3160630" y="7527465"/>
            <a:ext cx="11965070" cy="2381582"/>
          </a:xfrm>
          <a:prstGeom prst="rect">
            <a:avLst/>
          </a:prstGeom>
        </p:spPr>
      </p:pic>
    </p:spTree>
    <p:extLst>
      <p:ext uri="{BB962C8B-B14F-4D97-AF65-F5344CB8AC3E}">
        <p14:creationId xmlns:p14="http://schemas.microsoft.com/office/powerpoint/2010/main" val="15506357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953BD10D-47C1-2A31-F75A-3402AC376BF2}"/>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FA5CAA2F-1572-FF5D-0D18-90C58EF75AF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EAE62C30-B2AF-3A18-2076-B9A7ABA400C2}"/>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4B19002C-EAFC-0383-8CB3-56D4076B2BB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EE2F4FF4-F3A0-7A47-C6D7-12BDFCB45907}"/>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AA007AF2-A6C4-7DB9-00C1-903F17B7B5E8}"/>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46A955D6-3A11-3E3D-7016-445468A4A341}"/>
                </a:ext>
              </a:extLst>
            </p:cNvPr>
            <p:cNvGrpSpPr/>
            <p:nvPr/>
          </p:nvGrpSpPr>
          <p:grpSpPr>
            <a:xfrm>
              <a:off x="0" y="1358599"/>
              <a:ext cx="24384000" cy="12227387"/>
              <a:chOff x="0" y="0"/>
              <a:chExt cx="4862686" cy="2438400"/>
            </a:xfrm>
          </p:grpSpPr>
          <p:sp>
            <p:nvSpPr>
              <p:cNvPr id="44" name="Freeform 9">
                <a:extLst>
                  <a:ext uri="{FF2B5EF4-FFF2-40B4-BE49-F238E27FC236}">
                    <a16:creationId xmlns:a16="http://schemas.microsoft.com/office/drawing/2014/main" id="{2A78C602-2038-5980-CE4C-4A33C25C207F}"/>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45" name="TextBox 10">
                <a:extLst>
                  <a:ext uri="{FF2B5EF4-FFF2-40B4-BE49-F238E27FC236}">
                    <a16:creationId xmlns:a16="http://schemas.microsoft.com/office/drawing/2014/main" id="{1BFAA68B-5FCF-BD8F-7573-CE77738EF177}"/>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BF2588CE-5CF4-3674-232A-E6B78C7F8057}"/>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F3E248BE-54C8-5090-717C-F3A0A0A6E25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66254C4E-ACCD-F59A-E9EB-E9BC3C7F223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3736D36B-0F80-1979-44DD-B344D93184AC}"/>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3B93153F-5341-062D-0D99-B7C58863AAA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18396110-8B99-2D33-1BE7-6E59B5786CBD}"/>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604D97E6-60F6-55F6-5518-FEE817B13219}"/>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2BB2F915-C480-1C48-F70B-C45E8721B322}"/>
                </a:ext>
              </a:extLst>
            </p:cNvPr>
            <p:cNvGrpSpPr/>
            <p:nvPr/>
          </p:nvGrpSpPr>
          <p:grpSpPr>
            <a:xfrm>
              <a:off x="2134357" y="1651686"/>
              <a:ext cx="20878043" cy="696519"/>
              <a:chOff x="0" y="-9525"/>
              <a:chExt cx="12467294" cy="415925"/>
            </a:xfrm>
          </p:grpSpPr>
          <p:sp>
            <p:nvSpPr>
              <p:cNvPr id="42" name="Freeform 19">
                <a:extLst>
                  <a:ext uri="{FF2B5EF4-FFF2-40B4-BE49-F238E27FC236}">
                    <a16:creationId xmlns:a16="http://schemas.microsoft.com/office/drawing/2014/main" id="{7F80F224-6411-8EAD-613F-B3B4E36D54C5}"/>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3" name="TextBox 20">
                <a:extLst>
                  <a:ext uri="{FF2B5EF4-FFF2-40B4-BE49-F238E27FC236}">
                    <a16:creationId xmlns:a16="http://schemas.microsoft.com/office/drawing/2014/main" id="{05A07CA2-2394-890C-BE75-07233D686B04}"/>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37" name="Freeform 21">
              <a:extLst>
                <a:ext uri="{FF2B5EF4-FFF2-40B4-BE49-F238E27FC236}">
                  <a16:creationId xmlns:a16="http://schemas.microsoft.com/office/drawing/2014/main" id="{906803AE-38A3-10BF-E2CA-5D203776453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38" name="Group 22">
              <a:extLst>
                <a:ext uri="{FF2B5EF4-FFF2-40B4-BE49-F238E27FC236}">
                  <a16:creationId xmlns:a16="http://schemas.microsoft.com/office/drawing/2014/main" id="{C5E62ED8-D0CB-8A46-D85F-76927A427F77}"/>
                </a:ext>
              </a:extLst>
            </p:cNvPr>
            <p:cNvGrpSpPr/>
            <p:nvPr/>
          </p:nvGrpSpPr>
          <p:grpSpPr>
            <a:xfrm>
              <a:off x="447964" y="221133"/>
              <a:ext cx="796139" cy="796139"/>
              <a:chOff x="0" y="0"/>
              <a:chExt cx="812800" cy="812800"/>
            </a:xfrm>
          </p:grpSpPr>
          <p:sp>
            <p:nvSpPr>
              <p:cNvPr id="40" name="Freeform 23">
                <a:extLst>
                  <a:ext uri="{FF2B5EF4-FFF2-40B4-BE49-F238E27FC236}">
                    <a16:creationId xmlns:a16="http://schemas.microsoft.com/office/drawing/2014/main" id="{8C0532AD-1584-D3BE-4728-A24562332F0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1" name="TextBox 24">
                <a:extLst>
                  <a:ext uri="{FF2B5EF4-FFF2-40B4-BE49-F238E27FC236}">
                    <a16:creationId xmlns:a16="http://schemas.microsoft.com/office/drawing/2014/main" id="{A91C597D-D8C8-B853-A50F-37FF47D39682}"/>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39" name="TextBox 25">
              <a:extLst>
                <a:ext uri="{FF2B5EF4-FFF2-40B4-BE49-F238E27FC236}">
                  <a16:creationId xmlns:a16="http://schemas.microsoft.com/office/drawing/2014/main" id="{63F785C9-9D28-07B2-197D-C184112348B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公司願景與平衡計分卡</a:t>
            </a:r>
            <a:r>
              <a:rPr lang="en-US" altLang="zh-TW" sz="2800" b="1" i="0">
                <a:solidFill>
                  <a:srgbClr val="000000"/>
                </a:solidFill>
                <a:effectLst/>
                <a:latin typeface="微軟正黑體" panose="020B0604030504040204" pitchFamily="34" charset="-120"/>
                <a:ea typeface="微軟正黑體" panose="020B0604030504040204" pitchFamily="34" charset="-120"/>
              </a:rPr>
              <a:t>(BSC)</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59</a:t>
            </a:fld>
            <a:endParaRPr lang="en-US"/>
          </a:p>
        </p:txBody>
      </p:sp>
      <p:grpSp>
        <p:nvGrpSpPr>
          <p:cNvPr id="46" name="群組 45">
            <a:extLst>
              <a:ext uri="{FF2B5EF4-FFF2-40B4-BE49-F238E27FC236}">
                <a16:creationId xmlns:a16="http://schemas.microsoft.com/office/drawing/2014/main" id="{52D11DEA-C24C-6907-D263-615FEC39FFCC}"/>
              </a:ext>
            </a:extLst>
          </p:cNvPr>
          <p:cNvGrpSpPr/>
          <p:nvPr/>
        </p:nvGrpSpPr>
        <p:grpSpPr>
          <a:xfrm>
            <a:off x="779979" y="2261143"/>
            <a:ext cx="5486400" cy="1363305"/>
            <a:chOff x="779979" y="2261143"/>
            <a:chExt cx="3692451" cy="1363305"/>
          </a:xfrm>
        </p:grpSpPr>
        <p:grpSp>
          <p:nvGrpSpPr>
            <p:cNvPr id="47" name="群組 46">
              <a:extLst>
                <a:ext uri="{FF2B5EF4-FFF2-40B4-BE49-F238E27FC236}">
                  <a16:creationId xmlns:a16="http://schemas.microsoft.com/office/drawing/2014/main" id="{B53397EA-FEC0-DFF7-7409-62A358FE2248}"/>
                </a:ext>
              </a:extLst>
            </p:cNvPr>
            <p:cNvGrpSpPr/>
            <p:nvPr/>
          </p:nvGrpSpPr>
          <p:grpSpPr>
            <a:xfrm>
              <a:off x="779979" y="2261143"/>
              <a:ext cx="3692451" cy="1363305"/>
              <a:chOff x="2146039" y="3751141"/>
              <a:chExt cx="3692451" cy="1363305"/>
            </a:xfrm>
          </p:grpSpPr>
          <p:grpSp>
            <p:nvGrpSpPr>
              <p:cNvPr id="49" name="Group 27">
                <a:extLst>
                  <a:ext uri="{FF2B5EF4-FFF2-40B4-BE49-F238E27FC236}">
                    <a16:creationId xmlns:a16="http://schemas.microsoft.com/office/drawing/2014/main" id="{392BD0B8-25CF-3B73-D7EA-9CCE8F269A29}"/>
                  </a:ext>
                </a:extLst>
              </p:cNvPr>
              <p:cNvGrpSpPr/>
              <p:nvPr/>
            </p:nvGrpSpPr>
            <p:grpSpPr>
              <a:xfrm>
                <a:off x="2146039" y="4121531"/>
                <a:ext cx="3692451" cy="992915"/>
                <a:chOff x="17780" y="22860"/>
                <a:chExt cx="1092899" cy="360680"/>
              </a:xfrm>
            </p:grpSpPr>
            <p:sp>
              <p:nvSpPr>
                <p:cNvPr id="51" name="Freeform 28">
                  <a:extLst>
                    <a:ext uri="{FF2B5EF4-FFF2-40B4-BE49-F238E27FC236}">
                      <a16:creationId xmlns:a16="http://schemas.microsoft.com/office/drawing/2014/main" id="{81573918-3477-6CA9-9FB7-AA9CD93CC832}"/>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50" name="Freeform 33">
                <a:extLst>
                  <a:ext uri="{FF2B5EF4-FFF2-40B4-BE49-F238E27FC236}">
                    <a16:creationId xmlns:a16="http://schemas.microsoft.com/office/drawing/2014/main" id="{613C3B3C-30BB-FC5F-6A90-89C64A6E933F}"/>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48" name="文字方塊 47">
              <a:extLst>
                <a:ext uri="{FF2B5EF4-FFF2-40B4-BE49-F238E27FC236}">
                  <a16:creationId xmlns:a16="http://schemas.microsoft.com/office/drawing/2014/main" id="{3B863E4F-9316-5B4A-0F54-826E1454EEC7}"/>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內部流程層面</a:t>
              </a:r>
            </a:p>
          </p:txBody>
        </p:sp>
      </p:grpSp>
      <p:sp>
        <p:nvSpPr>
          <p:cNvPr id="52" name="TextBox 10">
            <a:extLst>
              <a:ext uri="{FF2B5EF4-FFF2-40B4-BE49-F238E27FC236}">
                <a16:creationId xmlns:a16="http://schemas.microsoft.com/office/drawing/2014/main" id="{2B1C34BE-5588-4E43-55E7-C083953D5743}"/>
              </a:ext>
            </a:extLst>
          </p:cNvPr>
          <p:cNvSpPr txBox="1"/>
          <p:nvPr/>
        </p:nvSpPr>
        <p:spPr>
          <a:xfrm>
            <a:off x="1314734" y="3994838"/>
            <a:ext cx="16230600" cy="2215991"/>
          </a:xfrm>
          <a:prstGeom prst="rect">
            <a:avLst/>
          </a:prstGeom>
        </p:spPr>
        <p:txBody>
          <a:bodyPr wrap="square" lIns="0" tIns="0" rIns="0" bIns="0" rtlCol="0" anchor="t">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策略目標</a:t>
            </a:r>
            <a:r>
              <a:rPr lang="zh-TW" altLang="en-US" sz="3600">
                <a:solidFill>
                  <a:srgbClr val="000000"/>
                </a:solidFill>
                <a:latin typeface="微軟正黑體" panose="020B0604030504040204" pitchFamily="34" charset="-120"/>
                <a:ea typeface="微軟正黑體" panose="020B0604030504040204" pitchFamily="34" charset="-120"/>
                <a:sym typeface="+mn-lt"/>
              </a:rPr>
              <a:t>：優化內部運營流程，提升訂單處理和供應鏈效率，縮短決策時間</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lgn="just"/>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系統整合商的大數據支持</a:t>
            </a:r>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：系統整合商通過數據技術，幫助星巴克實現供應鏈自動化，並透過需求預測來確保原材料的及時供應</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53" name="矩形: 圓角 52">
            <a:extLst>
              <a:ext uri="{FF2B5EF4-FFF2-40B4-BE49-F238E27FC236}">
                <a16:creationId xmlns:a16="http://schemas.microsoft.com/office/drawing/2014/main" id="{7AAFAAD2-908F-58F4-1117-A9DFE7E6AA5F}"/>
              </a:ext>
            </a:extLst>
          </p:cNvPr>
          <p:cNvSpPr/>
          <p:nvPr/>
        </p:nvSpPr>
        <p:spPr>
          <a:xfrm>
            <a:off x="856986" y="7355889"/>
            <a:ext cx="16402314" cy="272473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94780E7B-80A8-F030-5140-49FF36BA0D40}"/>
              </a:ext>
            </a:extLst>
          </p:cNvPr>
          <p:cNvSpPr txBox="1"/>
          <p:nvPr/>
        </p:nvSpPr>
        <p:spPr>
          <a:xfrm>
            <a:off x="1314734" y="8223443"/>
            <a:ext cx="15373066" cy="1200329"/>
          </a:xfrm>
          <a:prstGeom prst="rect">
            <a:avLst/>
          </a:prstGeom>
          <a:noFill/>
        </p:spPr>
        <p:txBody>
          <a:bodyPr wrap="square">
            <a:spAutoFit/>
          </a:bodyPr>
          <a:lstStyle/>
          <a:p>
            <a:pPr indent="-1080000" algn="just"/>
            <a:r>
              <a:rPr lang="zh-TW" altLang="en-US" sz="3600">
                <a:solidFill>
                  <a:srgbClr val="000000"/>
                </a:solidFill>
                <a:latin typeface="微軟正黑體" panose="020B0604030504040204" pitchFamily="34" charset="-120"/>
                <a:ea typeface="微軟正黑體" panose="020B0604030504040204" pitchFamily="34" charset="-120"/>
              </a:rPr>
              <a:t>星巴克的供應鏈系統透過大數據進行需求預測和庫存管理，確保門店能夠隨時獲得所需的原材料，減少庫存積壓並確保產品的新鮮度</a:t>
            </a:r>
          </a:p>
        </p:txBody>
      </p:sp>
    </p:spTree>
    <p:extLst>
      <p:ext uri="{BB962C8B-B14F-4D97-AF65-F5344CB8AC3E}">
        <p14:creationId xmlns:p14="http://schemas.microsoft.com/office/powerpoint/2010/main" val="292190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4" name="TextBox 4"/>
            <p:cNvSpPr txBox="1"/>
            <p:nvPr/>
          </p:nvSpPr>
          <p:spPr>
            <a:xfrm>
              <a:off x="1987952"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6" name="Group 6"/>
            <p:cNvGrpSpPr/>
            <p:nvPr/>
          </p:nvGrpSpPr>
          <p:grpSpPr>
            <a:xfrm>
              <a:off x="0" y="1358599"/>
              <a:ext cx="24384000" cy="12227387"/>
              <a:chOff x="0" y="0"/>
              <a:chExt cx="4862686" cy="2438400"/>
            </a:xfrm>
          </p:grpSpPr>
          <p:sp>
            <p:nvSpPr>
              <p:cNvPr id="7" name="Freeform 7"/>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8" name="TextBox 8"/>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9" name="TextBox 9"/>
            <p:cNvSpPr txBox="1"/>
            <p:nvPr/>
          </p:nvSpPr>
          <p:spPr>
            <a:xfrm>
              <a:off x="4516099"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10" name="AutoShape 10"/>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1" name="AutoShape 11"/>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Freeform 12"/>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13" name="Freeform 13"/>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14" name="Freeform 14"/>
            <p:cNvSpPr/>
            <p:nvPr/>
          </p:nvSpPr>
          <p:spPr>
            <a:xfrm>
              <a:off x="10852961"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15" name="Freeform 15"/>
            <p:cNvSpPr/>
            <p:nvPr/>
          </p:nvSpPr>
          <p:spPr>
            <a:xfrm>
              <a:off x="1161894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6" name="Group 16"/>
            <p:cNvGrpSpPr/>
            <p:nvPr/>
          </p:nvGrpSpPr>
          <p:grpSpPr>
            <a:xfrm>
              <a:off x="2134357" y="1667637"/>
              <a:ext cx="20878043" cy="680568"/>
              <a:chOff x="0" y="0"/>
              <a:chExt cx="12467294" cy="406400"/>
            </a:xfrm>
          </p:grpSpPr>
          <p:sp>
            <p:nvSpPr>
              <p:cNvPr id="17" name="Freeform 17"/>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8" name="TextBox 18"/>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9" name="Freeform 19"/>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grpSp>
          <p:nvGrpSpPr>
            <p:cNvPr id="20" name="Group 20"/>
            <p:cNvGrpSpPr/>
            <p:nvPr/>
          </p:nvGrpSpPr>
          <p:grpSpPr>
            <a:xfrm>
              <a:off x="447964" y="221133"/>
              <a:ext cx="796139" cy="79613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endParaRPr lang="zh-TW" altLang="en-US"/>
              </a:p>
            </p:txBody>
          </p:sp>
          <p:sp>
            <p:nvSpPr>
              <p:cNvPr id="22" name="TextBox 22"/>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3" name="TextBox 23"/>
            <p:cNvSpPr txBox="1"/>
            <p:nvPr/>
          </p:nvSpPr>
          <p:spPr>
            <a:xfrm>
              <a:off x="7232510" y="421064"/>
              <a:ext cx="3620451" cy="449792"/>
            </a:xfrm>
            <a:prstGeom prst="rect">
              <a:avLst/>
            </a:prstGeom>
          </p:spPr>
          <p:txBody>
            <a:bodyPr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共同點</a:t>
              </a:r>
              <a:endParaRPr lang="en-US" sz="2000">
                <a:solidFill>
                  <a:srgbClr val="000000"/>
                </a:solidFill>
                <a:latin typeface="Open Sauce"/>
                <a:ea typeface="Open Sauce"/>
                <a:cs typeface="Open Sauce"/>
                <a:sym typeface="Open Sauce"/>
              </a:endParaRPr>
            </a:p>
          </p:txBody>
        </p:sp>
        <p:sp>
          <p:nvSpPr>
            <p:cNvPr id="24" name="TextBox 24"/>
            <p:cNvSpPr txBox="1"/>
            <p:nvPr/>
          </p:nvSpPr>
          <p:spPr>
            <a:xfrm>
              <a:off x="3011059" y="1710529"/>
              <a:ext cx="11610319" cy="562463"/>
            </a:xfrm>
            <a:prstGeom prst="rect">
              <a:avLst/>
            </a:prstGeom>
          </p:spPr>
          <p:txBody>
            <a:bodyPr lIns="0" tIns="0" rIns="0" bIns="0" rtlCol="0" anchor="t">
              <a:spAutoFit/>
            </a:bodyPr>
            <a:lstStyle/>
            <a:p>
              <a:pPr>
                <a:lnSpc>
                  <a:spcPts val="3499"/>
                </a:lnSpc>
              </a:pPr>
              <a:r>
                <a:rPr lang="zh-TW" altLang="en-US" sz="2800" b="1">
                  <a:solidFill>
                    <a:srgbClr val="000000"/>
                  </a:solidFill>
                  <a:latin typeface="微軟正黑體"/>
                  <a:ea typeface="微軟正黑體"/>
                </a:rPr>
                <a:t>近年來應用在商業中的新興科技</a:t>
              </a:r>
            </a:p>
          </p:txBody>
        </p:sp>
      </p:grpSp>
      <p:sp>
        <p:nvSpPr>
          <p:cNvPr id="26" name="投影片編號版面配置區 25">
            <a:extLst>
              <a:ext uri="{FF2B5EF4-FFF2-40B4-BE49-F238E27FC236}">
                <a16:creationId xmlns:a16="http://schemas.microsoft.com/office/drawing/2014/main" id="{1CCE8355-594E-5825-2472-593E9A56E89D}"/>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27" name="圖片 26" descr="一張含有 文字, 螢幕擷取畫面, 字型, 數字 的圖片&#10;&#10;自動產生的描述">
            <a:extLst>
              <a:ext uri="{FF2B5EF4-FFF2-40B4-BE49-F238E27FC236}">
                <a16:creationId xmlns:a16="http://schemas.microsoft.com/office/drawing/2014/main" id="{61F83464-5E3F-718F-BAC8-3500C178EC29}"/>
              </a:ext>
            </a:extLst>
          </p:cNvPr>
          <p:cNvPicPr>
            <a:picLocks noChangeAspect="1"/>
          </p:cNvPicPr>
          <p:nvPr/>
        </p:nvPicPr>
        <p:blipFill>
          <a:blip r:embed="rId16"/>
          <a:stretch>
            <a:fillRect/>
          </a:stretch>
        </p:blipFill>
        <p:spPr>
          <a:xfrm>
            <a:off x="3253731" y="2573951"/>
            <a:ext cx="11775482" cy="6817800"/>
          </a:xfrm>
          <a:prstGeom prst="rect">
            <a:avLst/>
          </a:prstGeom>
        </p:spPr>
      </p:pic>
      <p:sp>
        <p:nvSpPr>
          <p:cNvPr id="29" name="文字方塊 28">
            <a:extLst>
              <a:ext uri="{FF2B5EF4-FFF2-40B4-BE49-F238E27FC236}">
                <a16:creationId xmlns:a16="http://schemas.microsoft.com/office/drawing/2014/main" id="{58F245F4-AE33-EA69-7C08-B84AF90E237D}"/>
              </a:ext>
            </a:extLst>
          </p:cNvPr>
          <p:cNvSpPr txBox="1"/>
          <p:nvPr/>
        </p:nvSpPr>
        <p:spPr>
          <a:xfrm>
            <a:off x="9903417" y="9428782"/>
            <a:ext cx="512606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TW" sz="1200">
                <a:ea typeface="新細明體"/>
              </a:rPr>
              <a:t>https://vocus.cc/article/64ffb480fd8978000196f47e</a:t>
            </a:r>
            <a:endParaRPr lang="en-US" altLang="zh-TW" sz="1200">
              <a:ea typeface="新細明體"/>
              <a:cs typeface="Calibri"/>
            </a:endParaRPr>
          </a:p>
        </p:txBody>
      </p:sp>
    </p:spTree>
    <p:extLst>
      <p:ext uri="{BB962C8B-B14F-4D97-AF65-F5344CB8AC3E}">
        <p14:creationId xmlns:p14="http://schemas.microsoft.com/office/powerpoint/2010/main" val="36885713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04F04EDB-C64B-4E71-0532-120E65382820}"/>
              </a:ext>
            </a:extLst>
          </p:cNvPr>
          <p:cNvGrpSpPr/>
          <p:nvPr/>
        </p:nvGrpSpPr>
        <p:grpSpPr>
          <a:xfrm>
            <a:off x="0" y="97511"/>
            <a:ext cx="18288000" cy="10189490"/>
            <a:chOff x="0" y="0"/>
            <a:chExt cx="24384001" cy="13585986"/>
          </a:xfrm>
        </p:grpSpPr>
        <p:sp>
          <p:nvSpPr>
            <p:cNvPr id="9" name="Freeform 3">
              <a:extLst>
                <a:ext uri="{FF2B5EF4-FFF2-40B4-BE49-F238E27FC236}">
                  <a16:creationId xmlns:a16="http://schemas.microsoft.com/office/drawing/2014/main" id="{E4B8920A-CDE6-CF3F-801B-42B9C1F7CE7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0" name="TextBox 4">
              <a:extLst>
                <a:ext uri="{FF2B5EF4-FFF2-40B4-BE49-F238E27FC236}">
                  <a16:creationId xmlns:a16="http://schemas.microsoft.com/office/drawing/2014/main" id="{65EC731F-BEB8-34BB-175F-DCA66CA15E5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24" name="Freeform 5">
              <a:extLst>
                <a:ext uri="{FF2B5EF4-FFF2-40B4-BE49-F238E27FC236}">
                  <a16:creationId xmlns:a16="http://schemas.microsoft.com/office/drawing/2014/main" id="{EF5778BE-C8C4-FB00-B0AC-BD4EC8502754}"/>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26" name="TextBox 6">
              <a:extLst>
                <a:ext uri="{FF2B5EF4-FFF2-40B4-BE49-F238E27FC236}">
                  <a16:creationId xmlns:a16="http://schemas.microsoft.com/office/drawing/2014/main" id="{EF147E2D-01B0-77DD-AADE-282AF6AC0A3B}"/>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27" name="Freeform 7">
              <a:extLst>
                <a:ext uri="{FF2B5EF4-FFF2-40B4-BE49-F238E27FC236}">
                  <a16:creationId xmlns:a16="http://schemas.microsoft.com/office/drawing/2014/main" id="{3F118B78-ED19-8430-6A56-563B636D252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8" name="Group 8">
              <a:extLst>
                <a:ext uri="{FF2B5EF4-FFF2-40B4-BE49-F238E27FC236}">
                  <a16:creationId xmlns:a16="http://schemas.microsoft.com/office/drawing/2014/main" id="{245EC570-AF59-C44B-596C-88EE0639FACB}"/>
                </a:ext>
              </a:extLst>
            </p:cNvPr>
            <p:cNvGrpSpPr/>
            <p:nvPr/>
          </p:nvGrpSpPr>
          <p:grpSpPr>
            <a:xfrm>
              <a:off x="0" y="1358599"/>
              <a:ext cx="24384000" cy="12227387"/>
              <a:chOff x="0" y="0"/>
              <a:chExt cx="4862686" cy="2438400"/>
            </a:xfrm>
          </p:grpSpPr>
          <p:sp>
            <p:nvSpPr>
              <p:cNvPr id="53" name="Freeform 9">
                <a:extLst>
                  <a:ext uri="{FF2B5EF4-FFF2-40B4-BE49-F238E27FC236}">
                    <a16:creationId xmlns:a16="http://schemas.microsoft.com/office/drawing/2014/main" id="{FAB201E9-D588-1680-8EE9-39AF6E1E99C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4" name="TextBox 10">
                <a:extLst>
                  <a:ext uri="{FF2B5EF4-FFF2-40B4-BE49-F238E27FC236}">
                    <a16:creationId xmlns:a16="http://schemas.microsoft.com/office/drawing/2014/main" id="{9F926F7C-57F4-31F8-AB64-3DD663BC1D7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29" name="AutoShape 11">
              <a:extLst>
                <a:ext uri="{FF2B5EF4-FFF2-40B4-BE49-F238E27FC236}">
                  <a16:creationId xmlns:a16="http://schemas.microsoft.com/office/drawing/2014/main" id="{1DFE3955-D78E-39D9-8680-C31059A9825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0" name="AutoShape 12">
              <a:extLst>
                <a:ext uri="{FF2B5EF4-FFF2-40B4-BE49-F238E27FC236}">
                  <a16:creationId xmlns:a16="http://schemas.microsoft.com/office/drawing/2014/main" id="{DE38CF5E-617C-1B03-7AA2-7AA44AFA0369}"/>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1" name="Freeform 13">
              <a:extLst>
                <a:ext uri="{FF2B5EF4-FFF2-40B4-BE49-F238E27FC236}">
                  <a16:creationId xmlns:a16="http://schemas.microsoft.com/office/drawing/2014/main" id="{F07C7549-08C9-FDF4-553D-29EEEF1B5AC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2" name="TextBox 14">
              <a:extLst>
                <a:ext uri="{FF2B5EF4-FFF2-40B4-BE49-F238E27FC236}">
                  <a16:creationId xmlns:a16="http://schemas.microsoft.com/office/drawing/2014/main" id="{A653449A-1A0B-7274-AB4E-23D1EA4847EE}"/>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3" name="Freeform 15">
              <a:extLst>
                <a:ext uri="{FF2B5EF4-FFF2-40B4-BE49-F238E27FC236}">
                  <a16:creationId xmlns:a16="http://schemas.microsoft.com/office/drawing/2014/main" id="{A5BD5479-A440-9D57-5F9A-91C131B57C5E}"/>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34" name="Freeform 16">
              <a:extLst>
                <a:ext uri="{FF2B5EF4-FFF2-40B4-BE49-F238E27FC236}">
                  <a16:creationId xmlns:a16="http://schemas.microsoft.com/office/drawing/2014/main" id="{9290AEC1-36B8-4B37-0A90-E7E61F49CCEB}"/>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35" name="Freeform 17">
              <a:extLst>
                <a:ext uri="{FF2B5EF4-FFF2-40B4-BE49-F238E27FC236}">
                  <a16:creationId xmlns:a16="http://schemas.microsoft.com/office/drawing/2014/main" id="{B46CA647-0A76-6598-7CBF-150B7BD1FFCE}"/>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36" name="Group 18">
              <a:extLst>
                <a:ext uri="{FF2B5EF4-FFF2-40B4-BE49-F238E27FC236}">
                  <a16:creationId xmlns:a16="http://schemas.microsoft.com/office/drawing/2014/main" id="{673F2782-0972-3716-E659-66BE7521671D}"/>
                </a:ext>
              </a:extLst>
            </p:cNvPr>
            <p:cNvGrpSpPr/>
            <p:nvPr/>
          </p:nvGrpSpPr>
          <p:grpSpPr>
            <a:xfrm>
              <a:off x="2134357" y="1651686"/>
              <a:ext cx="20878043" cy="696519"/>
              <a:chOff x="0" y="-9525"/>
              <a:chExt cx="12467294" cy="415925"/>
            </a:xfrm>
          </p:grpSpPr>
          <p:sp>
            <p:nvSpPr>
              <p:cNvPr id="51" name="Freeform 19">
                <a:extLst>
                  <a:ext uri="{FF2B5EF4-FFF2-40B4-BE49-F238E27FC236}">
                    <a16:creationId xmlns:a16="http://schemas.microsoft.com/office/drawing/2014/main" id="{1FDA9D76-CBEF-9C34-E469-B818AEF76D11}"/>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2" name="TextBox 20">
                <a:extLst>
                  <a:ext uri="{FF2B5EF4-FFF2-40B4-BE49-F238E27FC236}">
                    <a16:creationId xmlns:a16="http://schemas.microsoft.com/office/drawing/2014/main" id="{21B7EB23-347D-9BB3-6A1A-1E4E2468D21A}"/>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6" name="Freeform 21">
              <a:extLst>
                <a:ext uri="{FF2B5EF4-FFF2-40B4-BE49-F238E27FC236}">
                  <a16:creationId xmlns:a16="http://schemas.microsoft.com/office/drawing/2014/main" id="{A63387DC-42B6-1531-505D-E0F8B45A1724}"/>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7" name="Group 22">
              <a:extLst>
                <a:ext uri="{FF2B5EF4-FFF2-40B4-BE49-F238E27FC236}">
                  <a16:creationId xmlns:a16="http://schemas.microsoft.com/office/drawing/2014/main" id="{C19C5768-F533-BA67-E8D0-21F865448C13}"/>
                </a:ext>
              </a:extLst>
            </p:cNvPr>
            <p:cNvGrpSpPr/>
            <p:nvPr/>
          </p:nvGrpSpPr>
          <p:grpSpPr>
            <a:xfrm>
              <a:off x="447964" y="221133"/>
              <a:ext cx="796139" cy="796139"/>
              <a:chOff x="0" y="0"/>
              <a:chExt cx="812800" cy="812800"/>
            </a:xfrm>
          </p:grpSpPr>
          <p:sp>
            <p:nvSpPr>
              <p:cNvPr id="49" name="Freeform 23">
                <a:extLst>
                  <a:ext uri="{FF2B5EF4-FFF2-40B4-BE49-F238E27FC236}">
                    <a16:creationId xmlns:a16="http://schemas.microsoft.com/office/drawing/2014/main" id="{43F5DEBF-FAB6-473A-B108-6490DC3C08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50" name="TextBox 24">
                <a:extLst>
                  <a:ext uri="{FF2B5EF4-FFF2-40B4-BE49-F238E27FC236}">
                    <a16:creationId xmlns:a16="http://schemas.microsoft.com/office/drawing/2014/main" id="{B59510D6-42B0-5351-A975-C7662000FC38}"/>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8" name="TextBox 25">
              <a:extLst>
                <a:ext uri="{FF2B5EF4-FFF2-40B4-BE49-F238E27FC236}">
                  <a16:creationId xmlns:a16="http://schemas.microsoft.com/office/drawing/2014/main" id="{01C87512-76AC-10BB-04FA-862EC06243F8}"/>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公司願景與平衡計分卡</a:t>
            </a:r>
            <a:r>
              <a:rPr lang="en-US" altLang="zh-TW" sz="2800" b="1" i="0">
                <a:solidFill>
                  <a:srgbClr val="000000"/>
                </a:solidFill>
                <a:effectLst/>
                <a:latin typeface="微軟正黑體" panose="020B0604030504040204" pitchFamily="34" charset="-120"/>
                <a:ea typeface="微軟正黑體" panose="020B0604030504040204" pitchFamily="34" charset="-120"/>
              </a:rPr>
              <a:t>(BSC)</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60</a:t>
            </a:fld>
            <a:endParaRPr lang="en-US"/>
          </a:p>
        </p:txBody>
      </p:sp>
      <p:grpSp>
        <p:nvGrpSpPr>
          <p:cNvPr id="37" name="群組 36">
            <a:extLst>
              <a:ext uri="{FF2B5EF4-FFF2-40B4-BE49-F238E27FC236}">
                <a16:creationId xmlns:a16="http://schemas.microsoft.com/office/drawing/2014/main" id="{37DEA368-63A3-0BDA-4BE4-F18B76545032}"/>
              </a:ext>
            </a:extLst>
          </p:cNvPr>
          <p:cNvGrpSpPr/>
          <p:nvPr/>
        </p:nvGrpSpPr>
        <p:grpSpPr>
          <a:xfrm>
            <a:off x="779979" y="2261143"/>
            <a:ext cx="5486400" cy="1363305"/>
            <a:chOff x="779979" y="2261143"/>
            <a:chExt cx="3692451" cy="1363305"/>
          </a:xfrm>
        </p:grpSpPr>
        <p:grpSp>
          <p:nvGrpSpPr>
            <p:cNvPr id="38" name="群組 37">
              <a:extLst>
                <a:ext uri="{FF2B5EF4-FFF2-40B4-BE49-F238E27FC236}">
                  <a16:creationId xmlns:a16="http://schemas.microsoft.com/office/drawing/2014/main" id="{E0598C54-015A-0D36-1043-B29C494DFA40}"/>
                </a:ext>
              </a:extLst>
            </p:cNvPr>
            <p:cNvGrpSpPr/>
            <p:nvPr/>
          </p:nvGrpSpPr>
          <p:grpSpPr>
            <a:xfrm>
              <a:off x="779979" y="2261143"/>
              <a:ext cx="3692451" cy="1363305"/>
              <a:chOff x="2146039" y="3751141"/>
              <a:chExt cx="3692451" cy="1363305"/>
            </a:xfrm>
          </p:grpSpPr>
          <p:grpSp>
            <p:nvGrpSpPr>
              <p:cNvPr id="40" name="Group 27">
                <a:extLst>
                  <a:ext uri="{FF2B5EF4-FFF2-40B4-BE49-F238E27FC236}">
                    <a16:creationId xmlns:a16="http://schemas.microsoft.com/office/drawing/2014/main" id="{E2056CE8-5ACB-D5CB-17F1-24818C90E72C}"/>
                  </a:ext>
                </a:extLst>
              </p:cNvPr>
              <p:cNvGrpSpPr/>
              <p:nvPr/>
            </p:nvGrpSpPr>
            <p:grpSpPr>
              <a:xfrm>
                <a:off x="2146039" y="4121531"/>
                <a:ext cx="3692451" cy="992915"/>
                <a:chOff x="17780" y="22860"/>
                <a:chExt cx="1092899" cy="360680"/>
              </a:xfrm>
            </p:grpSpPr>
            <p:sp>
              <p:nvSpPr>
                <p:cNvPr id="42" name="Freeform 28">
                  <a:extLst>
                    <a:ext uri="{FF2B5EF4-FFF2-40B4-BE49-F238E27FC236}">
                      <a16:creationId xmlns:a16="http://schemas.microsoft.com/office/drawing/2014/main" id="{40289A7E-C1EA-CA20-97A3-CE86D3742CEA}"/>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41" name="Freeform 33">
                <a:extLst>
                  <a:ext uri="{FF2B5EF4-FFF2-40B4-BE49-F238E27FC236}">
                    <a16:creationId xmlns:a16="http://schemas.microsoft.com/office/drawing/2014/main" id="{6CD77A98-953F-06A3-8B46-EFD468A0411E}"/>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39" name="文字方塊 38">
              <a:extLst>
                <a:ext uri="{FF2B5EF4-FFF2-40B4-BE49-F238E27FC236}">
                  <a16:creationId xmlns:a16="http://schemas.microsoft.com/office/drawing/2014/main" id="{47C41569-E852-200F-575C-8CD57C1EFBC9}"/>
                </a:ext>
              </a:extLst>
            </p:cNvPr>
            <p:cNvSpPr txBox="1"/>
            <p:nvPr/>
          </p:nvSpPr>
          <p:spPr>
            <a:xfrm>
              <a:off x="947373" y="2672659"/>
              <a:ext cx="3311644" cy="830997"/>
            </a:xfrm>
            <a:prstGeom prst="rect">
              <a:avLst/>
            </a:prstGeom>
            <a:noFill/>
          </p:spPr>
          <p:txBody>
            <a:bodyPr wrap="square" rtlCol="0">
              <a:spAutoFit/>
            </a:bodyPr>
            <a:lstStyle/>
            <a:p>
              <a:pPr algn="ctr"/>
              <a:r>
                <a:rPr lang="zh-TW" altLang="en-US" sz="4800">
                  <a:latin typeface="微軟正黑體" panose="020B0604030504040204" pitchFamily="34" charset="-120"/>
                  <a:ea typeface="微軟正黑體" panose="020B0604030504040204" pitchFamily="34" charset="-120"/>
                </a:rPr>
                <a:t>學習與成長</a:t>
              </a:r>
            </a:p>
          </p:txBody>
        </p:sp>
      </p:grpSp>
      <p:sp>
        <p:nvSpPr>
          <p:cNvPr id="43" name="TextBox 10">
            <a:extLst>
              <a:ext uri="{FF2B5EF4-FFF2-40B4-BE49-F238E27FC236}">
                <a16:creationId xmlns:a16="http://schemas.microsoft.com/office/drawing/2014/main" id="{24679F4F-E4A7-E362-1B9E-E655794EDF47}"/>
              </a:ext>
            </a:extLst>
          </p:cNvPr>
          <p:cNvSpPr txBox="1"/>
          <p:nvPr/>
        </p:nvSpPr>
        <p:spPr>
          <a:xfrm>
            <a:off x="1314734" y="3994838"/>
            <a:ext cx="16230600" cy="2769989"/>
          </a:xfrm>
          <a:prstGeom prst="rect">
            <a:avLst/>
          </a:prstGeom>
        </p:spPr>
        <p:txBody>
          <a:bodyPr wrap="square" lIns="0" tIns="0" rIns="0" bIns="0" rtlCol="0" anchor="t">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策略目標</a:t>
            </a:r>
            <a:r>
              <a:rPr lang="zh-TW" altLang="en-US" sz="3600">
                <a:solidFill>
                  <a:srgbClr val="000000"/>
                </a:solidFill>
                <a:latin typeface="微軟正黑體" panose="020B0604030504040204" pitchFamily="34" charset="-120"/>
                <a:ea typeface="微軟正黑體" panose="020B0604030504040204" pitchFamily="34" charset="-120"/>
                <a:sym typeface="+mn-lt"/>
              </a:rPr>
              <a:t>：增強員工技能與滿意度，提升創新能力，推動數據驅動文化</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lgn="just"/>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系統整合商的大數據支持</a:t>
            </a:r>
            <a:r>
              <a:rPr lang="zh-TW" altLang="en-US" sz="3600">
                <a:solidFill>
                  <a:srgbClr val="000000"/>
                </a:solidFill>
                <a:latin typeface="微軟正黑體" panose="020B0604030504040204" pitchFamily="34" charset="-120"/>
                <a:ea typeface="微軟正黑體" panose="020B0604030504040204" pitchFamily="34" charset="-120"/>
                <a:sym typeface="+mn-lt"/>
              </a:rPr>
              <a:t>：系統整合商幫助星巴克培養數據分析人才，並在內部推動數據驅動的創新文化。員工能夠透過數據分析更好地理解市場需求，並快速應對新產品開發和市場變化，增強公司整體的創新能力</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44" name="矩形: 圓角 43">
            <a:extLst>
              <a:ext uri="{FF2B5EF4-FFF2-40B4-BE49-F238E27FC236}">
                <a16:creationId xmlns:a16="http://schemas.microsoft.com/office/drawing/2014/main" id="{6BAF42B4-7873-03A9-BD36-ADE5BE71C4C2}"/>
              </a:ext>
            </a:extLst>
          </p:cNvPr>
          <p:cNvSpPr/>
          <p:nvPr/>
        </p:nvSpPr>
        <p:spPr>
          <a:xfrm>
            <a:off x="856986" y="7355889"/>
            <a:ext cx="16402314" cy="272473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09B8B307-EA9C-97BA-8E33-18D51F25B49D}"/>
              </a:ext>
            </a:extLst>
          </p:cNvPr>
          <p:cNvSpPr txBox="1"/>
          <p:nvPr/>
        </p:nvSpPr>
        <p:spPr>
          <a:xfrm>
            <a:off x="1457467" y="7998963"/>
            <a:ext cx="15154133" cy="1754326"/>
          </a:xfrm>
          <a:prstGeom prst="rect">
            <a:avLst/>
          </a:prstGeom>
          <a:noFill/>
        </p:spPr>
        <p:txBody>
          <a:bodyPr wrap="square">
            <a:spAutoFit/>
          </a:bodyPr>
          <a:lstStyle/>
          <a:p>
            <a:pPr indent="-1080000" algn="just"/>
            <a:r>
              <a:rPr lang="zh-TW" altLang="en-US" sz="3600">
                <a:solidFill>
                  <a:srgbClr val="000000"/>
                </a:solidFill>
                <a:latin typeface="微軟正黑體" panose="020B0604030504040204" pitchFamily="34" charset="-120"/>
                <a:ea typeface="微軟正黑體" panose="020B0604030504040204" pitchFamily="34" charset="-120"/>
              </a:rPr>
              <a:t>星巴克投資於員工培訓計畫，增強員工的數據分析和顧客服務能力，還在公司內部培養數據驅動的創新文化，激發員工參與新產品研發和服務改善的積極性</a:t>
            </a:r>
          </a:p>
        </p:txBody>
      </p:sp>
    </p:spTree>
    <p:extLst>
      <p:ext uri="{BB962C8B-B14F-4D97-AF65-F5344CB8AC3E}">
        <p14:creationId xmlns:p14="http://schemas.microsoft.com/office/powerpoint/2010/main" val="2660081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8" name="Group 2">
            <a:extLst>
              <a:ext uri="{FF2B5EF4-FFF2-40B4-BE49-F238E27FC236}">
                <a16:creationId xmlns:a16="http://schemas.microsoft.com/office/drawing/2014/main" id="{D7A17144-2D0A-F948-DB82-B5F67958B6A8}"/>
              </a:ext>
            </a:extLst>
          </p:cNvPr>
          <p:cNvGrpSpPr/>
          <p:nvPr/>
        </p:nvGrpSpPr>
        <p:grpSpPr>
          <a:xfrm>
            <a:off x="0" y="97511"/>
            <a:ext cx="18288000" cy="10189490"/>
            <a:chOff x="0" y="0"/>
            <a:chExt cx="24384001" cy="13585986"/>
          </a:xfrm>
        </p:grpSpPr>
        <p:sp>
          <p:nvSpPr>
            <p:cNvPr id="10" name="Freeform 3">
              <a:extLst>
                <a:ext uri="{FF2B5EF4-FFF2-40B4-BE49-F238E27FC236}">
                  <a16:creationId xmlns:a16="http://schemas.microsoft.com/office/drawing/2014/main" id="{87D3D32F-5D26-1F35-0268-2EC7D126E9E2}"/>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sp>
          <p:nvSpPr>
            <p:cNvPr id="27" name="TextBox 4">
              <a:extLst>
                <a:ext uri="{FF2B5EF4-FFF2-40B4-BE49-F238E27FC236}">
                  <a16:creationId xmlns:a16="http://schemas.microsoft.com/office/drawing/2014/main" id="{5168E7BD-61B0-510B-E959-A78EDEA00E86}"/>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0" name="Freeform 5">
              <a:extLst>
                <a:ext uri="{FF2B5EF4-FFF2-40B4-BE49-F238E27FC236}">
                  <a16:creationId xmlns:a16="http://schemas.microsoft.com/office/drawing/2014/main" id="{02326C33-E342-E58A-183C-C98CDE725D4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31" name="TextBox 6">
              <a:extLst>
                <a:ext uri="{FF2B5EF4-FFF2-40B4-BE49-F238E27FC236}">
                  <a16:creationId xmlns:a16="http://schemas.microsoft.com/office/drawing/2014/main" id="{AF686810-C5CD-0940-2AA4-C124C1DAA6DE}"/>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2" name="Freeform 7">
              <a:extLst>
                <a:ext uri="{FF2B5EF4-FFF2-40B4-BE49-F238E27FC236}">
                  <a16:creationId xmlns:a16="http://schemas.microsoft.com/office/drawing/2014/main" id="{30222D8D-92EE-B2DE-E486-A871816876B7}"/>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grpSp>
          <p:nvGrpSpPr>
            <p:cNvPr id="33" name="Group 8">
              <a:extLst>
                <a:ext uri="{FF2B5EF4-FFF2-40B4-BE49-F238E27FC236}">
                  <a16:creationId xmlns:a16="http://schemas.microsoft.com/office/drawing/2014/main" id="{E93351F9-C86A-233F-9755-AC749CEB4324}"/>
                </a:ext>
              </a:extLst>
            </p:cNvPr>
            <p:cNvGrpSpPr/>
            <p:nvPr/>
          </p:nvGrpSpPr>
          <p:grpSpPr>
            <a:xfrm>
              <a:off x="0" y="1358599"/>
              <a:ext cx="24384000" cy="12227387"/>
              <a:chOff x="0" y="0"/>
              <a:chExt cx="4862686" cy="2438400"/>
            </a:xfrm>
          </p:grpSpPr>
          <p:sp>
            <p:nvSpPr>
              <p:cNvPr id="49" name="Freeform 9">
                <a:extLst>
                  <a:ext uri="{FF2B5EF4-FFF2-40B4-BE49-F238E27FC236}">
                    <a16:creationId xmlns:a16="http://schemas.microsoft.com/office/drawing/2014/main" id="{8BB1E406-09AF-213B-F535-6248EA941E7A}"/>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0" name="TextBox 10">
                <a:extLst>
                  <a:ext uri="{FF2B5EF4-FFF2-40B4-BE49-F238E27FC236}">
                    <a16:creationId xmlns:a16="http://schemas.microsoft.com/office/drawing/2014/main" id="{995D61A0-B7A9-00BA-E177-7BCD31DB4BE6}"/>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4" name="AutoShape 11">
              <a:extLst>
                <a:ext uri="{FF2B5EF4-FFF2-40B4-BE49-F238E27FC236}">
                  <a16:creationId xmlns:a16="http://schemas.microsoft.com/office/drawing/2014/main" id="{4978DE3C-4557-1A37-2A75-8E79AC7A934C}"/>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5" name="AutoShape 12">
              <a:extLst>
                <a:ext uri="{FF2B5EF4-FFF2-40B4-BE49-F238E27FC236}">
                  <a16:creationId xmlns:a16="http://schemas.microsoft.com/office/drawing/2014/main" id="{385565FB-A72F-4B42-E805-A9C1DEB183A8}"/>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6" name="Freeform 13">
              <a:extLst>
                <a:ext uri="{FF2B5EF4-FFF2-40B4-BE49-F238E27FC236}">
                  <a16:creationId xmlns:a16="http://schemas.microsoft.com/office/drawing/2014/main" id="{352488B8-A85A-209D-92A1-1AC59F93D99B}"/>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37" name="TextBox 14">
              <a:extLst>
                <a:ext uri="{FF2B5EF4-FFF2-40B4-BE49-F238E27FC236}">
                  <a16:creationId xmlns:a16="http://schemas.microsoft.com/office/drawing/2014/main" id="{4A4271EA-BBCA-FE0B-9C3E-20BC20A9D924}"/>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38" name="Freeform 15">
              <a:extLst>
                <a:ext uri="{FF2B5EF4-FFF2-40B4-BE49-F238E27FC236}">
                  <a16:creationId xmlns:a16="http://schemas.microsoft.com/office/drawing/2014/main" id="{AF637E5A-9BF0-597E-6569-A8FB2D2E24B3}"/>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l="-11089" r="-1"/>
              </a:stretch>
            </a:blipFill>
          </p:spPr>
          <p:txBody>
            <a:bodyPr/>
            <a:lstStyle/>
            <a:p>
              <a:endParaRPr lang="zh-TW" altLang="en-US"/>
            </a:p>
          </p:txBody>
        </p:sp>
        <p:sp>
          <p:nvSpPr>
            <p:cNvPr id="39" name="Freeform 16">
              <a:extLst>
                <a:ext uri="{FF2B5EF4-FFF2-40B4-BE49-F238E27FC236}">
                  <a16:creationId xmlns:a16="http://schemas.microsoft.com/office/drawing/2014/main" id="{740A263B-9BBD-2942-C962-7CFF62A13085}"/>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40" name="Freeform 17">
              <a:extLst>
                <a:ext uri="{FF2B5EF4-FFF2-40B4-BE49-F238E27FC236}">
                  <a16:creationId xmlns:a16="http://schemas.microsoft.com/office/drawing/2014/main" id="{94BA7243-98BA-D2C3-560C-7E6BCDC935C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41" name="Group 18">
              <a:extLst>
                <a:ext uri="{FF2B5EF4-FFF2-40B4-BE49-F238E27FC236}">
                  <a16:creationId xmlns:a16="http://schemas.microsoft.com/office/drawing/2014/main" id="{B600661E-178B-5BAE-F892-D114BDEF65C8}"/>
                </a:ext>
              </a:extLst>
            </p:cNvPr>
            <p:cNvGrpSpPr/>
            <p:nvPr/>
          </p:nvGrpSpPr>
          <p:grpSpPr>
            <a:xfrm>
              <a:off x="2134357" y="1651686"/>
              <a:ext cx="20878043" cy="696519"/>
              <a:chOff x="0" y="-9525"/>
              <a:chExt cx="12467294" cy="415925"/>
            </a:xfrm>
          </p:grpSpPr>
          <p:sp>
            <p:nvSpPr>
              <p:cNvPr id="47" name="Freeform 19">
                <a:extLst>
                  <a:ext uri="{FF2B5EF4-FFF2-40B4-BE49-F238E27FC236}">
                    <a16:creationId xmlns:a16="http://schemas.microsoft.com/office/drawing/2014/main" id="{391EE300-42BF-806E-256B-2DEEC66CC3B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48" name="TextBox 20">
                <a:extLst>
                  <a:ext uri="{FF2B5EF4-FFF2-40B4-BE49-F238E27FC236}">
                    <a16:creationId xmlns:a16="http://schemas.microsoft.com/office/drawing/2014/main" id="{75CE10C7-3141-D58C-C3BA-08F710B1A699}"/>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2" name="Freeform 21">
              <a:extLst>
                <a:ext uri="{FF2B5EF4-FFF2-40B4-BE49-F238E27FC236}">
                  <a16:creationId xmlns:a16="http://schemas.microsoft.com/office/drawing/2014/main" id="{EEA591A7-0924-41A5-BCDB-E99A1F71749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43" name="Group 22">
              <a:extLst>
                <a:ext uri="{FF2B5EF4-FFF2-40B4-BE49-F238E27FC236}">
                  <a16:creationId xmlns:a16="http://schemas.microsoft.com/office/drawing/2014/main" id="{D7E29ED9-9A8B-ACD7-67C7-2109194811D0}"/>
                </a:ext>
              </a:extLst>
            </p:cNvPr>
            <p:cNvGrpSpPr/>
            <p:nvPr/>
          </p:nvGrpSpPr>
          <p:grpSpPr>
            <a:xfrm>
              <a:off x="447964" y="221133"/>
              <a:ext cx="796139" cy="796139"/>
              <a:chOff x="0" y="0"/>
              <a:chExt cx="812800" cy="812800"/>
            </a:xfrm>
          </p:grpSpPr>
          <p:sp>
            <p:nvSpPr>
              <p:cNvPr id="45" name="Freeform 23">
                <a:extLst>
                  <a:ext uri="{FF2B5EF4-FFF2-40B4-BE49-F238E27FC236}">
                    <a16:creationId xmlns:a16="http://schemas.microsoft.com/office/drawing/2014/main" id="{83FBB486-C495-1527-D14E-C483677BBB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6" name="TextBox 24">
                <a:extLst>
                  <a:ext uri="{FF2B5EF4-FFF2-40B4-BE49-F238E27FC236}">
                    <a16:creationId xmlns:a16="http://schemas.microsoft.com/office/drawing/2014/main" id="{58D8FBBB-1B49-7A9A-37A7-66DD2AA74111}"/>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4" name="TextBox 25">
              <a:extLst>
                <a:ext uri="{FF2B5EF4-FFF2-40B4-BE49-F238E27FC236}">
                  <a16:creationId xmlns:a16="http://schemas.microsoft.com/office/drawing/2014/main" id="{FA106A34-B5BE-4237-77DD-731A6F728AF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技術典範移轉</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48DB5F0C-218B-B0D5-3A38-E434BB993E57}"/>
              </a:ext>
            </a:extLst>
          </p:cNvPr>
          <p:cNvSpPr>
            <a:spLocks noGrp="1"/>
          </p:cNvSpPr>
          <p:nvPr>
            <p:ph type="sldNum" sz="quarter" idx="12"/>
          </p:nvPr>
        </p:nvSpPr>
        <p:spPr/>
        <p:txBody>
          <a:bodyPr/>
          <a:lstStyle/>
          <a:p>
            <a:fld id="{B6F15528-21DE-4FAA-801E-634DDDAF4B2B}" type="slidenum">
              <a:rPr lang="en-US" smtClean="0"/>
              <a:pPr/>
              <a:t>61</a:t>
            </a:fld>
            <a:endParaRPr lang="en-US"/>
          </a:p>
        </p:txBody>
      </p:sp>
      <p:sp>
        <p:nvSpPr>
          <p:cNvPr id="9" name="TextBox 10">
            <a:extLst>
              <a:ext uri="{FF2B5EF4-FFF2-40B4-BE49-F238E27FC236}">
                <a16:creationId xmlns:a16="http://schemas.microsoft.com/office/drawing/2014/main" id="{5D2E5924-1EE6-50EB-D3EA-090F3069B566}"/>
              </a:ext>
            </a:extLst>
          </p:cNvPr>
          <p:cNvSpPr txBox="1"/>
          <p:nvPr/>
        </p:nvSpPr>
        <p:spPr>
          <a:xfrm>
            <a:off x="5762767" y="2180326"/>
            <a:ext cx="6762466" cy="553998"/>
          </a:xfrm>
          <a:prstGeom prst="rect">
            <a:avLst/>
          </a:prstGeom>
        </p:spPr>
        <p:txBody>
          <a:bodyPr wrap="square" lIns="0" tIns="0" rIns="0" bIns="0" rtlCol="0" anchor="t">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大數據技術作為典範移轉的核心</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p:txBody>
      </p:sp>
      <p:sp>
        <p:nvSpPr>
          <p:cNvPr id="24" name="矩形: 圓角 23">
            <a:extLst>
              <a:ext uri="{FF2B5EF4-FFF2-40B4-BE49-F238E27FC236}">
                <a16:creationId xmlns:a16="http://schemas.microsoft.com/office/drawing/2014/main" id="{0E1B8103-4513-9242-E0C1-8788D18219F5}"/>
              </a:ext>
            </a:extLst>
          </p:cNvPr>
          <p:cNvSpPr/>
          <p:nvPr/>
        </p:nvSpPr>
        <p:spPr>
          <a:xfrm>
            <a:off x="856986" y="7355889"/>
            <a:ext cx="16402314" cy="272473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0D933A50-CCA6-5F15-FD10-3E05E286357E}"/>
              </a:ext>
            </a:extLst>
          </p:cNvPr>
          <p:cNvSpPr txBox="1"/>
          <p:nvPr/>
        </p:nvSpPr>
        <p:spPr>
          <a:xfrm>
            <a:off x="1457467" y="7998963"/>
            <a:ext cx="15154133" cy="1754326"/>
          </a:xfrm>
          <a:prstGeom prst="rect">
            <a:avLst/>
          </a:prstGeom>
          <a:noFill/>
        </p:spPr>
        <p:txBody>
          <a:bodyPr wrap="square">
            <a:spAutoFit/>
          </a:bodyPr>
          <a:lstStyle/>
          <a:p>
            <a:pPr indent="-1080000" algn="just"/>
            <a:r>
              <a:rPr lang="zh-TW" altLang="en-US" sz="3600">
                <a:solidFill>
                  <a:srgbClr val="000000"/>
                </a:solidFill>
                <a:latin typeface="微軟正黑體" panose="020B0604030504040204" pitchFamily="34" charset="-120"/>
                <a:ea typeface="微軟正黑體" panose="020B0604030504040204" pitchFamily="34" charset="-120"/>
              </a:rPr>
              <a:t>他們提供必要的技術支持、整合大數據平台，並幫助企業重構內部流程，以適應大數據技術的應用場景。這使得企業能夠順利實現從傳統數據處理模式向數據驅動決策模式的轉變</a:t>
            </a:r>
          </a:p>
        </p:txBody>
      </p:sp>
      <p:sp>
        <p:nvSpPr>
          <p:cNvPr id="28" name="文字方塊 27">
            <a:extLst>
              <a:ext uri="{FF2B5EF4-FFF2-40B4-BE49-F238E27FC236}">
                <a16:creationId xmlns:a16="http://schemas.microsoft.com/office/drawing/2014/main" id="{11171E3C-E079-DB6C-EB2B-BB27FEDDC0EA}"/>
              </a:ext>
            </a:extLst>
          </p:cNvPr>
          <p:cNvSpPr txBox="1"/>
          <p:nvPr/>
        </p:nvSpPr>
        <p:spPr>
          <a:xfrm>
            <a:off x="1200150" y="2881342"/>
            <a:ext cx="16230864" cy="3970318"/>
          </a:xfrm>
          <a:prstGeom prst="rect">
            <a:avLst/>
          </a:prstGeom>
          <a:noFill/>
        </p:spPr>
        <p:txBody>
          <a:bodyPr wrap="square">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rPr>
              <a:t>數據規模與複雜性</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lgn="just"/>
            <a:r>
              <a:rPr lang="zh-TW" altLang="en-US" sz="3600">
                <a:solidFill>
                  <a:srgbClr val="000000"/>
                </a:solidFill>
                <a:latin typeface="微軟正黑體" panose="020B0604030504040204" pitchFamily="34" charset="-120"/>
                <a:ea typeface="微軟正黑體" panose="020B0604030504040204" pitchFamily="34" charset="-120"/>
              </a:rPr>
              <a:t>大數據技術讓企業能夠處理遠超過傳統數據系統容量的大規模數據集，並透過強大的分析工具對其進行即時處理。這不僅是數據量的飛躍，更是數據處理方式的徹底變革</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lgn="just"/>
            <a:r>
              <a:rPr lang="zh-TW" altLang="en-US" sz="3600" b="1">
                <a:solidFill>
                  <a:srgbClr val="000000"/>
                </a:solidFill>
                <a:latin typeface="微軟正黑體" panose="020B0604030504040204" pitchFamily="34" charset="-120"/>
                <a:ea typeface="微軟正黑體" panose="020B0604030504040204" pitchFamily="34" charset="-120"/>
              </a:rPr>
              <a:t>數據驅動決策</a:t>
            </a:r>
            <a:endParaRPr lang="en-US" altLang="zh-TW" sz="3600" b="1">
              <a:solidFill>
                <a:srgbClr val="000000"/>
              </a:solidFill>
              <a:latin typeface="微軟正黑體" panose="020B0604030504040204" pitchFamily="34" charset="-120"/>
              <a:ea typeface="微軟正黑體" panose="020B0604030504040204" pitchFamily="34" charset="-120"/>
            </a:endParaRPr>
          </a:p>
          <a:p>
            <a:pPr indent="-1080000" algn="just"/>
            <a:r>
              <a:rPr lang="zh-TW" altLang="en-US" sz="3600">
                <a:solidFill>
                  <a:srgbClr val="000000"/>
                </a:solidFill>
                <a:latin typeface="微軟正黑體" panose="020B0604030504040204" pitchFamily="34" charset="-120"/>
                <a:ea typeface="微軟正黑體" panose="020B0604030504040204" pitchFamily="34" charset="-120"/>
              </a:rPr>
              <a:t>傳統決策依賴於經驗與有限的數據分析，而大數據技術使企業能夠根據更大範圍、更複雜的數據進行決策，來提高精準度和速度</a:t>
            </a:r>
          </a:p>
        </p:txBody>
      </p:sp>
      <p:sp>
        <p:nvSpPr>
          <p:cNvPr id="29" name="TextBox 10">
            <a:extLst>
              <a:ext uri="{FF2B5EF4-FFF2-40B4-BE49-F238E27FC236}">
                <a16:creationId xmlns:a16="http://schemas.microsoft.com/office/drawing/2014/main" id="{DB20A86B-4D06-B1B3-2C25-E2D67DAD0BC5}"/>
              </a:ext>
            </a:extLst>
          </p:cNvPr>
          <p:cNvSpPr txBox="1"/>
          <p:nvPr/>
        </p:nvSpPr>
        <p:spPr>
          <a:xfrm>
            <a:off x="7196274" y="7444964"/>
            <a:ext cx="3895451" cy="553998"/>
          </a:xfrm>
          <a:prstGeom prst="rect">
            <a:avLst/>
          </a:prstGeom>
        </p:spPr>
        <p:txBody>
          <a:bodyPr wrap="square" lIns="0" tIns="0" rIns="0" bIns="0" rtlCol="0" anchor="t">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sym typeface="+mn-lt"/>
              </a:rPr>
              <a:t>系統整合商的角色</a:t>
            </a:r>
            <a:endParaRPr lang="en-US" altLang="zh-TW" sz="3600" b="1">
              <a:solidFill>
                <a:srgbClr val="000000"/>
              </a:solidFill>
              <a:latin typeface="微軟正黑體" panose="020B0604030504040204" pitchFamily="34" charset="-120"/>
              <a:ea typeface="微軟正黑體" panose="020B0604030504040204" pitchFamily="34" charset="-120"/>
              <a:sym typeface="+mn-lt"/>
            </a:endParaRPr>
          </a:p>
        </p:txBody>
      </p:sp>
    </p:spTree>
    <p:extLst>
      <p:ext uri="{BB962C8B-B14F-4D97-AF65-F5344CB8AC3E}">
        <p14:creationId xmlns:p14="http://schemas.microsoft.com/office/powerpoint/2010/main" val="1216470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723A85D-AAA3-7B4F-DA92-1EF6F7ED77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1FCF-2539-154B-E1A6-F3C6BA79490A}"/>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C8EC171E-8E6C-0604-AF8D-2F8EF77DFD10}"/>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01AEC4FA-7DF7-0D5E-4166-B1E0494BEA9D}"/>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55BBAEB9-964D-B2CC-1AF8-4FE626A08A7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ACFC0FBE-246A-DC6C-2E37-7F1045F55B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D31614D1-BDC2-3920-9E73-5992684C158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FE0D583-B518-8070-2072-9538258F73EA}"/>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DF07F4B-78C4-9D2F-9D20-9A95B6922C12}"/>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0004E85-E4CE-D7DA-00DC-5B33B232D50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B7B19DE-8807-C8BF-5C12-8BA9BA50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22CF18B0-D276-1CE5-1384-7245877C9A9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A566CB4-A306-D064-8C5C-D8DF4F7343FC}"/>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46D9878-5B8D-701E-CDB6-294F13CCB87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9450450D-2F5A-066E-1EE8-D697E32DD1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413F0BEE-AA10-216C-79F0-BFA7724603A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B884980-1A44-3A3F-97CE-5525E1CCCC4A}"/>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54EBD59-2374-7C9F-6A54-A6B701B4D88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8" name="Group 2">
            <a:extLst>
              <a:ext uri="{FF2B5EF4-FFF2-40B4-BE49-F238E27FC236}">
                <a16:creationId xmlns:a16="http://schemas.microsoft.com/office/drawing/2014/main" id="{DD7797AB-492E-6376-178C-558BB4D3EA57}"/>
              </a:ext>
            </a:extLst>
          </p:cNvPr>
          <p:cNvGrpSpPr/>
          <p:nvPr/>
        </p:nvGrpSpPr>
        <p:grpSpPr>
          <a:xfrm>
            <a:off x="0" y="97511"/>
            <a:ext cx="18288000" cy="10189490"/>
            <a:chOff x="0" y="0"/>
            <a:chExt cx="24384001" cy="13585986"/>
          </a:xfrm>
        </p:grpSpPr>
        <p:sp>
          <p:nvSpPr>
            <p:cNvPr id="30" name="Freeform 3">
              <a:extLst>
                <a:ext uri="{FF2B5EF4-FFF2-40B4-BE49-F238E27FC236}">
                  <a16:creationId xmlns:a16="http://schemas.microsoft.com/office/drawing/2014/main" id="{C850D122-645E-CE94-B3C7-D388E76966C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ACD6830E-36AD-F079-FD86-FD8B7D94F4A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2" name="Freeform 5">
              <a:extLst>
                <a:ext uri="{FF2B5EF4-FFF2-40B4-BE49-F238E27FC236}">
                  <a16:creationId xmlns:a16="http://schemas.microsoft.com/office/drawing/2014/main" id="{D7FB2C5A-62EA-56FC-ADA8-1D470C5B948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3" name="TextBox 6">
              <a:extLst>
                <a:ext uri="{FF2B5EF4-FFF2-40B4-BE49-F238E27FC236}">
                  <a16:creationId xmlns:a16="http://schemas.microsoft.com/office/drawing/2014/main" id="{D157B416-8D90-2390-E2BD-A493FB19BC3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4" name="Freeform 7">
              <a:extLst>
                <a:ext uri="{FF2B5EF4-FFF2-40B4-BE49-F238E27FC236}">
                  <a16:creationId xmlns:a16="http://schemas.microsoft.com/office/drawing/2014/main" id="{E9EC6789-0304-CC08-9B2D-23B698544D9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5" name="Group 8">
              <a:extLst>
                <a:ext uri="{FF2B5EF4-FFF2-40B4-BE49-F238E27FC236}">
                  <a16:creationId xmlns:a16="http://schemas.microsoft.com/office/drawing/2014/main" id="{A23D4963-37FA-E729-04EF-FCFDFE56F412}"/>
                </a:ext>
              </a:extLst>
            </p:cNvPr>
            <p:cNvGrpSpPr/>
            <p:nvPr/>
          </p:nvGrpSpPr>
          <p:grpSpPr>
            <a:xfrm>
              <a:off x="0" y="1358599"/>
              <a:ext cx="24384000" cy="12227387"/>
              <a:chOff x="0" y="0"/>
              <a:chExt cx="4862686" cy="2438400"/>
            </a:xfrm>
          </p:grpSpPr>
          <p:sp>
            <p:nvSpPr>
              <p:cNvPr id="51" name="Freeform 9">
                <a:extLst>
                  <a:ext uri="{FF2B5EF4-FFF2-40B4-BE49-F238E27FC236}">
                    <a16:creationId xmlns:a16="http://schemas.microsoft.com/office/drawing/2014/main" id="{EF76A475-05A4-7201-B3D0-93C4057C703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2" name="TextBox 10">
                <a:extLst>
                  <a:ext uri="{FF2B5EF4-FFF2-40B4-BE49-F238E27FC236}">
                    <a16:creationId xmlns:a16="http://schemas.microsoft.com/office/drawing/2014/main" id="{D2136792-5CA3-65F4-21FB-75DE93EC991F}"/>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6" name="AutoShape 11">
              <a:extLst>
                <a:ext uri="{FF2B5EF4-FFF2-40B4-BE49-F238E27FC236}">
                  <a16:creationId xmlns:a16="http://schemas.microsoft.com/office/drawing/2014/main" id="{AB101949-4C2C-9F87-1BE5-49115B85783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7" name="AutoShape 12">
              <a:extLst>
                <a:ext uri="{FF2B5EF4-FFF2-40B4-BE49-F238E27FC236}">
                  <a16:creationId xmlns:a16="http://schemas.microsoft.com/office/drawing/2014/main" id="{2974C531-8BA6-EFE3-BA89-A48064632DE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8" name="Freeform 13">
              <a:extLst>
                <a:ext uri="{FF2B5EF4-FFF2-40B4-BE49-F238E27FC236}">
                  <a16:creationId xmlns:a16="http://schemas.microsoft.com/office/drawing/2014/main" id="{2DF28B8E-F80F-40EC-E852-7FB2EDA99CA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9" name="TextBox 14">
              <a:extLst>
                <a:ext uri="{FF2B5EF4-FFF2-40B4-BE49-F238E27FC236}">
                  <a16:creationId xmlns:a16="http://schemas.microsoft.com/office/drawing/2014/main" id="{3FBE8A57-F308-E7F2-8049-3F57051E919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0" name="Freeform 15">
              <a:extLst>
                <a:ext uri="{FF2B5EF4-FFF2-40B4-BE49-F238E27FC236}">
                  <a16:creationId xmlns:a16="http://schemas.microsoft.com/office/drawing/2014/main" id="{9FEA89EC-982F-FD8E-C3C8-42A978D373B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1" name="Freeform 16">
              <a:extLst>
                <a:ext uri="{FF2B5EF4-FFF2-40B4-BE49-F238E27FC236}">
                  <a16:creationId xmlns:a16="http://schemas.microsoft.com/office/drawing/2014/main" id="{D7FABE17-0F73-8159-0126-9E62EFC670F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2" name="Freeform 17">
              <a:extLst>
                <a:ext uri="{FF2B5EF4-FFF2-40B4-BE49-F238E27FC236}">
                  <a16:creationId xmlns:a16="http://schemas.microsoft.com/office/drawing/2014/main" id="{D1A3389F-6A18-19DA-47C6-C4EC0CD328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3" name="Group 18">
              <a:extLst>
                <a:ext uri="{FF2B5EF4-FFF2-40B4-BE49-F238E27FC236}">
                  <a16:creationId xmlns:a16="http://schemas.microsoft.com/office/drawing/2014/main" id="{E4AB915D-ACB7-2658-C56A-A1CDB183C831}"/>
                </a:ext>
              </a:extLst>
            </p:cNvPr>
            <p:cNvGrpSpPr/>
            <p:nvPr/>
          </p:nvGrpSpPr>
          <p:grpSpPr>
            <a:xfrm>
              <a:off x="2134357" y="1651686"/>
              <a:ext cx="20878043" cy="696519"/>
              <a:chOff x="0" y="-9525"/>
              <a:chExt cx="12467294" cy="415925"/>
            </a:xfrm>
          </p:grpSpPr>
          <p:sp>
            <p:nvSpPr>
              <p:cNvPr id="49" name="Freeform 19">
                <a:extLst>
                  <a:ext uri="{FF2B5EF4-FFF2-40B4-BE49-F238E27FC236}">
                    <a16:creationId xmlns:a16="http://schemas.microsoft.com/office/drawing/2014/main" id="{F7CEE4FC-3769-E7B1-76DE-47448EC202C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0" name="TextBox 20">
                <a:extLst>
                  <a:ext uri="{FF2B5EF4-FFF2-40B4-BE49-F238E27FC236}">
                    <a16:creationId xmlns:a16="http://schemas.microsoft.com/office/drawing/2014/main" id="{8557CC9B-E93B-3156-D517-091977C3101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4" name="Freeform 21">
              <a:extLst>
                <a:ext uri="{FF2B5EF4-FFF2-40B4-BE49-F238E27FC236}">
                  <a16:creationId xmlns:a16="http://schemas.microsoft.com/office/drawing/2014/main" id="{EBF7435C-59B7-CA57-54B3-5335B4FE630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5" name="Group 22">
              <a:extLst>
                <a:ext uri="{FF2B5EF4-FFF2-40B4-BE49-F238E27FC236}">
                  <a16:creationId xmlns:a16="http://schemas.microsoft.com/office/drawing/2014/main" id="{093DB918-2C5F-EB22-8977-5266DC9C8179}"/>
                </a:ext>
              </a:extLst>
            </p:cNvPr>
            <p:cNvGrpSpPr/>
            <p:nvPr/>
          </p:nvGrpSpPr>
          <p:grpSpPr>
            <a:xfrm>
              <a:off x="447964" y="221133"/>
              <a:ext cx="796139" cy="796139"/>
              <a:chOff x="0" y="0"/>
              <a:chExt cx="812800" cy="812800"/>
            </a:xfrm>
          </p:grpSpPr>
          <p:sp>
            <p:nvSpPr>
              <p:cNvPr id="47" name="Freeform 23">
                <a:extLst>
                  <a:ext uri="{FF2B5EF4-FFF2-40B4-BE49-F238E27FC236}">
                    <a16:creationId xmlns:a16="http://schemas.microsoft.com/office/drawing/2014/main" id="{9FB664A8-5395-0514-BC8D-FC3731FC3D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8" name="TextBox 24">
                <a:extLst>
                  <a:ext uri="{FF2B5EF4-FFF2-40B4-BE49-F238E27FC236}">
                    <a16:creationId xmlns:a16="http://schemas.microsoft.com/office/drawing/2014/main" id="{9716D49A-0214-A2CB-856B-C802B324770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6" name="TextBox 25">
              <a:extLst>
                <a:ext uri="{FF2B5EF4-FFF2-40B4-BE49-F238E27FC236}">
                  <a16:creationId xmlns:a16="http://schemas.microsoft.com/office/drawing/2014/main" id="{16D2A740-6D90-7421-8D83-C701D40B64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4B6917E-86C9-0E86-6C84-F19E22707778}"/>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技術典範移轉</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7" name="投影片編號版面配置區 6">
            <a:extLst>
              <a:ext uri="{FF2B5EF4-FFF2-40B4-BE49-F238E27FC236}">
                <a16:creationId xmlns:a16="http://schemas.microsoft.com/office/drawing/2014/main" id="{3C324D6E-64E9-DDFC-12C2-979348000D33}"/>
              </a:ext>
            </a:extLst>
          </p:cNvPr>
          <p:cNvSpPr>
            <a:spLocks noGrp="1"/>
          </p:cNvSpPr>
          <p:nvPr>
            <p:ph type="sldNum" sz="quarter" idx="12"/>
          </p:nvPr>
        </p:nvSpPr>
        <p:spPr/>
        <p:txBody>
          <a:bodyPr/>
          <a:lstStyle/>
          <a:p>
            <a:fld id="{B6F15528-21DE-4FAA-801E-634DDDAF4B2B}" type="slidenum">
              <a:rPr lang="en-US" smtClean="0"/>
              <a:pPr/>
              <a:t>62</a:t>
            </a:fld>
            <a:endParaRPr lang="en-US"/>
          </a:p>
        </p:txBody>
      </p:sp>
      <p:grpSp>
        <p:nvGrpSpPr>
          <p:cNvPr id="8" name="群組 7">
            <a:extLst>
              <a:ext uri="{FF2B5EF4-FFF2-40B4-BE49-F238E27FC236}">
                <a16:creationId xmlns:a16="http://schemas.microsoft.com/office/drawing/2014/main" id="{BCD76BB4-588F-8576-728E-357F07DA542F}"/>
              </a:ext>
            </a:extLst>
          </p:cNvPr>
          <p:cNvGrpSpPr/>
          <p:nvPr/>
        </p:nvGrpSpPr>
        <p:grpSpPr>
          <a:xfrm>
            <a:off x="779979" y="2261143"/>
            <a:ext cx="5486400" cy="1363305"/>
            <a:chOff x="779979" y="2261143"/>
            <a:chExt cx="3692451" cy="1363305"/>
          </a:xfrm>
        </p:grpSpPr>
        <p:grpSp>
          <p:nvGrpSpPr>
            <p:cNvPr id="9" name="群組 8">
              <a:extLst>
                <a:ext uri="{FF2B5EF4-FFF2-40B4-BE49-F238E27FC236}">
                  <a16:creationId xmlns:a16="http://schemas.microsoft.com/office/drawing/2014/main" id="{D94EDB4F-AC12-2ED0-B18E-F8CB6DF61F8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951E273E-5950-C72D-DC40-73EA49D4C2F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2CEF19AB-27C7-19DF-1C8A-641ADAE99D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B719359-26F5-7EAC-5268-0D1B9842E93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10" name="文字方塊 9">
              <a:extLst>
                <a:ext uri="{FF2B5EF4-FFF2-40B4-BE49-F238E27FC236}">
                  <a16:creationId xmlns:a16="http://schemas.microsoft.com/office/drawing/2014/main" id="{4296847A-E5F6-CC80-C8A9-4E9E7A5CC042}"/>
                </a:ext>
              </a:extLst>
            </p:cNvPr>
            <p:cNvSpPr txBox="1"/>
            <p:nvPr/>
          </p:nvSpPr>
          <p:spPr>
            <a:xfrm>
              <a:off x="947373" y="2672659"/>
              <a:ext cx="3311644" cy="830997"/>
            </a:xfrm>
            <a:prstGeom prst="rect">
              <a:avLst/>
            </a:prstGeom>
            <a:noFill/>
          </p:spPr>
          <p:txBody>
            <a:bodyPr wrap="square" rtlCol="0">
              <a:spAutoFit/>
            </a:bodyPr>
            <a:lstStyle/>
            <a:p>
              <a:pPr algn="ctr"/>
              <a:r>
                <a:rPr lang="en-US" altLang="zh-TW" sz="4800">
                  <a:latin typeface="微軟正黑體" panose="020B0604030504040204" pitchFamily="34" charset="-120"/>
                  <a:ea typeface="微軟正黑體" panose="020B0604030504040204" pitchFamily="34" charset="-120"/>
                </a:rPr>
                <a:t>Netflix</a:t>
              </a:r>
              <a:endParaRPr lang="zh-TW" altLang="en-US" sz="4800">
                <a:latin typeface="微軟正黑體" panose="020B0604030504040204" pitchFamily="34" charset="-120"/>
                <a:ea typeface="微軟正黑體" panose="020B0604030504040204" pitchFamily="34" charset="-120"/>
              </a:endParaRPr>
            </a:p>
          </p:txBody>
        </p:sp>
      </p:grpSp>
      <p:sp>
        <p:nvSpPr>
          <p:cNvPr id="29" name="文字方塊 28">
            <a:extLst>
              <a:ext uri="{FF2B5EF4-FFF2-40B4-BE49-F238E27FC236}">
                <a16:creationId xmlns:a16="http://schemas.microsoft.com/office/drawing/2014/main" id="{9A0951A6-01A6-1E7A-E87C-00DC169D1BE5}"/>
              </a:ext>
            </a:extLst>
          </p:cNvPr>
          <p:cNvSpPr txBox="1"/>
          <p:nvPr/>
        </p:nvSpPr>
        <p:spPr>
          <a:xfrm>
            <a:off x="1095717" y="3999398"/>
            <a:ext cx="16668633" cy="5078313"/>
          </a:xfrm>
          <a:prstGeom prst="rect">
            <a:avLst/>
          </a:prstGeom>
          <a:noFill/>
        </p:spPr>
        <p:txBody>
          <a:bodyPr wrap="square">
            <a:spAutoFit/>
          </a:bodyPr>
          <a:lstStyle/>
          <a:p>
            <a:pPr indent="-1080000" algn="just"/>
            <a:r>
              <a:rPr lang="zh-TW" altLang="en-US" sz="3600" b="1">
                <a:solidFill>
                  <a:srgbClr val="000000"/>
                </a:solidFill>
                <a:latin typeface="微軟正黑體" panose="020B0604030504040204" pitchFamily="34" charset="-120"/>
                <a:ea typeface="微軟正黑體" panose="020B0604030504040204" pitchFamily="34" charset="-120"/>
              </a:rPr>
              <a:t>從實體租賃到流媒體服務</a:t>
            </a:r>
            <a:r>
              <a:rPr lang="zh-TW" altLang="en-US" sz="3600">
                <a:solidFill>
                  <a:srgbClr val="000000"/>
                </a:solidFill>
                <a:latin typeface="微軟正黑體" panose="020B0604030504040204" pitchFamily="34" charset="-120"/>
                <a:ea typeface="微軟正黑體" panose="020B0604030504040204" pitchFamily="34" charset="-120"/>
              </a:rPr>
              <a:t>：</a:t>
            </a:r>
            <a:r>
              <a:rPr lang="en-US" altLang="zh-TW" sz="3600">
                <a:solidFill>
                  <a:schemeClr val="tx2">
                    <a:lumMod val="60000"/>
                    <a:lumOff val="40000"/>
                  </a:schemeClr>
                </a:solidFill>
                <a:latin typeface="微軟正黑體" panose="020B0604030504040204" pitchFamily="34" charset="-120"/>
                <a:ea typeface="微軟正黑體" panose="020B0604030504040204" pitchFamily="34" charset="-120"/>
              </a:rPr>
              <a:t>Netflix</a:t>
            </a:r>
            <a:r>
              <a:rPr lang="zh-TW" altLang="en-US" sz="3600">
                <a:solidFill>
                  <a:schemeClr val="tx2">
                    <a:lumMod val="60000"/>
                    <a:lumOff val="40000"/>
                  </a:schemeClr>
                </a:solidFill>
                <a:latin typeface="微軟正黑體" panose="020B0604030504040204" pitchFamily="34" charset="-120"/>
                <a:ea typeface="微軟正黑體" panose="020B0604030504040204" pitchFamily="34" charset="-120"/>
              </a:rPr>
              <a:t>的首個技術典範移轉是從實體 </a:t>
            </a:r>
            <a:r>
              <a:rPr lang="en-US" altLang="zh-TW" sz="3600">
                <a:solidFill>
                  <a:schemeClr val="tx2">
                    <a:lumMod val="60000"/>
                    <a:lumOff val="40000"/>
                  </a:schemeClr>
                </a:solidFill>
                <a:latin typeface="微軟正黑體" panose="020B0604030504040204" pitchFamily="34" charset="-120"/>
                <a:ea typeface="微軟正黑體" panose="020B0604030504040204" pitchFamily="34" charset="-120"/>
              </a:rPr>
              <a:t>DVD </a:t>
            </a:r>
            <a:r>
              <a:rPr lang="zh-TW" altLang="en-US" sz="3600">
                <a:solidFill>
                  <a:schemeClr val="tx2">
                    <a:lumMod val="60000"/>
                    <a:lumOff val="40000"/>
                  </a:schemeClr>
                </a:solidFill>
                <a:latin typeface="微軟正黑體" panose="020B0604030504040204" pitchFamily="34" charset="-120"/>
                <a:ea typeface="微軟正黑體" panose="020B0604030504040204" pitchFamily="34" charset="-120"/>
              </a:rPr>
              <a:t>租賃轉向流媒體服務</a:t>
            </a:r>
            <a:r>
              <a:rPr lang="zh-TW" altLang="en-US" sz="3600">
                <a:solidFill>
                  <a:srgbClr val="000000"/>
                </a:solidFill>
                <a:latin typeface="微軟正黑體" panose="020B0604030504040204" pitchFamily="34" charset="-120"/>
                <a:ea typeface="微軟正黑體" panose="020B0604030504040204" pitchFamily="34" charset="-120"/>
              </a:rPr>
              <a:t>，這一變革徹底改變觀影方式，並憑藉技術基礎，迅速建立全球領導地位</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lgn="just"/>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lgn="just"/>
            <a:r>
              <a:rPr lang="zh-TW" altLang="en-US" sz="3600" b="1">
                <a:solidFill>
                  <a:srgbClr val="000000"/>
                </a:solidFill>
                <a:latin typeface="微軟正黑體" panose="020B0604030504040204" pitchFamily="34" charset="-120"/>
                <a:ea typeface="微軟正黑體" panose="020B0604030504040204" pitchFamily="34" charset="-120"/>
              </a:rPr>
              <a:t>大數據與人工智慧</a:t>
            </a:r>
            <a:r>
              <a:rPr lang="zh-TW" altLang="en-US" sz="3600">
                <a:solidFill>
                  <a:srgbClr val="000000"/>
                </a:solidFill>
                <a:latin typeface="微軟正黑體" panose="020B0604030504040204" pitchFamily="34" charset="-120"/>
                <a:ea typeface="微軟正黑體" panose="020B0604030504040204" pitchFamily="34" charset="-120"/>
              </a:rPr>
              <a:t>：</a:t>
            </a:r>
            <a:r>
              <a:rPr lang="en-US" altLang="zh-TW" sz="3600">
                <a:solidFill>
                  <a:srgbClr val="000000"/>
                </a:solidFill>
                <a:latin typeface="微軟正黑體" panose="020B0604030504040204" pitchFamily="34" charset="-120"/>
                <a:ea typeface="微軟正黑體" panose="020B0604030504040204" pitchFamily="34" charset="-120"/>
              </a:rPr>
              <a:t> Netflix</a:t>
            </a:r>
            <a:r>
              <a:rPr lang="zh-TW" altLang="en-US" sz="3600">
                <a:solidFill>
                  <a:srgbClr val="000000"/>
                </a:solidFill>
                <a:latin typeface="微軟正黑體" panose="020B0604030504040204" pitchFamily="34" charset="-120"/>
                <a:ea typeface="微軟正黑體" panose="020B0604030504040204" pitchFamily="34" charset="-120"/>
              </a:rPr>
              <a:t>依靠大數據技術來收集用戶觀看行為的數據，並運用機器學習算法進行個性化推薦。這種精準的數據驅動決策使奈飛能夠</a:t>
            </a:r>
            <a:r>
              <a:rPr lang="zh-TW" altLang="en-US" sz="3600">
                <a:solidFill>
                  <a:schemeClr val="tx2">
                    <a:lumMod val="60000"/>
                    <a:lumOff val="40000"/>
                  </a:schemeClr>
                </a:solidFill>
                <a:latin typeface="微軟正黑體" panose="020B0604030504040204" pitchFamily="34" charset="-120"/>
                <a:ea typeface="微軟正黑體" panose="020B0604030504040204" pitchFamily="34" charset="-120"/>
              </a:rPr>
              <a:t>為每位用戶提供個性化的內容推薦</a:t>
            </a:r>
            <a:r>
              <a:rPr lang="zh-TW" altLang="en-US" sz="3600">
                <a:solidFill>
                  <a:srgbClr val="000000"/>
                </a:solidFill>
                <a:latin typeface="微軟正黑體" panose="020B0604030504040204" pitchFamily="34" charset="-120"/>
                <a:ea typeface="微軟正黑體" panose="020B0604030504040204" pitchFamily="34" charset="-120"/>
              </a:rPr>
              <a:t>，從而提升用戶的滿意度與忠誠度</a:t>
            </a:r>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lgn="just"/>
            <a:endParaRPr lang="en-US" altLang="zh-TW" sz="3600">
              <a:solidFill>
                <a:srgbClr val="000000"/>
              </a:solidFill>
              <a:latin typeface="微軟正黑體" panose="020B0604030504040204" pitchFamily="34" charset="-120"/>
              <a:ea typeface="微軟正黑體" panose="020B0604030504040204" pitchFamily="34" charset="-120"/>
            </a:endParaRPr>
          </a:p>
          <a:p>
            <a:pPr indent="-1080000" algn="just"/>
            <a:r>
              <a:rPr lang="zh-TW" altLang="en-US" sz="3600" b="1">
                <a:solidFill>
                  <a:srgbClr val="000000"/>
                </a:solidFill>
                <a:latin typeface="微軟正黑體" panose="020B0604030504040204" pitchFamily="34" charset="-120"/>
                <a:ea typeface="微軟正黑體" panose="020B0604030504040204" pitchFamily="34" charset="-120"/>
              </a:rPr>
              <a:t>用戶行為數據的應用</a:t>
            </a:r>
            <a:r>
              <a:rPr lang="zh-TW" altLang="en-US" sz="3600">
                <a:solidFill>
                  <a:srgbClr val="000000"/>
                </a:solidFill>
                <a:latin typeface="微軟正黑體" panose="020B0604030504040204" pitchFamily="34" charset="-120"/>
                <a:ea typeface="微軟正黑體" panose="020B0604030504040204" pitchFamily="34" charset="-120"/>
              </a:rPr>
              <a:t>：</a:t>
            </a:r>
            <a:r>
              <a:rPr lang="en-US" altLang="zh-TW" sz="3600">
                <a:solidFill>
                  <a:srgbClr val="000000"/>
                </a:solidFill>
                <a:latin typeface="微軟正黑體" panose="020B0604030504040204" pitchFamily="34" charset="-120"/>
                <a:ea typeface="微軟正黑體" panose="020B0604030504040204" pitchFamily="34" charset="-120"/>
              </a:rPr>
              <a:t> Netflix</a:t>
            </a:r>
            <a:r>
              <a:rPr lang="zh-TW" altLang="en-US" sz="3600">
                <a:solidFill>
                  <a:srgbClr val="000000"/>
                </a:solidFill>
                <a:latin typeface="微軟正黑體" panose="020B0604030504040204" pitchFamily="34" charset="-120"/>
                <a:ea typeface="微軟正黑體" panose="020B0604030504040204" pitchFamily="34" charset="-120"/>
              </a:rPr>
              <a:t>在用戶行為數據的應用上處於領先地位，透過分析觀看行為來預測哪些類型的內容會受歡迎，並據此投資製作原創內容。</a:t>
            </a:r>
          </a:p>
        </p:txBody>
      </p:sp>
    </p:spTree>
    <p:extLst>
      <p:ext uri="{BB962C8B-B14F-4D97-AF65-F5344CB8AC3E}">
        <p14:creationId xmlns:p14="http://schemas.microsoft.com/office/powerpoint/2010/main" val="1425034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6FC99D12-C3E6-4A6C-BE7F-FEC2F0B5DBB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5D748AB-876C-134D-A4DB-2D722DCE379C}"/>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B3E1BA58-BC99-652C-A9EB-FED5A4E2019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5" name="Freeform 5">
              <a:extLst>
                <a:ext uri="{FF2B5EF4-FFF2-40B4-BE49-F238E27FC236}">
                  <a16:creationId xmlns:a16="http://schemas.microsoft.com/office/drawing/2014/main" id="{EF6E5B80-F8B9-0618-325B-70726D842684}"/>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6" name="Freeform 6">
              <a:extLst>
                <a:ext uri="{FF2B5EF4-FFF2-40B4-BE49-F238E27FC236}">
                  <a16:creationId xmlns:a16="http://schemas.microsoft.com/office/drawing/2014/main" id="{02B81BA9-C8ED-1860-C771-ABA8A4E3ED35}"/>
                </a:ext>
              </a:extLst>
            </p:cNvPr>
            <p:cNvSpPr/>
            <p:nvPr/>
          </p:nvSpPr>
          <p:spPr>
            <a:xfrm>
              <a:off x="8136550"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7" name="Freeform 7">
              <a:extLst>
                <a:ext uri="{FF2B5EF4-FFF2-40B4-BE49-F238E27FC236}">
                  <a16:creationId xmlns:a16="http://schemas.microsoft.com/office/drawing/2014/main" id="{493CEB9A-016B-36C7-6F2E-3984BF0696E3}"/>
                </a:ext>
              </a:extLst>
            </p:cNvPr>
            <p:cNvSpPr/>
            <p:nvPr/>
          </p:nvSpPr>
          <p:spPr>
            <a:xfrm>
              <a:off x="8902535" y="468689"/>
              <a:ext cx="387694" cy="387694"/>
            </a:xfrm>
            <a:custGeom>
              <a:avLst/>
              <a:gdLst/>
              <a:ahLst/>
              <a:cxnLst/>
              <a:rect l="l" t="t" r="r" b="b"/>
              <a:pathLst>
                <a:path w="387694" h="387694">
                  <a:moveTo>
                    <a:pt x="0" y="0"/>
                  </a:moveTo>
                  <a:lnTo>
                    <a:pt x="387695" y="0"/>
                  </a:lnTo>
                  <a:lnTo>
                    <a:pt x="387695"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9" name="Group 9">
              <a:extLst>
                <a:ext uri="{FF2B5EF4-FFF2-40B4-BE49-F238E27FC236}">
                  <a16:creationId xmlns:a16="http://schemas.microsoft.com/office/drawing/2014/main" id="{0DB485A4-1C3A-E979-4989-EF1FA20CC690}"/>
                </a:ext>
              </a:extLst>
            </p:cNvPr>
            <p:cNvGrpSpPr/>
            <p:nvPr/>
          </p:nvGrpSpPr>
          <p:grpSpPr>
            <a:xfrm>
              <a:off x="0" y="1358599"/>
              <a:ext cx="24384000" cy="12227387"/>
              <a:chOff x="0" y="0"/>
              <a:chExt cx="4862686" cy="2438400"/>
            </a:xfrm>
          </p:grpSpPr>
          <p:sp>
            <p:nvSpPr>
              <p:cNvPr id="10" name="Freeform 10">
                <a:extLst>
                  <a:ext uri="{FF2B5EF4-FFF2-40B4-BE49-F238E27FC236}">
                    <a16:creationId xmlns:a16="http://schemas.microsoft.com/office/drawing/2014/main" id="{6726282C-AC5A-0306-B61E-C1E62D3238AF}"/>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1" name="TextBox 11">
                <a:extLst>
                  <a:ext uri="{FF2B5EF4-FFF2-40B4-BE49-F238E27FC236}">
                    <a16:creationId xmlns:a16="http://schemas.microsoft.com/office/drawing/2014/main" id="{FCF26067-4D04-C547-1400-BEEC7B0EE4E2}"/>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2" name="AutoShape 12">
              <a:extLst>
                <a:ext uri="{FF2B5EF4-FFF2-40B4-BE49-F238E27FC236}">
                  <a16:creationId xmlns:a16="http://schemas.microsoft.com/office/drawing/2014/main" id="{A842C516-D816-9FC0-80E5-B02D6F1A6AE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AutoShape 13">
              <a:extLst>
                <a:ext uri="{FF2B5EF4-FFF2-40B4-BE49-F238E27FC236}">
                  <a16:creationId xmlns:a16="http://schemas.microsoft.com/office/drawing/2014/main" id="{7B6C023E-70C8-176A-19DD-E2B71497925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4" name="Freeform 14">
              <a:extLst>
                <a:ext uri="{FF2B5EF4-FFF2-40B4-BE49-F238E27FC236}">
                  <a16:creationId xmlns:a16="http://schemas.microsoft.com/office/drawing/2014/main" id="{BDC6D42C-B4D2-A359-D90D-FB4B5DA7855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grpSp>
          <p:nvGrpSpPr>
            <p:cNvPr id="15" name="Group 15">
              <a:extLst>
                <a:ext uri="{FF2B5EF4-FFF2-40B4-BE49-F238E27FC236}">
                  <a16:creationId xmlns:a16="http://schemas.microsoft.com/office/drawing/2014/main" id="{AC104A54-FF8F-646E-7DD2-0ED267A3AE39}"/>
                </a:ext>
              </a:extLst>
            </p:cNvPr>
            <p:cNvGrpSpPr/>
            <p:nvPr/>
          </p:nvGrpSpPr>
          <p:grpSpPr>
            <a:xfrm>
              <a:off x="2134357" y="1667637"/>
              <a:ext cx="20878043" cy="680568"/>
              <a:chOff x="0" y="0"/>
              <a:chExt cx="12467294" cy="406400"/>
            </a:xfrm>
          </p:grpSpPr>
          <p:sp>
            <p:nvSpPr>
              <p:cNvPr id="16" name="Freeform 16">
                <a:extLst>
                  <a:ext uri="{FF2B5EF4-FFF2-40B4-BE49-F238E27FC236}">
                    <a16:creationId xmlns:a16="http://schemas.microsoft.com/office/drawing/2014/main" id="{C1548C67-3909-8B37-288B-7A1CC7B4FEBA}"/>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7" name="TextBox 17">
                <a:extLst>
                  <a:ext uri="{FF2B5EF4-FFF2-40B4-BE49-F238E27FC236}">
                    <a16:creationId xmlns:a16="http://schemas.microsoft.com/office/drawing/2014/main" id="{B5DAB431-65BD-1A3B-8FBF-9DD87971512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8" name="Freeform 18">
              <a:extLst>
                <a:ext uri="{FF2B5EF4-FFF2-40B4-BE49-F238E27FC236}">
                  <a16:creationId xmlns:a16="http://schemas.microsoft.com/office/drawing/2014/main" id="{AAEBC130-5A0F-02AD-A51D-FE6256C9E2E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19" name="Group 19">
              <a:extLst>
                <a:ext uri="{FF2B5EF4-FFF2-40B4-BE49-F238E27FC236}">
                  <a16:creationId xmlns:a16="http://schemas.microsoft.com/office/drawing/2014/main" id="{9AC94A35-B61F-BB4D-2561-FE625599A1F1}"/>
                </a:ext>
              </a:extLst>
            </p:cNvPr>
            <p:cNvGrpSpPr/>
            <p:nvPr/>
          </p:nvGrpSpPr>
          <p:grpSpPr>
            <a:xfrm>
              <a:off x="447964" y="221133"/>
              <a:ext cx="796139" cy="796139"/>
              <a:chOff x="0" y="0"/>
              <a:chExt cx="812800" cy="812800"/>
            </a:xfrm>
          </p:grpSpPr>
          <p:sp>
            <p:nvSpPr>
              <p:cNvPr id="20" name="Freeform 20">
                <a:extLst>
                  <a:ext uri="{FF2B5EF4-FFF2-40B4-BE49-F238E27FC236}">
                    <a16:creationId xmlns:a16="http://schemas.microsoft.com/office/drawing/2014/main" id="{3C21E8C4-7252-F840-7279-1DF10863B0F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B248"/>
              </a:solidFill>
            </p:spPr>
            <p:txBody>
              <a:bodyPr/>
              <a:lstStyle/>
              <a:p>
                <a:endParaRPr lang="zh-TW" altLang="en-US"/>
              </a:p>
            </p:txBody>
          </p:sp>
          <p:sp>
            <p:nvSpPr>
              <p:cNvPr id="21" name="TextBox 21">
                <a:extLst>
                  <a:ext uri="{FF2B5EF4-FFF2-40B4-BE49-F238E27FC236}">
                    <a16:creationId xmlns:a16="http://schemas.microsoft.com/office/drawing/2014/main" id="{DE312F1E-DB69-F85E-7D86-69BA6BEA454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2" name="TextBox 22">
              <a:extLst>
                <a:ext uri="{FF2B5EF4-FFF2-40B4-BE49-F238E27FC236}">
                  <a16:creationId xmlns:a16="http://schemas.microsoft.com/office/drawing/2014/main" id="{A4BD87CB-E459-79D3-2522-79ED80632ABF}"/>
                </a:ext>
              </a:extLst>
            </p:cNvPr>
            <p:cNvSpPr txBox="1"/>
            <p:nvPr/>
          </p:nvSpPr>
          <p:spPr>
            <a:xfrm>
              <a:off x="3011059" y="1710529"/>
              <a:ext cx="11610319" cy="561608"/>
            </a:xfrm>
            <a:prstGeom prst="rect">
              <a:avLst/>
            </a:prstGeom>
          </p:spPr>
          <p:txBody>
            <a:bodyPr lIns="0" tIns="0" rIns="0" bIns="0" rtlCol="0" anchor="t">
              <a:spAutoFit/>
            </a:bodyPr>
            <a:lstStyle/>
            <a:p>
              <a:pPr algn="l">
                <a:lnSpc>
                  <a:spcPts val="3499"/>
                </a:lnSpc>
              </a:pPr>
              <a:r>
                <a:rPr lang="en-US" altLang="zh-TW" sz="2499">
                  <a:solidFill>
                    <a:srgbClr val="48494E"/>
                  </a:solidFill>
                  <a:latin typeface="Open Sauce"/>
                  <a:ea typeface="Open Sauce"/>
                  <a:cs typeface="Open Sauce"/>
                  <a:sym typeface="Open Sauce"/>
                </a:rPr>
                <a:t>QA</a:t>
              </a:r>
              <a:endParaRPr lang="en-US" sz="2499">
                <a:solidFill>
                  <a:srgbClr val="48494E"/>
                </a:solidFill>
                <a:latin typeface="Open Sauce"/>
                <a:ea typeface="Open Sauce"/>
                <a:cs typeface="Open Sauce"/>
                <a:sym typeface="Open Sauce"/>
              </a:endParaRPr>
            </a:p>
          </p:txBody>
        </p:sp>
      </p:grpSp>
      <p:grpSp>
        <p:nvGrpSpPr>
          <p:cNvPr id="49" name="Group 2">
            <a:extLst>
              <a:ext uri="{FF2B5EF4-FFF2-40B4-BE49-F238E27FC236}">
                <a16:creationId xmlns:a16="http://schemas.microsoft.com/office/drawing/2014/main" id="{6ED0F184-8BF9-A02B-C54D-1093106AE38C}"/>
              </a:ext>
            </a:extLst>
          </p:cNvPr>
          <p:cNvGrpSpPr/>
          <p:nvPr/>
        </p:nvGrpSpPr>
        <p:grpSpPr>
          <a:xfrm>
            <a:off x="0" y="97511"/>
            <a:ext cx="18288000" cy="10189490"/>
            <a:chOff x="0" y="0"/>
            <a:chExt cx="24384001" cy="13585986"/>
          </a:xfrm>
        </p:grpSpPr>
        <p:sp>
          <p:nvSpPr>
            <p:cNvPr id="50" name="Freeform 3">
              <a:extLst>
                <a:ext uri="{FF2B5EF4-FFF2-40B4-BE49-F238E27FC236}">
                  <a16:creationId xmlns:a16="http://schemas.microsoft.com/office/drawing/2014/main" id="{7773D2A5-701F-2983-2CFE-8A69E0378A5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zh-TW" altLang="en-US"/>
            </a:p>
          </p:txBody>
        </p:sp>
        <p:sp>
          <p:nvSpPr>
            <p:cNvPr id="51" name="TextBox 4">
              <a:extLst>
                <a:ext uri="{FF2B5EF4-FFF2-40B4-BE49-F238E27FC236}">
                  <a16:creationId xmlns:a16="http://schemas.microsoft.com/office/drawing/2014/main" id="{1E42EEEB-6EED-A083-040E-3C7A82B6BB0E}"/>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2" name="Freeform 5">
              <a:extLst>
                <a:ext uri="{FF2B5EF4-FFF2-40B4-BE49-F238E27FC236}">
                  <a16:creationId xmlns:a16="http://schemas.microsoft.com/office/drawing/2014/main" id="{43DDBE75-989B-D394-93A5-DAB441745E72}"/>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zh-TW" altLang="en-US"/>
            </a:p>
          </p:txBody>
        </p:sp>
        <p:sp>
          <p:nvSpPr>
            <p:cNvPr id="53" name="TextBox 6">
              <a:extLst>
                <a:ext uri="{FF2B5EF4-FFF2-40B4-BE49-F238E27FC236}">
                  <a16:creationId xmlns:a16="http://schemas.microsoft.com/office/drawing/2014/main" id="{39BD130E-C707-A54E-5F52-A76DC6E1C13B}"/>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54" name="Freeform 7">
              <a:extLst>
                <a:ext uri="{FF2B5EF4-FFF2-40B4-BE49-F238E27FC236}">
                  <a16:creationId xmlns:a16="http://schemas.microsoft.com/office/drawing/2014/main" id="{5190F83E-E065-7EC8-646D-392CECFD9718}"/>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55" name="Group 8">
              <a:extLst>
                <a:ext uri="{FF2B5EF4-FFF2-40B4-BE49-F238E27FC236}">
                  <a16:creationId xmlns:a16="http://schemas.microsoft.com/office/drawing/2014/main" id="{25C86C7B-D33D-008A-22DF-6EA39473157C}"/>
                </a:ext>
              </a:extLst>
            </p:cNvPr>
            <p:cNvGrpSpPr/>
            <p:nvPr/>
          </p:nvGrpSpPr>
          <p:grpSpPr>
            <a:xfrm>
              <a:off x="0" y="1358599"/>
              <a:ext cx="24384000" cy="12227387"/>
              <a:chOff x="0" y="0"/>
              <a:chExt cx="4862686" cy="2438400"/>
            </a:xfrm>
          </p:grpSpPr>
          <p:sp>
            <p:nvSpPr>
              <p:cNvPr id="71" name="Freeform 9">
                <a:extLst>
                  <a:ext uri="{FF2B5EF4-FFF2-40B4-BE49-F238E27FC236}">
                    <a16:creationId xmlns:a16="http://schemas.microsoft.com/office/drawing/2014/main" id="{97122B63-FC7D-71E2-3620-897AE944FE2D}"/>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72" name="TextBox 10">
                <a:extLst>
                  <a:ext uri="{FF2B5EF4-FFF2-40B4-BE49-F238E27FC236}">
                    <a16:creationId xmlns:a16="http://schemas.microsoft.com/office/drawing/2014/main" id="{C709D4F0-2223-7E38-FC0B-FC20379BB70D}"/>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56" name="AutoShape 11">
              <a:extLst>
                <a:ext uri="{FF2B5EF4-FFF2-40B4-BE49-F238E27FC236}">
                  <a16:creationId xmlns:a16="http://schemas.microsoft.com/office/drawing/2014/main" id="{E9BED589-8D9D-C08A-2B69-1C3B36887BAD}"/>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7" name="AutoShape 12">
              <a:extLst>
                <a:ext uri="{FF2B5EF4-FFF2-40B4-BE49-F238E27FC236}">
                  <a16:creationId xmlns:a16="http://schemas.microsoft.com/office/drawing/2014/main" id="{5E10B6ED-689C-FC6C-6FA7-5F7C928771BB}"/>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58" name="Freeform 13">
              <a:extLst>
                <a:ext uri="{FF2B5EF4-FFF2-40B4-BE49-F238E27FC236}">
                  <a16:creationId xmlns:a16="http://schemas.microsoft.com/office/drawing/2014/main" id="{05FF2E61-B4F8-36C5-FE0E-0C5022C6C244}"/>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59" name="TextBox 14">
              <a:extLst>
                <a:ext uri="{FF2B5EF4-FFF2-40B4-BE49-F238E27FC236}">
                  <a16:creationId xmlns:a16="http://schemas.microsoft.com/office/drawing/2014/main" id="{FCAF32DF-D691-8C63-3FDA-D5CB3BF82B39}"/>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60" name="Freeform 15">
              <a:extLst>
                <a:ext uri="{FF2B5EF4-FFF2-40B4-BE49-F238E27FC236}">
                  <a16:creationId xmlns:a16="http://schemas.microsoft.com/office/drawing/2014/main" id="{6D744D09-D366-8AB7-0AB5-A8ACF09D88FC}"/>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4">
                <a:extLst>
                  <a:ext uri="{96DAC541-7B7A-43D3-8B79-37D633B846F1}">
                    <asvg:svgBlip xmlns:asvg="http://schemas.microsoft.com/office/drawing/2016/SVG/main" r:embed="rId5"/>
                  </a:ext>
                </a:extLst>
              </a:blip>
              <a:stretch>
                <a:fillRect l="-11089" r="-1"/>
              </a:stretch>
            </a:blipFill>
          </p:spPr>
          <p:txBody>
            <a:bodyPr/>
            <a:lstStyle/>
            <a:p>
              <a:endParaRPr lang="zh-TW" altLang="en-US"/>
            </a:p>
          </p:txBody>
        </p:sp>
        <p:sp>
          <p:nvSpPr>
            <p:cNvPr id="61" name="Freeform 16">
              <a:extLst>
                <a:ext uri="{FF2B5EF4-FFF2-40B4-BE49-F238E27FC236}">
                  <a16:creationId xmlns:a16="http://schemas.microsoft.com/office/drawing/2014/main" id="{8EAC5E60-8BAD-237E-3D17-E4F7A1F81F6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sp>
          <p:nvSpPr>
            <p:cNvPr id="62" name="Freeform 17">
              <a:extLst>
                <a:ext uri="{FF2B5EF4-FFF2-40B4-BE49-F238E27FC236}">
                  <a16:creationId xmlns:a16="http://schemas.microsoft.com/office/drawing/2014/main" id="{43779DAB-CAC4-5326-8C4B-7BE667212412}"/>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grpSp>
          <p:nvGrpSpPr>
            <p:cNvPr id="63" name="Group 18">
              <a:extLst>
                <a:ext uri="{FF2B5EF4-FFF2-40B4-BE49-F238E27FC236}">
                  <a16:creationId xmlns:a16="http://schemas.microsoft.com/office/drawing/2014/main" id="{AB0E7F3D-AB26-1083-0F3B-0A1C7A86E3B1}"/>
                </a:ext>
              </a:extLst>
            </p:cNvPr>
            <p:cNvGrpSpPr/>
            <p:nvPr/>
          </p:nvGrpSpPr>
          <p:grpSpPr>
            <a:xfrm>
              <a:off x="2134357" y="1651686"/>
              <a:ext cx="20878043" cy="696519"/>
              <a:chOff x="0" y="-9525"/>
              <a:chExt cx="12467294" cy="415925"/>
            </a:xfrm>
          </p:grpSpPr>
          <p:sp>
            <p:nvSpPr>
              <p:cNvPr id="69" name="Freeform 19">
                <a:extLst>
                  <a:ext uri="{FF2B5EF4-FFF2-40B4-BE49-F238E27FC236}">
                    <a16:creationId xmlns:a16="http://schemas.microsoft.com/office/drawing/2014/main" id="{AFCF1E89-933A-AC7C-E49E-4675375E049B}"/>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70" name="TextBox 20">
                <a:extLst>
                  <a:ext uri="{FF2B5EF4-FFF2-40B4-BE49-F238E27FC236}">
                    <a16:creationId xmlns:a16="http://schemas.microsoft.com/office/drawing/2014/main" id="{87490CB9-0E25-FBFC-4D90-DA50CE5E6427}"/>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64" name="Freeform 21">
              <a:extLst>
                <a:ext uri="{FF2B5EF4-FFF2-40B4-BE49-F238E27FC236}">
                  <a16:creationId xmlns:a16="http://schemas.microsoft.com/office/drawing/2014/main" id="{330465D5-2F74-E3CE-0238-33E72665DEC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TW" altLang="en-US"/>
            </a:p>
          </p:txBody>
        </p:sp>
        <p:grpSp>
          <p:nvGrpSpPr>
            <p:cNvPr id="65" name="Group 22">
              <a:extLst>
                <a:ext uri="{FF2B5EF4-FFF2-40B4-BE49-F238E27FC236}">
                  <a16:creationId xmlns:a16="http://schemas.microsoft.com/office/drawing/2014/main" id="{106588B5-04BE-0C35-EB57-850CD647823C}"/>
                </a:ext>
              </a:extLst>
            </p:cNvPr>
            <p:cNvGrpSpPr/>
            <p:nvPr/>
          </p:nvGrpSpPr>
          <p:grpSpPr>
            <a:xfrm>
              <a:off x="447964" y="221133"/>
              <a:ext cx="796139" cy="796139"/>
              <a:chOff x="0" y="0"/>
              <a:chExt cx="812800" cy="812800"/>
            </a:xfrm>
          </p:grpSpPr>
          <p:sp>
            <p:nvSpPr>
              <p:cNvPr id="67" name="Freeform 23">
                <a:extLst>
                  <a:ext uri="{FF2B5EF4-FFF2-40B4-BE49-F238E27FC236}">
                    <a16:creationId xmlns:a16="http://schemas.microsoft.com/office/drawing/2014/main" id="{22D3BAC2-576E-6310-DC09-0D5245222A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68" name="TextBox 24">
                <a:extLst>
                  <a:ext uri="{FF2B5EF4-FFF2-40B4-BE49-F238E27FC236}">
                    <a16:creationId xmlns:a16="http://schemas.microsoft.com/office/drawing/2014/main" id="{9BBE4CF3-13C7-A2E1-C3AD-F1E0A7BF83E1}"/>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66" name="TextBox 25">
              <a:extLst>
                <a:ext uri="{FF2B5EF4-FFF2-40B4-BE49-F238E27FC236}">
                  <a16:creationId xmlns:a16="http://schemas.microsoft.com/office/drawing/2014/main" id="{6843E8EC-2F8A-DD0A-F9A0-D18C2A896931}"/>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9" name="投影片編號版面配置區 28">
            <a:extLst>
              <a:ext uri="{FF2B5EF4-FFF2-40B4-BE49-F238E27FC236}">
                <a16:creationId xmlns:a16="http://schemas.microsoft.com/office/drawing/2014/main" id="{3787FE5A-C073-E9D0-EB99-DCB6F31DB183}"/>
              </a:ext>
            </a:extLst>
          </p:cNvPr>
          <p:cNvSpPr>
            <a:spLocks noGrp="1"/>
          </p:cNvSpPr>
          <p:nvPr>
            <p:ph type="sldNum" sz="quarter" idx="12"/>
          </p:nvPr>
        </p:nvSpPr>
        <p:spPr/>
        <p:txBody>
          <a:bodyPr/>
          <a:lstStyle/>
          <a:p>
            <a:fld id="{B6F15528-21DE-4FAA-801E-634DDDAF4B2B}" type="slidenum">
              <a:rPr lang="en-US" smtClean="0"/>
              <a:pPr/>
              <a:t>63</a:t>
            </a:fld>
            <a:endParaRPr lang="en-US"/>
          </a:p>
        </p:txBody>
      </p:sp>
      <p:sp>
        <p:nvSpPr>
          <p:cNvPr id="28" name="TextBox 10">
            <a:extLst>
              <a:ext uri="{FF2B5EF4-FFF2-40B4-BE49-F238E27FC236}">
                <a16:creationId xmlns:a16="http://schemas.microsoft.com/office/drawing/2014/main" id="{FFA20811-3454-9F02-AA57-D9D1BC812B98}"/>
              </a:ext>
            </a:extLst>
          </p:cNvPr>
          <p:cNvSpPr txBox="1"/>
          <p:nvPr/>
        </p:nvSpPr>
        <p:spPr>
          <a:xfrm>
            <a:off x="1028700" y="4475727"/>
            <a:ext cx="16230600" cy="2769989"/>
          </a:xfrm>
          <a:prstGeom prst="rect">
            <a:avLst/>
          </a:prstGeom>
        </p:spPr>
        <p:txBody>
          <a:bodyPr wrap="square" lIns="0" tIns="0" rIns="0" bIns="0" rtlCol="0" anchor="t">
            <a:spAutoFit/>
          </a:bodyPr>
          <a:lstStyle/>
          <a:p>
            <a:pPr indent="-1080000"/>
            <a:r>
              <a:rPr lang="en-US" altLang="zh-TW" sz="3600">
                <a:solidFill>
                  <a:srgbClr val="000000"/>
                </a:solidFill>
                <a:latin typeface="微軟正黑體" panose="020B0604030504040204" pitchFamily="34" charset="-120"/>
                <a:ea typeface="微軟正黑體" panose="020B0604030504040204" pitchFamily="34" charset="-120"/>
                <a:sym typeface="+mn-lt"/>
              </a:rPr>
              <a:t>Q1</a:t>
            </a:r>
            <a:r>
              <a:rPr lang="zh-TW" altLang="en-US" sz="3600">
                <a:solidFill>
                  <a:srgbClr val="000000"/>
                </a:solidFill>
                <a:latin typeface="微軟正黑體" panose="020B0604030504040204" pitchFamily="34" charset="-120"/>
                <a:ea typeface="微軟正黑體" panose="020B0604030504040204" pitchFamily="34" charset="-120"/>
                <a:sym typeface="+mn-lt"/>
              </a:rPr>
              <a:t>：</a:t>
            </a:r>
            <a:r>
              <a:rPr lang="zh-TW" altLang="en-US" sz="3600">
                <a:solidFill>
                  <a:srgbClr val="000000"/>
                </a:solidFill>
                <a:latin typeface="微軟正黑體" panose="020B0604030504040204" pitchFamily="34" charset="-120"/>
                <a:ea typeface="微軟正黑體" panose="020B0604030504040204" pitchFamily="34" charset="-120"/>
              </a:rPr>
              <a:t>文章中提到的「資源基礎觀點」對於系統整合商的角色有何影響？</a:t>
            </a:r>
            <a:endParaRPr lang="en-US" altLang="zh-TW" sz="3600">
              <a:solidFill>
                <a:srgbClr val="000000"/>
              </a:solidFill>
              <a:latin typeface="微軟正黑體" panose="020B0604030504040204" pitchFamily="34" charset="-120"/>
              <a:ea typeface="微軟正黑體" panose="020B0604030504040204" pitchFamily="34" charset="-120"/>
              <a:sym typeface="+mn-lt"/>
            </a:endParaRPr>
          </a:p>
          <a:p>
            <a:pPr indent="-1080000"/>
            <a:endParaRPr lang="en-US" altLang="zh-CN" sz="3600">
              <a:solidFill>
                <a:srgbClr val="000000"/>
              </a:solidFill>
              <a:latin typeface="微軟正黑體" panose="020B0604030504040204" pitchFamily="34" charset="-120"/>
              <a:ea typeface="微軟正黑體" panose="020B0604030504040204" pitchFamily="34" charset="-120"/>
              <a:sym typeface="+mn-lt"/>
            </a:endParaRPr>
          </a:p>
          <a:p>
            <a:pPr indent="-1080000"/>
            <a:endParaRPr lang="en-US" altLang="zh-CN" sz="3600">
              <a:solidFill>
                <a:srgbClr val="000000"/>
              </a:solidFill>
              <a:latin typeface="微軟正黑體" panose="020B0604030504040204" pitchFamily="34" charset="-120"/>
              <a:ea typeface="微軟正黑體" panose="020B0604030504040204" pitchFamily="34" charset="-120"/>
              <a:sym typeface="+mn-lt"/>
            </a:endParaRPr>
          </a:p>
          <a:p>
            <a:pPr indent="-1080000"/>
            <a:r>
              <a:rPr lang="en-US" altLang="zh-CN" sz="3600">
                <a:solidFill>
                  <a:srgbClr val="000000"/>
                </a:solidFill>
                <a:latin typeface="微軟正黑體" panose="020B0604030504040204" pitchFamily="34" charset="-120"/>
                <a:ea typeface="微軟正黑體" panose="020B0604030504040204" pitchFamily="34" charset="-120"/>
                <a:sym typeface="+mn-lt"/>
              </a:rPr>
              <a:t>Q2</a:t>
            </a:r>
            <a:r>
              <a:rPr lang="zh-TW" altLang="en-US" sz="3600">
                <a:solidFill>
                  <a:srgbClr val="000000"/>
                </a:solidFill>
                <a:latin typeface="微軟正黑體" panose="020B0604030504040204" pitchFamily="34" charset="-120"/>
                <a:ea typeface="微軟正黑體" panose="020B0604030504040204" pitchFamily="34" charset="-120"/>
                <a:sym typeface="+mn-lt"/>
              </a:rPr>
              <a:t>：從資源基礎觀點出發，企業在提升大數據分析能力時，應該如何有效配置和管理其人力資源、技術資源和數據資源，以達到最佳的分析效果？</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73" name="TextBox 23">
            <a:extLst>
              <a:ext uri="{FF2B5EF4-FFF2-40B4-BE49-F238E27FC236}">
                <a16:creationId xmlns:a16="http://schemas.microsoft.com/office/drawing/2014/main" id="{FE06686E-B8CA-867F-A45F-5B34A14F7D7C}"/>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QA</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821717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32561" y="68218"/>
            <a:ext cx="18320561" cy="10218783"/>
            <a:chOff x="-43415" y="-39057"/>
            <a:chExt cx="24427415" cy="13625043"/>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p:cNvSpPr/>
            <p:nvPr/>
          </p:nvSpPr>
          <p:spPr>
            <a:xfrm flipH="1">
              <a:off x="-43415" y="-39057"/>
              <a:ext cx="18192765"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p:cNvSpPr/>
            <p:nvPr/>
          </p:nvSpPr>
          <p:spPr>
            <a:xfrm flipH="1">
              <a:off x="11830277" y="0"/>
              <a:ext cx="12553723" cy="9261345"/>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p:cNvGrpSpPr/>
            <p:nvPr/>
          </p:nvGrpSpPr>
          <p:grpSpPr>
            <a:xfrm>
              <a:off x="0" y="1167546"/>
              <a:ext cx="24384000" cy="12418440"/>
              <a:chOff x="0" y="-38100"/>
              <a:chExt cx="4862686" cy="24765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p:cNvGrpSpPr/>
            <p:nvPr/>
          </p:nvGrpSpPr>
          <p:grpSpPr>
            <a:xfrm>
              <a:off x="2134357" y="1667637"/>
              <a:ext cx="20878043" cy="680568"/>
              <a:chOff x="0" y="0"/>
              <a:chExt cx="12467294" cy="406400"/>
            </a:xfrm>
          </p:grpSpPr>
          <p:sp>
            <p:nvSpPr>
              <p:cNvPr id="19" name="Freeform 19"/>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p:cNvSpPr txBox="1"/>
            <p:nvPr/>
          </p:nvSpPr>
          <p:spPr>
            <a:xfrm>
              <a:off x="3011059" y="1710529"/>
              <a:ext cx="11610319" cy="558785"/>
            </a:xfrm>
            <a:prstGeom prst="rect">
              <a:avLst/>
            </a:prstGeom>
          </p:spPr>
          <p:txBody>
            <a:bodyPr lIns="0" tIns="0" rIns="0" bIns="0" rtlCol="0" anchor="t">
              <a:spAutoFit/>
            </a:bodyPr>
            <a:lstStyle/>
            <a:p>
              <a:pPr marR="0" lvl="0" indent="0" fontAlgn="auto">
                <a:lnSpc>
                  <a:spcPts val="3499"/>
                </a:lnSpc>
                <a:spcBef>
                  <a:spcPts val="0"/>
                </a:spcBef>
                <a:spcAft>
                  <a:spcPts val="0"/>
                </a:spcAft>
                <a:buClrTx/>
                <a:buSzTx/>
                <a:buFontTx/>
                <a:buNone/>
                <a:tabLst/>
                <a:defRPr/>
              </a:pPr>
              <a:r>
                <a:rPr lang="en-US" altLang="zh-TW" sz="2800" b="1">
                  <a:solidFill>
                    <a:srgbClr val="000000"/>
                  </a:solidFill>
                  <a:latin typeface="微軟正黑體" panose="020B0604030504040204" pitchFamily="34" charset="-120"/>
                  <a:ea typeface="微軟正黑體" panose="020B0604030504040204" pitchFamily="34" charset="-120"/>
                  <a:sym typeface="Open Sauce"/>
                </a:rPr>
                <a:t>(</a:t>
              </a:r>
              <a:r>
                <a:rPr lang="zh-TW" altLang="en-US" sz="2800" b="1">
                  <a:solidFill>
                    <a:srgbClr val="000000"/>
                  </a:solidFill>
                  <a:latin typeface="微軟正黑體" panose="020B0604030504040204" pitchFamily="34" charset="-120"/>
                  <a:ea typeface="微軟正黑體" panose="020B0604030504040204" pitchFamily="34" charset="-120"/>
                  <a:sym typeface="Open Sauce"/>
                </a:rPr>
                <a:t>標題</a:t>
              </a:r>
              <a:r>
                <a:rPr lang="en-US" altLang="zh-TW" sz="2800" b="1">
                  <a:solidFill>
                    <a:srgbClr val="000000"/>
                  </a:solidFill>
                  <a:latin typeface="微軟正黑體" panose="020B0604030504040204" pitchFamily="34" charset="-120"/>
                  <a:ea typeface="微軟正黑體" panose="020B0604030504040204" pitchFamily="34" charset="-120"/>
                  <a:sym typeface="Open Sauce"/>
                </a:rPr>
                <a:t>)</a:t>
              </a:r>
            </a:p>
          </p:txBody>
        </p:sp>
        <p:sp>
          <p:nvSpPr>
            <p:cNvPr id="29" name="Freeform 29"/>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2E348A8E-8591-F0EE-7CFA-CD5B92B082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0" name="TextBox 10">
            <a:extLst>
              <a:ext uri="{FF2B5EF4-FFF2-40B4-BE49-F238E27FC236}">
                <a16:creationId xmlns:a16="http://schemas.microsoft.com/office/drawing/2014/main" id="{798FEB31-CED5-A129-DD09-BD9507548168}"/>
              </a:ext>
            </a:extLst>
          </p:cNvPr>
          <p:cNvSpPr txBox="1"/>
          <p:nvPr/>
        </p:nvSpPr>
        <p:spPr>
          <a:xfrm>
            <a:off x="710009" y="3782434"/>
            <a:ext cx="16230600" cy="2860655"/>
          </a:xfrm>
          <a:prstGeom prst="rect">
            <a:avLst/>
          </a:prstGeom>
        </p:spPr>
        <p:txBody>
          <a:bodyPr lIns="0" tIns="0" rIns="0" bIns="0" rtlCol="0" anchor="t">
            <a:spAutoFit/>
          </a:bodyPr>
          <a:lstStyle/>
          <a:p>
            <a:pPr algn="ctr">
              <a:lnSpc>
                <a:spcPct val="150000"/>
              </a:lnSpc>
            </a:pPr>
            <a:r>
              <a:rPr lang="zh-TW" altLang="en-US" sz="6600" b="1">
                <a:solidFill>
                  <a:srgbClr val="000000"/>
                </a:solidFill>
                <a:latin typeface="微軟正黑體" panose="020B0604030504040204" pitchFamily="34" charset="-120"/>
                <a:ea typeface="微軟正黑體" panose="020B0604030504040204" pitchFamily="34" charset="-120"/>
                <a:cs typeface="Open Sauce Heavy"/>
                <a:sym typeface="Open Sauce Heavy"/>
              </a:rPr>
              <a:t>建構依賴路徑</a:t>
            </a:r>
            <a:r>
              <a:rPr lang="en-US" altLang="zh-TW" sz="6600" b="1">
                <a:solidFill>
                  <a:srgbClr val="000000"/>
                </a:solidFill>
                <a:latin typeface="微軟正黑體" panose="020B0604030504040204" pitchFamily="34" charset="-120"/>
                <a:ea typeface="微軟正黑體" panose="020B0604030504040204" pitchFamily="34" charset="-120"/>
                <a:cs typeface="Open Sauce Heavy"/>
                <a:sym typeface="Open Sauce Heavy"/>
              </a:rPr>
              <a:t>:</a:t>
            </a:r>
          </a:p>
          <a:p>
            <a:pPr algn="ctr">
              <a:lnSpc>
                <a:spcPct val="150000"/>
              </a:lnSpc>
            </a:pPr>
            <a:r>
              <a:rPr lang="zh-TW" altLang="en-US" sz="6600" b="1">
                <a:solidFill>
                  <a:srgbClr val="000000"/>
                </a:solidFill>
                <a:latin typeface="微軟正黑體" panose="020B0604030504040204" pitchFamily="34" charset="-120"/>
                <a:ea typeface="微軟正黑體" panose="020B0604030504040204" pitchFamily="34" charset="-120"/>
                <a:cs typeface="Open Sauce Heavy"/>
                <a:sym typeface="Open Sauce Heavy"/>
              </a:rPr>
              <a:t>以全聯之虛實服務創新演化為例</a:t>
            </a:r>
          </a:p>
        </p:txBody>
      </p:sp>
      <p:grpSp>
        <p:nvGrpSpPr>
          <p:cNvPr id="32" name="Group 7">
            <a:extLst>
              <a:ext uri="{FF2B5EF4-FFF2-40B4-BE49-F238E27FC236}">
                <a16:creationId xmlns:a16="http://schemas.microsoft.com/office/drawing/2014/main" id="{420065DC-56AE-B9BE-6C1E-3C6721266199}"/>
              </a:ext>
            </a:extLst>
          </p:cNvPr>
          <p:cNvGrpSpPr/>
          <p:nvPr/>
        </p:nvGrpSpPr>
        <p:grpSpPr>
          <a:xfrm>
            <a:off x="2942756" y="6901588"/>
            <a:ext cx="11749064" cy="1633011"/>
            <a:chOff x="0" y="0"/>
            <a:chExt cx="7800667" cy="406400"/>
          </a:xfrm>
        </p:grpSpPr>
        <p:sp>
          <p:nvSpPr>
            <p:cNvPr id="34" name="Freeform 8">
              <a:extLst>
                <a:ext uri="{FF2B5EF4-FFF2-40B4-BE49-F238E27FC236}">
                  <a16:creationId xmlns:a16="http://schemas.microsoft.com/office/drawing/2014/main" id="{07CAAD20-D1D4-913D-BB66-9F0D4807DE15}"/>
                </a:ext>
              </a:extLst>
            </p:cNvPr>
            <p:cNvSpPr/>
            <p:nvPr/>
          </p:nvSpPr>
          <p:spPr>
            <a:xfrm>
              <a:off x="0" y="0"/>
              <a:ext cx="7800667" cy="406400"/>
            </a:xfrm>
            <a:custGeom>
              <a:avLst/>
              <a:gdLst/>
              <a:ahLst/>
              <a:cxnLst/>
              <a:rect l="l" t="t" r="r" b="b"/>
              <a:pathLst>
                <a:path w="7800667" h="406400">
                  <a:moveTo>
                    <a:pt x="7597467" y="0"/>
                  </a:moveTo>
                  <a:cubicBezTo>
                    <a:pt x="7709691" y="0"/>
                    <a:pt x="7800667" y="90976"/>
                    <a:pt x="7800667" y="203200"/>
                  </a:cubicBezTo>
                  <a:cubicBezTo>
                    <a:pt x="7800667" y="315424"/>
                    <a:pt x="7709691" y="406400"/>
                    <a:pt x="75974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000000"/>
              </a:solidFill>
              <a:prstDash val="solid"/>
              <a:miter/>
            </a:ln>
          </p:spPr>
          <p:txBody>
            <a:bodyPr/>
            <a:lstStyle/>
            <a:p>
              <a:endParaRPr lang="zh-TW" altLang="en-US"/>
            </a:p>
          </p:txBody>
        </p:sp>
        <p:sp>
          <p:nvSpPr>
            <p:cNvPr id="35" name="TextBox 9">
              <a:extLst>
                <a:ext uri="{FF2B5EF4-FFF2-40B4-BE49-F238E27FC236}">
                  <a16:creationId xmlns:a16="http://schemas.microsoft.com/office/drawing/2014/main" id="{D2D5B15F-EDEC-8249-60D9-6BD8B7B31BE0}"/>
                </a:ext>
              </a:extLst>
            </p:cNvPr>
            <p:cNvSpPr txBox="1"/>
            <p:nvPr/>
          </p:nvSpPr>
          <p:spPr>
            <a:xfrm>
              <a:off x="0" y="-9525"/>
              <a:ext cx="7800667" cy="415925"/>
            </a:xfrm>
            <a:prstGeom prst="rect">
              <a:avLst/>
            </a:prstGeom>
          </p:spPr>
          <p:txBody>
            <a:bodyPr lIns="50800" tIns="50800" rIns="50800" bIns="50800" rtlCol="0" anchor="ctr"/>
            <a:lstStyle/>
            <a:p>
              <a:pPr algn="ctr">
                <a:lnSpc>
                  <a:spcPts val="3380"/>
                </a:lnSpc>
              </a:pPr>
              <a:endParaRPr/>
            </a:p>
          </p:txBody>
        </p:sp>
      </p:grpSp>
      <p:sp>
        <p:nvSpPr>
          <p:cNvPr id="36" name="文字方塊 35">
            <a:extLst>
              <a:ext uri="{FF2B5EF4-FFF2-40B4-BE49-F238E27FC236}">
                <a16:creationId xmlns:a16="http://schemas.microsoft.com/office/drawing/2014/main" id="{11561424-50F5-6B61-8BF0-A236D2475871}"/>
              </a:ext>
            </a:extLst>
          </p:cNvPr>
          <p:cNvSpPr txBox="1"/>
          <p:nvPr/>
        </p:nvSpPr>
        <p:spPr>
          <a:xfrm>
            <a:off x="7311565" y="6949557"/>
            <a:ext cx="5420733" cy="523220"/>
          </a:xfrm>
          <a:prstGeom prst="rect">
            <a:avLst/>
          </a:prstGeom>
          <a:noFill/>
        </p:spPr>
        <p:txBody>
          <a:bodyPr wrap="square" rtlCol="0">
            <a:spAutoFit/>
          </a:bodyPr>
          <a:lstStyle/>
          <a:p>
            <a:r>
              <a:rPr lang="zh-TW" altLang="en-US" sz="2800" b="1">
                <a:latin typeface="Microsoft JhengHei Light" panose="020B0304030504040204" pitchFamily="34" charset="-120"/>
                <a:ea typeface="Microsoft JhengHei Light" panose="020B0304030504040204" pitchFamily="34" charset="-120"/>
              </a:rPr>
              <a:t>歐素華</a:t>
            </a:r>
            <a:r>
              <a:rPr lang="en-US" altLang="zh-TW" sz="2800" b="1">
                <a:latin typeface="Microsoft JhengHei Light" panose="020B0304030504040204" pitchFamily="34" charset="-120"/>
                <a:ea typeface="Microsoft JhengHei Light" panose="020B0304030504040204" pitchFamily="34" charset="-120"/>
              </a:rPr>
              <a:t> </a:t>
            </a:r>
            <a:r>
              <a:rPr lang="zh-TW" altLang="en-US" sz="2800" b="1">
                <a:latin typeface="Microsoft JhengHei Light" panose="020B0304030504040204" pitchFamily="34" charset="-120"/>
                <a:ea typeface="Microsoft JhengHei Light" panose="020B0304030504040204" pitchFamily="34" charset="-120"/>
              </a:rPr>
              <a:t>、陳煥宏</a:t>
            </a:r>
          </a:p>
        </p:txBody>
      </p:sp>
      <p:sp>
        <p:nvSpPr>
          <p:cNvPr id="37" name="文字方塊 36">
            <a:extLst>
              <a:ext uri="{FF2B5EF4-FFF2-40B4-BE49-F238E27FC236}">
                <a16:creationId xmlns:a16="http://schemas.microsoft.com/office/drawing/2014/main" id="{19F25B70-509D-1935-6FBF-E05D47CCD5A6}"/>
              </a:ext>
            </a:extLst>
          </p:cNvPr>
          <p:cNvSpPr txBox="1"/>
          <p:nvPr/>
        </p:nvSpPr>
        <p:spPr>
          <a:xfrm>
            <a:off x="5610101" y="7476952"/>
            <a:ext cx="6411255" cy="954107"/>
          </a:xfrm>
          <a:prstGeom prst="rect">
            <a:avLst/>
          </a:prstGeom>
          <a:noFill/>
        </p:spPr>
        <p:txBody>
          <a:bodyPr wrap="square" lIns="91440" tIns="45720" rIns="91440" bIns="45720" rtlCol="0" anchor="t">
            <a:spAutoFit/>
          </a:bodyPr>
          <a:lstStyle/>
          <a:p>
            <a:pPr algn="ctr"/>
            <a:r>
              <a:rPr lang="zh-TW" altLang="en-US" sz="2800" b="1">
                <a:latin typeface="Microsoft JhengHei Light"/>
                <a:ea typeface="Microsoft JhengHei Light"/>
              </a:rPr>
              <a:t>十五卷二期，</a:t>
            </a:r>
            <a:r>
              <a:rPr lang="en-US" altLang="zh-TW" sz="2800" b="1">
                <a:latin typeface="Microsoft JhengHei Light"/>
                <a:ea typeface="Microsoft JhengHei Light"/>
              </a:rPr>
              <a:t>1-53 </a:t>
            </a:r>
            <a:endParaRPr lang="zh-TW" altLang="en-US" sz="2800" b="1">
              <a:latin typeface="Microsoft JhengHei Light"/>
              <a:ea typeface="Microsoft JhengHei Light"/>
            </a:endParaRPr>
          </a:p>
          <a:p>
            <a:pPr algn="ctr"/>
            <a:r>
              <a:rPr lang="en-US" altLang="zh-TW" sz="2800" b="1">
                <a:latin typeface="Microsoft JhengHei Light"/>
                <a:ea typeface="Microsoft JhengHei Light"/>
              </a:rPr>
              <a:t>DOI 10.53106/199687602022081502001</a:t>
            </a:r>
            <a:endParaRPr lang="zh-TW" altLang="en-US" sz="2800" b="1">
              <a:latin typeface="Microsoft JhengHei Light"/>
              <a:ea typeface="Microsoft JhengHei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93F654F-A11E-47CC-E19A-1536A71B14DC}"/>
            </a:ext>
          </a:extLst>
        </p:cNvPr>
        <p:cNvGrpSpPr/>
        <p:nvPr/>
      </p:nvGrpSpPr>
      <p:grpSpPr>
        <a:xfrm>
          <a:off x="0" y="0"/>
          <a:ext cx="0" cy="0"/>
          <a:chOff x="0" y="0"/>
          <a:chExt cx="0" cy="0"/>
        </a:xfrm>
      </p:grpSpPr>
      <p:grpSp>
        <p:nvGrpSpPr>
          <p:cNvPr id="32" name="Group 2">
            <a:extLst>
              <a:ext uri="{FF2B5EF4-FFF2-40B4-BE49-F238E27FC236}">
                <a16:creationId xmlns:a16="http://schemas.microsoft.com/office/drawing/2014/main" id="{774802B5-2325-EDED-7E72-0E3906FED6EC}"/>
              </a:ext>
            </a:extLst>
          </p:cNvPr>
          <p:cNvGrpSpPr/>
          <p:nvPr/>
        </p:nvGrpSpPr>
        <p:grpSpPr>
          <a:xfrm>
            <a:off x="0" y="106778"/>
            <a:ext cx="18288000" cy="10189490"/>
            <a:chOff x="0" y="0"/>
            <a:chExt cx="24384000" cy="13585986"/>
          </a:xfrm>
        </p:grpSpPr>
        <p:sp>
          <p:nvSpPr>
            <p:cNvPr id="33" name="Freeform 3">
              <a:extLst>
                <a:ext uri="{FF2B5EF4-FFF2-40B4-BE49-F238E27FC236}">
                  <a16:creationId xmlns:a16="http://schemas.microsoft.com/office/drawing/2014/main" id="{D03BC457-E593-0992-BC05-9431D06DF5FA}"/>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4" name="Freeform 4">
              <a:extLst>
                <a:ext uri="{FF2B5EF4-FFF2-40B4-BE49-F238E27FC236}">
                  <a16:creationId xmlns:a16="http://schemas.microsoft.com/office/drawing/2014/main" id="{F3FAA27C-30D8-A3C8-E35B-A294D7C087E8}"/>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5" name="Freeform 5">
              <a:extLst>
                <a:ext uri="{FF2B5EF4-FFF2-40B4-BE49-F238E27FC236}">
                  <a16:creationId xmlns:a16="http://schemas.microsoft.com/office/drawing/2014/main" id="{25CD06BE-C9D8-91FD-2EFD-47BBBA5D704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6" name="TextBox 6">
              <a:extLst>
                <a:ext uri="{FF2B5EF4-FFF2-40B4-BE49-F238E27FC236}">
                  <a16:creationId xmlns:a16="http://schemas.microsoft.com/office/drawing/2014/main" id="{217857A4-017D-E198-F6B3-FDD35E9E46DB}"/>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38" name="Freeform 7">
              <a:extLst>
                <a:ext uri="{FF2B5EF4-FFF2-40B4-BE49-F238E27FC236}">
                  <a16:creationId xmlns:a16="http://schemas.microsoft.com/office/drawing/2014/main" id="{07F26C8C-E051-2D90-71A6-AB38BF2D1EF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9" name="TextBox 8">
              <a:extLst>
                <a:ext uri="{FF2B5EF4-FFF2-40B4-BE49-F238E27FC236}">
                  <a16:creationId xmlns:a16="http://schemas.microsoft.com/office/drawing/2014/main" id="{2983E6AC-E8FB-8BCE-9676-07928DB2DF4B}"/>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40" name="Freeform 9">
              <a:extLst>
                <a:ext uri="{FF2B5EF4-FFF2-40B4-BE49-F238E27FC236}">
                  <a16:creationId xmlns:a16="http://schemas.microsoft.com/office/drawing/2014/main" id="{A8F19D8C-0127-CF8D-F27F-8E8F1611D788}"/>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1" name="Freeform 10">
              <a:extLst>
                <a:ext uri="{FF2B5EF4-FFF2-40B4-BE49-F238E27FC236}">
                  <a16:creationId xmlns:a16="http://schemas.microsoft.com/office/drawing/2014/main" id="{4616354C-C9C6-2DB3-F6CA-0EB4EF65D16D}"/>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2" name="Freeform 11">
              <a:extLst>
                <a:ext uri="{FF2B5EF4-FFF2-40B4-BE49-F238E27FC236}">
                  <a16:creationId xmlns:a16="http://schemas.microsoft.com/office/drawing/2014/main" id="{C62F1BDF-C017-36DB-98C4-949BA37199B6}"/>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3" name="Group 12">
              <a:extLst>
                <a:ext uri="{FF2B5EF4-FFF2-40B4-BE49-F238E27FC236}">
                  <a16:creationId xmlns:a16="http://schemas.microsoft.com/office/drawing/2014/main" id="{1A96EFDE-FC55-B811-F326-4FA9B871838B}"/>
                </a:ext>
              </a:extLst>
            </p:cNvPr>
            <p:cNvGrpSpPr/>
            <p:nvPr/>
          </p:nvGrpSpPr>
          <p:grpSpPr>
            <a:xfrm>
              <a:off x="0" y="1358599"/>
              <a:ext cx="24384000" cy="12227387"/>
              <a:chOff x="0" y="0"/>
              <a:chExt cx="4862686" cy="2438400"/>
            </a:xfrm>
          </p:grpSpPr>
          <p:sp>
            <p:nvSpPr>
              <p:cNvPr id="59" name="Freeform 13">
                <a:extLst>
                  <a:ext uri="{FF2B5EF4-FFF2-40B4-BE49-F238E27FC236}">
                    <a16:creationId xmlns:a16="http://schemas.microsoft.com/office/drawing/2014/main" id="{561CA2BF-DCA6-22DA-2FCF-C8395B31C31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0" name="TextBox 14">
                <a:extLst>
                  <a:ext uri="{FF2B5EF4-FFF2-40B4-BE49-F238E27FC236}">
                    <a16:creationId xmlns:a16="http://schemas.microsoft.com/office/drawing/2014/main" id="{FB52BD89-9AED-4A4C-B65A-211DC61D7B9C}"/>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4" name="AutoShape 15">
              <a:extLst>
                <a:ext uri="{FF2B5EF4-FFF2-40B4-BE49-F238E27FC236}">
                  <a16:creationId xmlns:a16="http://schemas.microsoft.com/office/drawing/2014/main" id="{4DBBFF18-FB15-7211-6A67-FD5ADB7AB13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5" name="AutoShape 16">
              <a:extLst>
                <a:ext uri="{FF2B5EF4-FFF2-40B4-BE49-F238E27FC236}">
                  <a16:creationId xmlns:a16="http://schemas.microsoft.com/office/drawing/2014/main" id="{362278EF-F9E8-9591-5470-75FDA79A737E}"/>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6" name="Freeform 17">
              <a:extLst>
                <a:ext uri="{FF2B5EF4-FFF2-40B4-BE49-F238E27FC236}">
                  <a16:creationId xmlns:a16="http://schemas.microsoft.com/office/drawing/2014/main" id="{A75DEE89-06DE-F519-BD01-3C6B196DFA3F}"/>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7" name="Group 18">
              <a:extLst>
                <a:ext uri="{FF2B5EF4-FFF2-40B4-BE49-F238E27FC236}">
                  <a16:creationId xmlns:a16="http://schemas.microsoft.com/office/drawing/2014/main" id="{2AAFC63F-F6F7-9D96-86E1-174FDB873592}"/>
                </a:ext>
              </a:extLst>
            </p:cNvPr>
            <p:cNvGrpSpPr/>
            <p:nvPr/>
          </p:nvGrpSpPr>
          <p:grpSpPr>
            <a:xfrm>
              <a:off x="2134356" y="1651686"/>
              <a:ext cx="20878044" cy="696519"/>
              <a:chOff x="-1" y="-9525"/>
              <a:chExt cx="12467295" cy="415925"/>
            </a:xfrm>
          </p:grpSpPr>
          <p:sp>
            <p:nvSpPr>
              <p:cNvPr id="57" name="Freeform 19">
                <a:extLst>
                  <a:ext uri="{FF2B5EF4-FFF2-40B4-BE49-F238E27FC236}">
                    <a16:creationId xmlns:a16="http://schemas.microsoft.com/office/drawing/2014/main" id="{FCA74E29-6CD6-DCBA-112B-4AE01E709195}"/>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8" name="TextBox 20">
                <a:extLst>
                  <a:ext uri="{FF2B5EF4-FFF2-40B4-BE49-F238E27FC236}">
                    <a16:creationId xmlns:a16="http://schemas.microsoft.com/office/drawing/2014/main" id="{0BF47E62-3543-47F9-4AF9-FD07739D0B5B}"/>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Freeform 21">
              <a:extLst>
                <a:ext uri="{FF2B5EF4-FFF2-40B4-BE49-F238E27FC236}">
                  <a16:creationId xmlns:a16="http://schemas.microsoft.com/office/drawing/2014/main" id="{6DF3DC0B-7F10-1980-CA59-41B89A99EAC6}"/>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6" name="TextBox 24">
              <a:extLst>
                <a:ext uri="{FF2B5EF4-FFF2-40B4-BE49-F238E27FC236}">
                  <a16:creationId xmlns:a16="http://schemas.microsoft.com/office/drawing/2014/main" id="{D5DAB457-DD38-CDD0-6F78-DD8F116DA5E3}"/>
                </a:ext>
              </a:extLst>
            </p:cNvPr>
            <p:cNvSpPr txBox="1"/>
            <p:nvPr/>
          </p:nvSpPr>
          <p:spPr>
            <a:xfrm>
              <a:off x="522603" y="286441"/>
              <a:ext cx="646863" cy="656192"/>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25">
              <a:extLst>
                <a:ext uri="{FF2B5EF4-FFF2-40B4-BE49-F238E27FC236}">
                  <a16:creationId xmlns:a16="http://schemas.microsoft.com/office/drawing/2014/main" id="{D3F79A74-D045-B858-0095-B14D719C084A}"/>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51" name="TextBox 26">
              <a:extLst>
                <a:ext uri="{FF2B5EF4-FFF2-40B4-BE49-F238E27FC236}">
                  <a16:creationId xmlns:a16="http://schemas.microsoft.com/office/drawing/2014/main" id="{80E7B06F-9990-AA92-921E-7F9F0E7B06FF}"/>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52" name="TextBox 27">
              <a:extLst>
                <a:ext uri="{FF2B5EF4-FFF2-40B4-BE49-F238E27FC236}">
                  <a16:creationId xmlns:a16="http://schemas.microsoft.com/office/drawing/2014/main" id="{A4A5783D-8C7C-243F-B506-4AFB5BD12187}"/>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54" name="Freeform 29">
              <a:extLst>
                <a:ext uri="{FF2B5EF4-FFF2-40B4-BE49-F238E27FC236}">
                  <a16:creationId xmlns:a16="http://schemas.microsoft.com/office/drawing/2014/main" id="{33F92372-33F3-DCC3-55EB-1854A1FEB3CB}"/>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28" name="投影片編號版面配置區 27">
            <a:extLst>
              <a:ext uri="{FF2B5EF4-FFF2-40B4-BE49-F238E27FC236}">
                <a16:creationId xmlns:a16="http://schemas.microsoft.com/office/drawing/2014/main" id="{D243AB89-7CF9-7A4B-4B4E-41EFE2759F98}"/>
              </a:ext>
            </a:extLst>
          </p:cNvPr>
          <p:cNvSpPr>
            <a:spLocks noGrp="1"/>
          </p:cNvSpPr>
          <p:nvPr>
            <p:ph type="sldNum" sz="quarter" idx="12"/>
          </p:nvPr>
        </p:nvSpPr>
        <p:spPr/>
        <p:txBody>
          <a:bodyPr/>
          <a:lstStyle/>
          <a:p>
            <a:fld id="{B6F15528-21DE-4FAA-801E-634DDDAF4B2B}" type="slidenum">
              <a:rPr lang="en-US" smtClean="0"/>
              <a:pPr/>
              <a:t>65</a:t>
            </a:fld>
            <a:endParaRPr lang="en-US"/>
          </a:p>
        </p:txBody>
      </p:sp>
      <p:sp>
        <p:nvSpPr>
          <p:cNvPr id="37" name="TextBox 23">
            <a:extLst>
              <a:ext uri="{FF2B5EF4-FFF2-40B4-BE49-F238E27FC236}">
                <a16:creationId xmlns:a16="http://schemas.microsoft.com/office/drawing/2014/main" id="{FFB419D0-1257-70DC-61DE-807040DFD223}"/>
              </a:ext>
            </a:extLst>
          </p:cNvPr>
          <p:cNvSpPr txBox="1"/>
          <p:nvPr/>
        </p:nvSpPr>
        <p:spPr>
          <a:xfrm>
            <a:off x="2358472" y="1493413"/>
            <a:ext cx="8707740" cy="359073"/>
          </a:xfrm>
          <a:prstGeom prst="rect">
            <a:avLst/>
          </a:prstGeom>
        </p:spPr>
        <p:txBody>
          <a:bodyPr lIns="0" tIns="0" rIns="0" bIns="0" rtlCol="0" anchor="t">
            <a:spAutoFit/>
          </a:bodyPr>
          <a:lstStyle/>
          <a:p>
            <a:pPr algn="l">
              <a:lnSpc>
                <a:spcPts val="2800"/>
              </a:lnSpc>
            </a:pPr>
            <a:r>
              <a:rPr lang="zh-TW" altLang="en-US" sz="2800">
                <a:solidFill>
                  <a:srgbClr val="000000"/>
                </a:solidFill>
                <a:latin typeface="微軟正黑體" panose="020B0604030504040204" pitchFamily="34" charset="-120"/>
                <a:ea typeface="微軟正黑體" panose="020B0604030504040204" pitchFamily="34" charset="-120"/>
                <a:cs typeface="Open Sauce"/>
                <a:sym typeface="Open Sauce"/>
              </a:rPr>
              <a:t>論文摘要</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30" name="矩形: 圓角 29">
            <a:extLst>
              <a:ext uri="{FF2B5EF4-FFF2-40B4-BE49-F238E27FC236}">
                <a16:creationId xmlns:a16="http://schemas.microsoft.com/office/drawing/2014/main" id="{1C3B22FD-A6B3-1F20-D3B9-DC1D11CD3141}"/>
              </a:ext>
            </a:extLst>
          </p:cNvPr>
          <p:cNvSpPr/>
          <p:nvPr/>
        </p:nvSpPr>
        <p:spPr>
          <a:xfrm>
            <a:off x="856986" y="6113534"/>
            <a:ext cx="16402314" cy="3967091"/>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9F0DB4A1-0259-3B00-024C-0F41664A0DB2}"/>
              </a:ext>
            </a:extLst>
          </p:cNvPr>
          <p:cNvSpPr txBox="1"/>
          <p:nvPr/>
        </p:nvSpPr>
        <p:spPr>
          <a:xfrm>
            <a:off x="1205930" y="6415052"/>
            <a:ext cx="16086203" cy="3693319"/>
          </a:xfrm>
          <a:prstGeom prst="rect">
            <a:avLst/>
          </a:prstGeom>
          <a:noFill/>
        </p:spPr>
        <p:txBody>
          <a:bodyPr wrap="square">
            <a:spAutoFit/>
          </a:bodyPr>
          <a:lstStyle/>
          <a:p>
            <a:pPr indent="-1080000"/>
            <a:r>
              <a:rPr lang="zh-TW" altLang="en-US" sz="3600" b="1" i="0" u="none" strike="noStrike" baseline="0">
                <a:solidFill>
                  <a:srgbClr val="000000"/>
                </a:solidFill>
                <a:latin typeface="微軟正黑體" panose="020B0604030504040204" pitchFamily="34" charset="-120"/>
                <a:ea typeface="微軟正黑體" panose="020B0604030504040204" pitchFamily="34" charset="-120"/>
              </a:rPr>
              <a:t>關鍵發現</a:t>
            </a:r>
            <a:endParaRPr lang="en-US" altLang="zh-TW" sz="3600" b="1" i="0" u="none" strike="noStrike" baseline="0">
              <a:solidFill>
                <a:srgbClr val="000000"/>
              </a:solidFill>
              <a:latin typeface="微軟正黑體" panose="020B0604030504040204" pitchFamily="34" charset="-120"/>
              <a:ea typeface="微軟正黑體" panose="020B0604030504040204" pitchFamily="34" charset="-120"/>
            </a:endParaRPr>
          </a:p>
          <a:p>
            <a:pPr indent="-1080000"/>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一、</a:t>
            </a:r>
            <a:r>
              <a:rPr lang="zh-TW" altLang="zh-TW" sz="3600" kern="100">
                <a:effectLst/>
                <a:latin typeface="Microsoft JhengHei Light" panose="020B0304030504040204" pitchFamily="34" charset="-120"/>
                <a:ea typeface="Microsoft JhengHei Light" panose="020B0304030504040204" pitchFamily="34" charset="-120"/>
                <a:cs typeface="Times New Roman" panose="02020603050405020304" pitchFamily="18" charset="0"/>
              </a:rPr>
              <a:t>以數位驅動與非數位驅動的服務創新，能回應用戶需求並提升依賴性，也能增強組織核心能力</a:t>
            </a:r>
          </a:p>
          <a:p>
            <a:endParaRPr lang="zh-TW" altLang="en-US" sz="36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二、</a:t>
            </a:r>
            <a:r>
              <a:rPr lang="zh-TW" altLang="zh-TW" sz="3600" kern="100">
                <a:effectLst/>
                <a:latin typeface="Microsoft JhengHei Light" panose="020B0304030504040204" pitchFamily="34" charset="-120"/>
                <a:ea typeface="Microsoft JhengHei Light" panose="020B0304030504040204" pitchFamily="34" charset="-120"/>
                <a:cs typeface="Times New Roman" panose="02020603050405020304" pitchFamily="18" charset="0"/>
              </a:rPr>
              <a:t>服務創新的最終目的仍在有效黏著客戶，提高回客率，最終則能套牢使用者。</a:t>
            </a:r>
          </a:p>
        </p:txBody>
      </p:sp>
      <p:sp>
        <p:nvSpPr>
          <p:cNvPr id="61" name="Freeform 23">
            <a:extLst>
              <a:ext uri="{FF2B5EF4-FFF2-40B4-BE49-F238E27FC236}">
                <a16:creationId xmlns:a16="http://schemas.microsoft.com/office/drawing/2014/main" id="{3C463EC3-C9A0-174B-B1BC-35BD2954F6F5}"/>
              </a:ext>
            </a:extLst>
          </p:cNvPr>
          <p:cNvSpPr/>
          <p:nvPr/>
        </p:nvSpPr>
        <p:spPr>
          <a:xfrm>
            <a:off x="335973" y="263361"/>
            <a:ext cx="597104" cy="5971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3" name="文字方塊 62">
            <a:extLst>
              <a:ext uri="{FF2B5EF4-FFF2-40B4-BE49-F238E27FC236}">
                <a16:creationId xmlns:a16="http://schemas.microsoft.com/office/drawing/2014/main" id="{82FE1128-AFAE-39EA-943A-30DB0A8684A2}"/>
              </a:ext>
            </a:extLst>
          </p:cNvPr>
          <p:cNvSpPr txBox="1"/>
          <p:nvPr/>
        </p:nvSpPr>
        <p:spPr>
          <a:xfrm>
            <a:off x="856986" y="2523190"/>
            <a:ext cx="16402313" cy="3224537"/>
          </a:xfrm>
          <a:prstGeom prst="rect">
            <a:avLst/>
          </a:prstGeom>
          <a:noFill/>
        </p:spPr>
        <p:txBody>
          <a:bodyPr wrap="square">
            <a:spAutoFit/>
          </a:bodyPr>
          <a:lstStyle/>
          <a:p>
            <a:pPr>
              <a:lnSpc>
                <a:spcPct val="115000"/>
              </a:lnSpc>
              <a:spcAft>
                <a:spcPts val="800"/>
              </a:spcAft>
            </a:pPr>
            <a:r>
              <a:rPr lang="zh-TW" altLang="zh-TW" sz="3600" kern="100" dirty="0">
                <a:effectLst/>
                <a:latin typeface="Microsoft JhengHei Light" panose="020B0304030504040204" pitchFamily="34" charset="-120"/>
                <a:ea typeface="Microsoft JhengHei Light" panose="020B0304030504040204" pitchFamily="34" charset="-120"/>
                <a:cs typeface="Times New Roman" panose="02020603050405020304" pitchFamily="18" charset="0"/>
              </a:rPr>
              <a:t>本研究調查國內知名連鎖零售業者全聯福利中心如何創新虛實服務以滿足使用者之需求變化。學理上，本文除提出虛實服務之階段性與原則性設計外，更對依賴路徑之套牢機制做出貢獻，特別提出經濟效能強化、關係連結深化、場域座標化與時間模組化四個分析要素，以說明企業如何由此建立複合連結機制，形塑使用者的依賴路徑。</a:t>
            </a:r>
          </a:p>
        </p:txBody>
      </p:sp>
    </p:spTree>
    <p:extLst>
      <p:ext uri="{BB962C8B-B14F-4D97-AF65-F5344CB8AC3E}">
        <p14:creationId xmlns:p14="http://schemas.microsoft.com/office/powerpoint/2010/main" val="3111050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D3CDBECD-6464-1728-6CE7-BE81D9D08DBA}"/>
            </a:ext>
          </a:extLst>
        </p:cNvPr>
        <p:cNvGrpSpPr/>
        <p:nvPr/>
      </p:nvGrpSpPr>
      <p:grpSpPr>
        <a:xfrm>
          <a:off x="0" y="0"/>
          <a:ext cx="0" cy="0"/>
          <a:chOff x="0" y="0"/>
          <a:chExt cx="0" cy="0"/>
        </a:xfrm>
      </p:grpSpPr>
      <p:grpSp>
        <p:nvGrpSpPr>
          <p:cNvPr id="30" name="Group 2">
            <a:extLst>
              <a:ext uri="{FF2B5EF4-FFF2-40B4-BE49-F238E27FC236}">
                <a16:creationId xmlns:a16="http://schemas.microsoft.com/office/drawing/2014/main" id="{0946EC7D-0BB3-3851-EE0E-65F9C71F82EC}"/>
              </a:ext>
            </a:extLst>
          </p:cNvPr>
          <p:cNvGrpSpPr/>
          <p:nvPr/>
        </p:nvGrpSpPr>
        <p:grpSpPr>
          <a:xfrm>
            <a:off x="0" y="97511"/>
            <a:ext cx="18288000" cy="10189490"/>
            <a:chOff x="0" y="0"/>
            <a:chExt cx="24384000" cy="13585986"/>
          </a:xfrm>
        </p:grpSpPr>
        <p:sp>
          <p:nvSpPr>
            <p:cNvPr id="32" name="Freeform 3">
              <a:extLst>
                <a:ext uri="{FF2B5EF4-FFF2-40B4-BE49-F238E27FC236}">
                  <a16:creationId xmlns:a16="http://schemas.microsoft.com/office/drawing/2014/main" id="{7C103D85-B763-A138-FA4B-F503E5C882E3}"/>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3" name="Freeform 4">
              <a:extLst>
                <a:ext uri="{FF2B5EF4-FFF2-40B4-BE49-F238E27FC236}">
                  <a16:creationId xmlns:a16="http://schemas.microsoft.com/office/drawing/2014/main" id="{6A04D3FB-C477-0A09-835D-572DAC5786C7}"/>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4" name="Freeform 5">
              <a:extLst>
                <a:ext uri="{FF2B5EF4-FFF2-40B4-BE49-F238E27FC236}">
                  <a16:creationId xmlns:a16="http://schemas.microsoft.com/office/drawing/2014/main" id="{986FFB59-567E-3AB0-806E-6ECB2B81CE0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5" name="TextBox 6">
              <a:extLst>
                <a:ext uri="{FF2B5EF4-FFF2-40B4-BE49-F238E27FC236}">
                  <a16:creationId xmlns:a16="http://schemas.microsoft.com/office/drawing/2014/main" id="{3F74F9F8-B4C8-0DDB-90F6-789E5AC5D98E}"/>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36" name="Freeform 7">
              <a:extLst>
                <a:ext uri="{FF2B5EF4-FFF2-40B4-BE49-F238E27FC236}">
                  <a16:creationId xmlns:a16="http://schemas.microsoft.com/office/drawing/2014/main" id="{CE254052-1BAC-C0FE-D32F-9C8F6A3805EA}"/>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7" name="TextBox 8">
              <a:extLst>
                <a:ext uri="{FF2B5EF4-FFF2-40B4-BE49-F238E27FC236}">
                  <a16:creationId xmlns:a16="http://schemas.microsoft.com/office/drawing/2014/main" id="{925A8429-B139-0896-75DE-C32B0E5C3640}"/>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39" name="Freeform 9">
              <a:extLst>
                <a:ext uri="{FF2B5EF4-FFF2-40B4-BE49-F238E27FC236}">
                  <a16:creationId xmlns:a16="http://schemas.microsoft.com/office/drawing/2014/main" id="{11D3077C-4F9C-827D-24ED-7BE24438E1EF}"/>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0" name="Freeform 10">
              <a:extLst>
                <a:ext uri="{FF2B5EF4-FFF2-40B4-BE49-F238E27FC236}">
                  <a16:creationId xmlns:a16="http://schemas.microsoft.com/office/drawing/2014/main" id="{36FC8F1D-2734-A549-8033-2A12BAF154A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1" name="Freeform 11">
              <a:extLst>
                <a:ext uri="{FF2B5EF4-FFF2-40B4-BE49-F238E27FC236}">
                  <a16:creationId xmlns:a16="http://schemas.microsoft.com/office/drawing/2014/main" id="{B214ADF8-B989-B19B-BAA0-D9A149A17750}"/>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2" name="Group 12">
              <a:extLst>
                <a:ext uri="{FF2B5EF4-FFF2-40B4-BE49-F238E27FC236}">
                  <a16:creationId xmlns:a16="http://schemas.microsoft.com/office/drawing/2014/main" id="{0FE297D0-7677-55EE-AF28-ACC8252A481C}"/>
                </a:ext>
              </a:extLst>
            </p:cNvPr>
            <p:cNvGrpSpPr/>
            <p:nvPr/>
          </p:nvGrpSpPr>
          <p:grpSpPr>
            <a:xfrm>
              <a:off x="0" y="1358599"/>
              <a:ext cx="24384000" cy="12227387"/>
              <a:chOff x="0" y="0"/>
              <a:chExt cx="4862686" cy="2438400"/>
            </a:xfrm>
          </p:grpSpPr>
          <p:sp>
            <p:nvSpPr>
              <p:cNvPr id="58" name="Freeform 13">
                <a:extLst>
                  <a:ext uri="{FF2B5EF4-FFF2-40B4-BE49-F238E27FC236}">
                    <a16:creationId xmlns:a16="http://schemas.microsoft.com/office/drawing/2014/main" id="{3264E69A-D1C9-EDE9-80B6-5EAE6B20C22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9" name="TextBox 14">
                <a:extLst>
                  <a:ext uri="{FF2B5EF4-FFF2-40B4-BE49-F238E27FC236}">
                    <a16:creationId xmlns:a16="http://schemas.microsoft.com/office/drawing/2014/main" id="{CB0C7FD7-3670-F1C9-0D11-C1E9106DFAE3}"/>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3" name="AutoShape 15">
              <a:extLst>
                <a:ext uri="{FF2B5EF4-FFF2-40B4-BE49-F238E27FC236}">
                  <a16:creationId xmlns:a16="http://schemas.microsoft.com/office/drawing/2014/main" id="{260C9967-F8F9-282A-1AD1-8C07AF892157}"/>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4" name="AutoShape 16">
              <a:extLst>
                <a:ext uri="{FF2B5EF4-FFF2-40B4-BE49-F238E27FC236}">
                  <a16:creationId xmlns:a16="http://schemas.microsoft.com/office/drawing/2014/main" id="{E6AD390D-74E1-1EA9-C4EB-D12EF48FD31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5" name="Freeform 17">
              <a:extLst>
                <a:ext uri="{FF2B5EF4-FFF2-40B4-BE49-F238E27FC236}">
                  <a16:creationId xmlns:a16="http://schemas.microsoft.com/office/drawing/2014/main" id="{7008934E-5FB5-D99E-457D-F55E9824BA9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6" name="Group 18">
              <a:extLst>
                <a:ext uri="{FF2B5EF4-FFF2-40B4-BE49-F238E27FC236}">
                  <a16:creationId xmlns:a16="http://schemas.microsoft.com/office/drawing/2014/main" id="{AADAEDAC-152A-A5D8-6B7A-2D8674A2E8DA}"/>
                </a:ext>
              </a:extLst>
            </p:cNvPr>
            <p:cNvGrpSpPr/>
            <p:nvPr/>
          </p:nvGrpSpPr>
          <p:grpSpPr>
            <a:xfrm>
              <a:off x="2134356" y="1651686"/>
              <a:ext cx="20878044" cy="696519"/>
              <a:chOff x="-1" y="-9525"/>
              <a:chExt cx="12467295" cy="415925"/>
            </a:xfrm>
          </p:grpSpPr>
          <p:sp>
            <p:nvSpPr>
              <p:cNvPr id="56" name="Freeform 19">
                <a:extLst>
                  <a:ext uri="{FF2B5EF4-FFF2-40B4-BE49-F238E27FC236}">
                    <a16:creationId xmlns:a16="http://schemas.microsoft.com/office/drawing/2014/main" id="{0FDBE074-E50A-D800-C87E-C7BCA4BCA641}"/>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7" name="TextBox 20">
                <a:extLst>
                  <a:ext uri="{FF2B5EF4-FFF2-40B4-BE49-F238E27FC236}">
                    <a16:creationId xmlns:a16="http://schemas.microsoft.com/office/drawing/2014/main" id="{3841ACEF-D5A4-5471-F9D5-2B8EF80DFEE6}"/>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7" name="Freeform 21">
              <a:extLst>
                <a:ext uri="{FF2B5EF4-FFF2-40B4-BE49-F238E27FC236}">
                  <a16:creationId xmlns:a16="http://schemas.microsoft.com/office/drawing/2014/main" id="{11C3A567-82B9-166C-7D85-9140AD2EDFFF}"/>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8" name="Group 22">
              <a:extLst>
                <a:ext uri="{FF2B5EF4-FFF2-40B4-BE49-F238E27FC236}">
                  <a16:creationId xmlns:a16="http://schemas.microsoft.com/office/drawing/2014/main" id="{3AB4802B-1366-7A9A-D1B8-C3CE031EF477}"/>
                </a:ext>
              </a:extLst>
            </p:cNvPr>
            <p:cNvGrpSpPr/>
            <p:nvPr/>
          </p:nvGrpSpPr>
          <p:grpSpPr>
            <a:xfrm>
              <a:off x="447964" y="221133"/>
              <a:ext cx="796139" cy="796139"/>
              <a:chOff x="0" y="0"/>
              <a:chExt cx="812800" cy="812800"/>
            </a:xfrm>
          </p:grpSpPr>
          <p:sp>
            <p:nvSpPr>
              <p:cNvPr id="54" name="Freeform 23">
                <a:extLst>
                  <a:ext uri="{FF2B5EF4-FFF2-40B4-BE49-F238E27FC236}">
                    <a16:creationId xmlns:a16="http://schemas.microsoft.com/office/drawing/2014/main" id="{22A91AA7-D6D1-CD9C-2484-D301D02E9CE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5" name="TextBox 24">
                <a:extLst>
                  <a:ext uri="{FF2B5EF4-FFF2-40B4-BE49-F238E27FC236}">
                    <a16:creationId xmlns:a16="http://schemas.microsoft.com/office/drawing/2014/main" id="{73974BF7-5530-24E8-C159-11CD93ED1783}"/>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9" name="TextBox 25">
              <a:extLst>
                <a:ext uri="{FF2B5EF4-FFF2-40B4-BE49-F238E27FC236}">
                  <a16:creationId xmlns:a16="http://schemas.microsoft.com/office/drawing/2014/main" id="{5C89706A-7A43-390D-B1CB-F0B82C68BCA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50" name="TextBox 26">
              <a:extLst>
                <a:ext uri="{FF2B5EF4-FFF2-40B4-BE49-F238E27FC236}">
                  <a16:creationId xmlns:a16="http://schemas.microsoft.com/office/drawing/2014/main" id="{68FBD3FE-6263-C78B-FECF-5911731DF99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51" name="TextBox 27">
              <a:extLst>
                <a:ext uri="{FF2B5EF4-FFF2-40B4-BE49-F238E27FC236}">
                  <a16:creationId xmlns:a16="http://schemas.microsoft.com/office/drawing/2014/main" id="{BC69AC17-3B7B-B013-B9E2-65CD975E40E5}"/>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53" name="Freeform 29">
              <a:extLst>
                <a:ext uri="{FF2B5EF4-FFF2-40B4-BE49-F238E27FC236}">
                  <a16:creationId xmlns:a16="http://schemas.microsoft.com/office/drawing/2014/main" id="{72BD9F46-862B-9178-286C-643E87881505}"/>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28" name="投影片編號版面配置區 27">
            <a:extLst>
              <a:ext uri="{FF2B5EF4-FFF2-40B4-BE49-F238E27FC236}">
                <a16:creationId xmlns:a16="http://schemas.microsoft.com/office/drawing/2014/main" id="{2461E88D-9E87-BE80-A6D3-5A8C0F3686B0}"/>
              </a:ext>
            </a:extLst>
          </p:cNvPr>
          <p:cNvSpPr>
            <a:spLocks noGrp="1"/>
          </p:cNvSpPr>
          <p:nvPr>
            <p:ph type="sldNum" sz="quarter" idx="12"/>
          </p:nvPr>
        </p:nvSpPr>
        <p:spPr/>
        <p:txBody>
          <a:bodyPr/>
          <a:lstStyle/>
          <a:p>
            <a:fld id="{B6F15528-21DE-4FAA-801E-634DDDAF4B2B}" type="slidenum">
              <a:rPr lang="en-US" smtClean="0"/>
              <a:pPr/>
              <a:t>66</a:t>
            </a:fld>
            <a:endParaRPr lang="en-US"/>
          </a:p>
        </p:txBody>
      </p:sp>
      <p:sp>
        <p:nvSpPr>
          <p:cNvPr id="26" name="文字方塊 25">
            <a:extLst>
              <a:ext uri="{FF2B5EF4-FFF2-40B4-BE49-F238E27FC236}">
                <a16:creationId xmlns:a16="http://schemas.microsoft.com/office/drawing/2014/main" id="{B6E10EB6-1A93-F613-D7BF-FC68C62B3DB6}"/>
              </a:ext>
            </a:extLst>
          </p:cNvPr>
          <p:cNvSpPr txBox="1"/>
          <p:nvPr/>
        </p:nvSpPr>
        <p:spPr>
          <a:xfrm>
            <a:off x="335972" y="2577525"/>
            <a:ext cx="10484428" cy="584775"/>
          </a:xfrm>
          <a:prstGeom prst="rect">
            <a:avLst/>
          </a:prstGeom>
          <a:solidFill>
            <a:schemeClr val="accent5">
              <a:lumMod val="20000"/>
              <a:lumOff val="80000"/>
            </a:schemeClr>
          </a:solidFill>
        </p:spPr>
        <p:txBody>
          <a:bodyPr wrap="square">
            <a:spAutoFit/>
          </a:bodyPr>
          <a:lstStyle/>
          <a:p>
            <a:pPr algn="ctr"/>
            <a:r>
              <a:rPr lang="zh-TW" altLang="en-US" sz="3200"/>
              <a:t>一、</a:t>
            </a:r>
            <a:r>
              <a:rPr lang="zh-TW" altLang="zh-TW" sz="3200" kern="100">
                <a:effectLst/>
                <a:latin typeface="Aptos" panose="020B0004020202020204" pitchFamily="34" charset="0"/>
                <a:ea typeface="新細明體" panose="02020500000000000000" pitchFamily="18" charset="-120"/>
                <a:cs typeface="Times New Roman" panose="02020603050405020304" pitchFamily="18" charset="0"/>
              </a:rPr>
              <a:t>企業如何建立複合連結機制，形塑使用者的依賴路徑？</a:t>
            </a:r>
          </a:p>
        </p:txBody>
      </p:sp>
      <p:graphicFrame>
        <p:nvGraphicFramePr>
          <p:cNvPr id="27" name="表格 26">
            <a:extLst>
              <a:ext uri="{FF2B5EF4-FFF2-40B4-BE49-F238E27FC236}">
                <a16:creationId xmlns:a16="http://schemas.microsoft.com/office/drawing/2014/main" id="{77FC89D2-9BD0-DB10-D6E4-21B05DF3FE97}"/>
              </a:ext>
            </a:extLst>
          </p:cNvPr>
          <p:cNvGraphicFramePr>
            <a:graphicFrameLocks noGrp="1"/>
          </p:cNvGraphicFramePr>
          <p:nvPr>
            <p:extLst>
              <p:ext uri="{D42A27DB-BD31-4B8C-83A1-F6EECF244321}">
                <p14:modId xmlns:p14="http://schemas.microsoft.com/office/powerpoint/2010/main" val="3787562355"/>
              </p:ext>
            </p:extLst>
          </p:nvPr>
        </p:nvGraphicFramePr>
        <p:xfrm>
          <a:off x="422515" y="3589633"/>
          <a:ext cx="16923328" cy="2164080"/>
        </p:xfrm>
        <a:graphic>
          <a:graphicData uri="http://schemas.openxmlformats.org/drawingml/2006/table">
            <a:tbl>
              <a:tblPr firstRow="1" bandRow="1">
                <a:tableStyleId>{9D7B26C5-4107-4FEC-AEDC-1716B250A1EF}</a:tableStyleId>
              </a:tblPr>
              <a:tblGrid>
                <a:gridCol w="2018692">
                  <a:extLst>
                    <a:ext uri="{9D8B030D-6E8A-4147-A177-3AD203B41FA5}">
                      <a16:colId xmlns:a16="http://schemas.microsoft.com/office/drawing/2014/main" val="3420259139"/>
                    </a:ext>
                  </a:extLst>
                </a:gridCol>
                <a:gridCol w="14904636">
                  <a:extLst>
                    <a:ext uri="{9D8B030D-6E8A-4147-A177-3AD203B41FA5}">
                      <a16:colId xmlns:a16="http://schemas.microsoft.com/office/drawing/2014/main" val="842258474"/>
                    </a:ext>
                  </a:extLst>
                </a:gridCol>
              </a:tblGrid>
              <a:tr h="370840">
                <a:tc>
                  <a:txBody>
                    <a:bodyPr/>
                    <a:lstStyle/>
                    <a:p>
                      <a:pPr algn="ctr"/>
                      <a:r>
                        <a:rPr lang="zh-TW" altLang="en-US" sz="2600" b="0">
                          <a:latin typeface="微軟正黑體" panose="020B0604030504040204" pitchFamily="34" charset="-120"/>
                          <a:ea typeface="微軟正黑體" panose="020B0604030504040204" pitchFamily="34" charset="-120"/>
                        </a:rPr>
                        <a:t>背景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600" b="0" kern="1200">
                          <a:solidFill>
                            <a:schemeClr val="tx1"/>
                          </a:solidFill>
                          <a:effectLst/>
                          <a:latin typeface="Microsoft JhengHei Light" panose="020B0304030504040204" pitchFamily="34" charset="-120"/>
                          <a:ea typeface="Microsoft JhengHei Light" panose="020B0304030504040204" pitchFamily="34" charset="-120"/>
                          <a:cs typeface="+mn-cs"/>
                        </a:rPr>
                        <a:t>數位科技更成為零售業有效吸引並套牢客戶的重要工具，如何套牢核心客戶，讓使用者產生依賴，成為關鍵議題</a:t>
                      </a:r>
                      <a:r>
                        <a:rPr lang="zh-TW" altLang="en-US" sz="2600" b="0" kern="1200">
                          <a:solidFill>
                            <a:schemeClr val="tx1"/>
                          </a:solidFill>
                          <a:effectLst/>
                          <a:latin typeface="Microsoft JhengHei Light" panose="020B0304030504040204" pitchFamily="34" charset="-120"/>
                          <a:ea typeface="Microsoft JhengHei Light" panose="020B0304030504040204" pitchFamily="34" charset="-120"/>
                          <a:cs typeface="+mn-cs"/>
                        </a:rPr>
                        <a:t>。</a:t>
                      </a:r>
                      <a:endParaRPr lang="zh-TW" altLang="en-US" sz="2600" b="0">
                        <a:solidFill>
                          <a:schemeClr val="tx1"/>
                        </a:solidFill>
                        <a:latin typeface="Microsoft JhengHei Light" panose="020B0304030504040204" pitchFamily="34" charset="-120"/>
                        <a:ea typeface="Microsoft JhengHei Light" panose="020B0304030504040204" pitchFamily="34" charset="-120"/>
                      </a:endParaRPr>
                    </a:p>
                  </a:txBody>
                  <a:tcPr/>
                </a:tc>
                <a:extLst>
                  <a:ext uri="{0D108BD9-81ED-4DB2-BD59-A6C34878D82A}">
                    <a16:rowId xmlns:a16="http://schemas.microsoft.com/office/drawing/2014/main" val="3462360339"/>
                  </a:ext>
                </a:extLst>
              </a:tr>
              <a:tr h="370840">
                <a:tc>
                  <a:txBody>
                    <a:bodyPr/>
                    <a:lstStyle/>
                    <a:p>
                      <a:pPr algn="ctr"/>
                      <a:r>
                        <a:rPr lang="zh-TW" altLang="en-US" sz="2600">
                          <a:latin typeface="微軟正黑體" panose="020B0604030504040204" pitchFamily="34" charset="-120"/>
                          <a:ea typeface="微軟正黑體" panose="020B0604030504040204" pitchFamily="34" charset="-120"/>
                        </a:rPr>
                        <a:t>本篇研究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600" kern="1200">
                          <a:solidFill>
                            <a:schemeClr val="tx1"/>
                          </a:solidFill>
                          <a:effectLst/>
                          <a:latin typeface="Microsoft JhengHei Light" panose="020B0304030504040204" pitchFamily="34" charset="-120"/>
                          <a:ea typeface="Microsoft JhengHei Light" panose="020B0304030504040204" pitchFamily="34" charset="-120"/>
                          <a:cs typeface="+mn-cs"/>
                        </a:rPr>
                        <a:t>提出路徑依賴的經濟性、關係性、場域性與時間性，這四者的複合連結，可對套牢使用者產生相互增益效果，也能有效詮釋虛實整合服務如何形成不可逆之自我強化效益。並形塑使用者的路徑依賴，以提高使用者對特定產品服務的依賴習慣，甚至出現不可逆的慣性（</a:t>
                      </a:r>
                      <a:r>
                        <a:rPr lang="en-US" altLang="zh-TW" sz="2600" kern="1200">
                          <a:solidFill>
                            <a:schemeClr val="tx1"/>
                          </a:solidFill>
                          <a:effectLst/>
                          <a:latin typeface="Microsoft JhengHei Light" panose="020B0304030504040204" pitchFamily="34" charset="-120"/>
                          <a:ea typeface="Microsoft JhengHei Light" panose="020B0304030504040204" pitchFamily="34" charset="-120"/>
                          <a:cs typeface="+mn-cs"/>
                        </a:rPr>
                        <a:t>irreversible inertia</a:t>
                      </a:r>
                      <a:r>
                        <a:rPr lang="zh-TW" altLang="zh-TW" sz="2600" kern="1200">
                          <a:solidFill>
                            <a:schemeClr val="tx1"/>
                          </a:solidFill>
                          <a:effectLst/>
                          <a:latin typeface="Microsoft JhengHei Light" panose="020B0304030504040204" pitchFamily="34" charset="-120"/>
                          <a:ea typeface="Microsoft JhengHei Light" panose="020B0304030504040204" pitchFamily="34" charset="-120"/>
                          <a:cs typeface="+mn-cs"/>
                        </a:rPr>
                        <a:t>）</a:t>
                      </a:r>
                    </a:p>
                  </a:txBody>
                  <a:tcPr/>
                </a:tc>
                <a:extLst>
                  <a:ext uri="{0D108BD9-81ED-4DB2-BD59-A6C34878D82A}">
                    <a16:rowId xmlns:a16="http://schemas.microsoft.com/office/drawing/2014/main" val="3968426523"/>
                  </a:ext>
                </a:extLst>
              </a:tr>
            </a:tbl>
          </a:graphicData>
        </a:graphic>
      </p:graphicFrame>
      <p:sp>
        <p:nvSpPr>
          <p:cNvPr id="29" name="文字方塊 28">
            <a:extLst>
              <a:ext uri="{FF2B5EF4-FFF2-40B4-BE49-F238E27FC236}">
                <a16:creationId xmlns:a16="http://schemas.microsoft.com/office/drawing/2014/main" id="{2601B957-33C8-404D-8AAF-0BF1EF0E8050}"/>
              </a:ext>
            </a:extLst>
          </p:cNvPr>
          <p:cNvSpPr txBox="1"/>
          <p:nvPr/>
        </p:nvSpPr>
        <p:spPr>
          <a:xfrm>
            <a:off x="290442" y="6336984"/>
            <a:ext cx="12957558" cy="584775"/>
          </a:xfrm>
          <a:prstGeom prst="rect">
            <a:avLst/>
          </a:prstGeom>
          <a:solidFill>
            <a:schemeClr val="accent5">
              <a:lumMod val="20000"/>
              <a:lumOff val="80000"/>
            </a:schemeClr>
          </a:solidFill>
        </p:spPr>
        <p:txBody>
          <a:bodyPr wrap="square">
            <a:spAutoFit/>
          </a:bodyPr>
          <a:lstStyle/>
          <a:p>
            <a:pPr algn="ctr"/>
            <a:r>
              <a:rPr lang="zh-TW" altLang="en-US" sz="3200"/>
              <a:t>二、</a:t>
            </a:r>
            <a:r>
              <a:rPr lang="zh-TW" altLang="zh-TW" sz="3200" kern="100">
                <a:effectLst/>
                <a:latin typeface="Aptos" panose="020B0004020202020204" pitchFamily="34" charset="0"/>
                <a:ea typeface="新細明體" panose="02020500000000000000" pitchFamily="18" charset="-120"/>
                <a:cs typeface="Times New Roman" panose="02020603050405020304" pitchFamily="18" charset="0"/>
              </a:rPr>
              <a:t>如何創新虛實服務以建構使用者依賴，並持續創新企業核心能力？</a:t>
            </a:r>
          </a:p>
        </p:txBody>
      </p:sp>
      <p:graphicFrame>
        <p:nvGraphicFramePr>
          <p:cNvPr id="31" name="表格 30">
            <a:extLst>
              <a:ext uri="{FF2B5EF4-FFF2-40B4-BE49-F238E27FC236}">
                <a16:creationId xmlns:a16="http://schemas.microsoft.com/office/drawing/2014/main" id="{82F18C38-FB1A-8133-B529-96914D8902C2}"/>
              </a:ext>
            </a:extLst>
          </p:cNvPr>
          <p:cNvGraphicFramePr>
            <a:graphicFrameLocks noGrp="1"/>
          </p:cNvGraphicFramePr>
          <p:nvPr>
            <p:extLst>
              <p:ext uri="{D42A27DB-BD31-4B8C-83A1-F6EECF244321}">
                <p14:modId xmlns:p14="http://schemas.microsoft.com/office/powerpoint/2010/main" val="4242546712"/>
              </p:ext>
            </p:extLst>
          </p:nvPr>
        </p:nvGraphicFramePr>
        <p:xfrm>
          <a:off x="292349" y="7209369"/>
          <a:ext cx="16923328" cy="2743200"/>
        </p:xfrm>
        <a:graphic>
          <a:graphicData uri="http://schemas.openxmlformats.org/drawingml/2006/table">
            <a:tbl>
              <a:tblPr firstRow="1" bandRow="1">
                <a:tableStyleId>{9D7B26C5-4107-4FEC-AEDC-1716B250A1EF}</a:tableStyleId>
              </a:tblPr>
              <a:tblGrid>
                <a:gridCol w="2018692">
                  <a:extLst>
                    <a:ext uri="{9D8B030D-6E8A-4147-A177-3AD203B41FA5}">
                      <a16:colId xmlns:a16="http://schemas.microsoft.com/office/drawing/2014/main" val="3420259139"/>
                    </a:ext>
                  </a:extLst>
                </a:gridCol>
                <a:gridCol w="14904636">
                  <a:extLst>
                    <a:ext uri="{9D8B030D-6E8A-4147-A177-3AD203B41FA5}">
                      <a16:colId xmlns:a16="http://schemas.microsoft.com/office/drawing/2014/main" val="842258474"/>
                    </a:ext>
                  </a:extLst>
                </a:gridCol>
              </a:tblGrid>
              <a:tr h="370840">
                <a:tc>
                  <a:txBody>
                    <a:bodyPr/>
                    <a:lstStyle/>
                    <a:p>
                      <a:pPr algn="ctr"/>
                      <a:r>
                        <a:rPr lang="zh-TW" altLang="en-US" sz="2600" b="0">
                          <a:latin typeface="微軟正黑體" panose="020B0604030504040204" pitchFamily="34" charset="-120"/>
                          <a:ea typeface="微軟正黑體" panose="020B0604030504040204" pitchFamily="34" charset="-120"/>
                        </a:rPr>
                        <a:t>背景</a:t>
                      </a:r>
                    </a:p>
                  </a:txBody>
                  <a:tcPr/>
                </a:tc>
                <a:tc>
                  <a:txBody>
                    <a:bodyPr/>
                    <a:lstStyle/>
                    <a:p>
                      <a:r>
                        <a:rPr lang="zh-TW" altLang="zh-TW" sz="2800" b="0" kern="1200">
                          <a:solidFill>
                            <a:schemeClr val="tx1"/>
                          </a:solidFill>
                          <a:effectLst/>
                          <a:latin typeface="+mn-ea"/>
                          <a:ea typeface="+mn-ea"/>
                          <a:cs typeface="+mn-cs"/>
                        </a:rPr>
                        <a:t>學者調查指出，虛實通路經營不僅是類型化差異，還有本質上的通路互蝕 （</a:t>
                      </a:r>
                      <a:r>
                        <a:rPr lang="en-US" altLang="zh-TW" sz="2800" b="0" kern="1200">
                          <a:solidFill>
                            <a:schemeClr val="tx1"/>
                          </a:solidFill>
                          <a:effectLst/>
                          <a:latin typeface="+mn-ea"/>
                          <a:ea typeface="+mn-ea"/>
                          <a:cs typeface="+mn-cs"/>
                        </a:rPr>
                        <a:t>cannibalization</a:t>
                      </a:r>
                      <a:r>
                        <a:rPr lang="zh-TW" altLang="zh-TW" sz="2800" b="0" kern="1200">
                          <a:solidFill>
                            <a:schemeClr val="tx1"/>
                          </a:solidFill>
                          <a:effectLst/>
                          <a:latin typeface="+mn-ea"/>
                          <a:ea typeface="+mn-ea"/>
                          <a:cs typeface="+mn-cs"/>
                        </a:rPr>
                        <a:t>）或互補（</a:t>
                      </a:r>
                      <a:r>
                        <a:rPr lang="en-US" altLang="zh-TW" sz="2800" b="0" kern="1200">
                          <a:solidFill>
                            <a:schemeClr val="tx1"/>
                          </a:solidFill>
                          <a:effectLst/>
                          <a:latin typeface="+mn-ea"/>
                          <a:ea typeface="+mn-ea"/>
                          <a:cs typeface="+mn-cs"/>
                        </a:rPr>
                        <a:t>complementary</a:t>
                      </a:r>
                      <a:r>
                        <a:rPr lang="zh-TW" altLang="zh-TW" sz="2800" b="0" kern="1200">
                          <a:solidFill>
                            <a:schemeClr val="tx1"/>
                          </a:solidFill>
                          <a:effectLst/>
                          <a:latin typeface="+mn-ea"/>
                          <a:ea typeface="+mn-ea"/>
                          <a:cs typeface="+mn-cs"/>
                        </a:rPr>
                        <a:t>）考量（</a:t>
                      </a:r>
                      <a:r>
                        <a:rPr lang="en-US" altLang="zh-TW" sz="2800" b="0" kern="1200">
                          <a:solidFill>
                            <a:schemeClr val="tx1"/>
                          </a:solidFill>
                          <a:effectLst/>
                          <a:latin typeface="+mn-ea"/>
                          <a:ea typeface="+mn-ea"/>
                          <a:cs typeface="+mn-cs"/>
                        </a:rPr>
                        <a:t>Kim &amp; Chun, 2018</a:t>
                      </a:r>
                      <a:r>
                        <a:rPr lang="zh-TW" altLang="zh-TW" sz="2800" b="0" kern="1200">
                          <a:solidFill>
                            <a:schemeClr val="tx1"/>
                          </a:solidFill>
                          <a:effectLst/>
                          <a:latin typeface="+mn-ea"/>
                          <a:ea typeface="+mn-ea"/>
                          <a:cs typeface="+mn-cs"/>
                        </a:rPr>
                        <a:t>）。線上與線下通路不盡然都是互蝕關係，還是有機會在資訊取得與完成消費服務間達到一定互補效益（</a:t>
                      </a:r>
                      <a:r>
                        <a:rPr lang="en-US" altLang="zh-TW" sz="2800" b="0" kern="1200">
                          <a:solidFill>
                            <a:schemeClr val="tx1"/>
                          </a:solidFill>
                          <a:effectLst/>
                          <a:latin typeface="+mn-ea"/>
                          <a:ea typeface="+mn-ea"/>
                          <a:cs typeface="+mn-cs"/>
                        </a:rPr>
                        <a:t>Bell, </a:t>
                      </a:r>
                      <a:r>
                        <a:rPr lang="en-US" altLang="zh-TW" sz="2800" b="0" kern="1200" err="1">
                          <a:solidFill>
                            <a:schemeClr val="tx1"/>
                          </a:solidFill>
                          <a:effectLst/>
                          <a:latin typeface="+mn-ea"/>
                          <a:ea typeface="+mn-ea"/>
                          <a:cs typeface="+mn-cs"/>
                        </a:rPr>
                        <a:t>Gallino</a:t>
                      </a:r>
                      <a:r>
                        <a:rPr lang="en-US" altLang="zh-TW" sz="2800" b="0" kern="1200">
                          <a:solidFill>
                            <a:schemeClr val="tx1"/>
                          </a:solidFill>
                          <a:effectLst/>
                          <a:latin typeface="+mn-ea"/>
                          <a:ea typeface="+mn-ea"/>
                          <a:cs typeface="+mn-cs"/>
                        </a:rPr>
                        <a:t>, &amp; Moreno, 2014</a:t>
                      </a:r>
                      <a:r>
                        <a:rPr lang="zh-TW" altLang="zh-TW" sz="2800" b="0" kern="1200">
                          <a:solidFill>
                            <a:schemeClr val="tx1"/>
                          </a:solidFill>
                          <a:effectLst/>
                          <a:latin typeface="+mn-ea"/>
                          <a:ea typeface="+mn-ea"/>
                          <a:cs typeface="+mn-cs"/>
                        </a:rPr>
                        <a:t>）。</a:t>
                      </a:r>
                      <a:endParaRPr lang="zh-TW" altLang="en-US" sz="2800" b="0">
                        <a:latin typeface="+mn-ea"/>
                        <a:ea typeface="+mn-ea"/>
                      </a:endParaRPr>
                    </a:p>
                  </a:txBody>
                  <a:tcPr/>
                </a:tc>
                <a:extLst>
                  <a:ext uri="{0D108BD9-81ED-4DB2-BD59-A6C34878D82A}">
                    <a16:rowId xmlns:a16="http://schemas.microsoft.com/office/drawing/2014/main" val="3462360339"/>
                  </a:ext>
                </a:extLst>
              </a:tr>
              <a:tr h="370840">
                <a:tc>
                  <a:txBody>
                    <a:bodyPr/>
                    <a:lstStyle/>
                    <a:p>
                      <a:pPr algn="ctr"/>
                      <a:r>
                        <a:rPr lang="zh-TW" altLang="en-US" sz="2600">
                          <a:latin typeface="微軟正黑體" panose="020B0604030504040204" pitchFamily="34" charset="-120"/>
                          <a:ea typeface="微軟正黑體" panose="020B0604030504040204" pitchFamily="34" charset="-120"/>
                        </a:rPr>
                        <a:t>本篇研究</a:t>
                      </a:r>
                    </a:p>
                  </a:txBody>
                  <a:tcPr/>
                </a:tc>
                <a:tc>
                  <a:txBody>
                    <a:bodyPr/>
                    <a:lstStyle/>
                    <a:p>
                      <a:r>
                        <a:rPr lang="zh-TW" altLang="zh-TW" sz="2800" kern="1200">
                          <a:solidFill>
                            <a:schemeClr val="tx1"/>
                          </a:solidFill>
                          <a:effectLst/>
                          <a:latin typeface="+mn-lt"/>
                          <a:ea typeface="+mn-ea"/>
                          <a:cs typeface="+mn-cs"/>
                        </a:rPr>
                        <a:t>線上數位服務和線下實體服務兩者有一定的連結，且和使用者需求密切相關，由使用者痛點分析組織原則，才能有效引導虛實服務設計。且組織原則愈精準，愈能有效引導虛實服務設計，達到相互增益效果。</a:t>
                      </a:r>
                      <a:endParaRPr lang="zh-TW" altLang="en-US" sz="2800"/>
                    </a:p>
                  </a:txBody>
                  <a:tcPr/>
                </a:tc>
                <a:extLst>
                  <a:ext uri="{0D108BD9-81ED-4DB2-BD59-A6C34878D82A}">
                    <a16:rowId xmlns:a16="http://schemas.microsoft.com/office/drawing/2014/main" val="3968426523"/>
                  </a:ext>
                </a:extLst>
              </a:tr>
            </a:tbl>
          </a:graphicData>
        </a:graphic>
      </p:graphicFrame>
      <p:sp>
        <p:nvSpPr>
          <p:cNvPr id="38" name="TextBox 23">
            <a:extLst>
              <a:ext uri="{FF2B5EF4-FFF2-40B4-BE49-F238E27FC236}">
                <a16:creationId xmlns:a16="http://schemas.microsoft.com/office/drawing/2014/main" id="{8AAC3823-36FE-5F9C-9C59-3839E102EDC0}"/>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文獻研究問題</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2097274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572AD5F-A3A8-3EFD-A79C-104A4CA01E6B}"/>
            </a:ext>
          </a:extLst>
        </p:cNvPr>
        <p:cNvGrpSpPr/>
        <p:nvPr/>
      </p:nvGrpSpPr>
      <p:grpSpPr>
        <a:xfrm>
          <a:off x="0" y="0"/>
          <a:ext cx="0" cy="0"/>
          <a:chOff x="0" y="0"/>
          <a:chExt cx="0" cy="0"/>
        </a:xfrm>
      </p:grpSpPr>
      <p:grpSp>
        <p:nvGrpSpPr>
          <p:cNvPr id="30" name="Group 2">
            <a:extLst>
              <a:ext uri="{FF2B5EF4-FFF2-40B4-BE49-F238E27FC236}">
                <a16:creationId xmlns:a16="http://schemas.microsoft.com/office/drawing/2014/main" id="{92B75C31-BF37-B377-5802-7767CC12D756}"/>
              </a:ext>
            </a:extLst>
          </p:cNvPr>
          <p:cNvGrpSpPr/>
          <p:nvPr/>
        </p:nvGrpSpPr>
        <p:grpSpPr>
          <a:xfrm>
            <a:off x="0" y="97511"/>
            <a:ext cx="18288000" cy="10189490"/>
            <a:chOff x="0" y="0"/>
            <a:chExt cx="24384000" cy="13585986"/>
          </a:xfrm>
        </p:grpSpPr>
        <p:sp>
          <p:nvSpPr>
            <p:cNvPr id="31" name="Freeform 3">
              <a:extLst>
                <a:ext uri="{FF2B5EF4-FFF2-40B4-BE49-F238E27FC236}">
                  <a16:creationId xmlns:a16="http://schemas.microsoft.com/office/drawing/2014/main" id="{5AECBDD1-508D-8627-09B6-5242F2AC3C64}"/>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2" name="Freeform 4">
              <a:extLst>
                <a:ext uri="{FF2B5EF4-FFF2-40B4-BE49-F238E27FC236}">
                  <a16:creationId xmlns:a16="http://schemas.microsoft.com/office/drawing/2014/main" id="{39E8AF15-2B8D-9D8E-E6C6-AED98FC8B04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3" name="Freeform 5">
              <a:extLst>
                <a:ext uri="{FF2B5EF4-FFF2-40B4-BE49-F238E27FC236}">
                  <a16:creationId xmlns:a16="http://schemas.microsoft.com/office/drawing/2014/main" id="{ABC4939B-F58C-AB4C-FC0A-206EC131462B}"/>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4" name="TextBox 6">
              <a:extLst>
                <a:ext uri="{FF2B5EF4-FFF2-40B4-BE49-F238E27FC236}">
                  <a16:creationId xmlns:a16="http://schemas.microsoft.com/office/drawing/2014/main" id="{C6E058AD-03D3-06B9-DC53-37176000285C}"/>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35" name="Freeform 7">
              <a:extLst>
                <a:ext uri="{FF2B5EF4-FFF2-40B4-BE49-F238E27FC236}">
                  <a16:creationId xmlns:a16="http://schemas.microsoft.com/office/drawing/2014/main" id="{097EE862-4534-EB2E-99C1-C1DEE1E42BE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6" name="TextBox 8">
              <a:extLst>
                <a:ext uri="{FF2B5EF4-FFF2-40B4-BE49-F238E27FC236}">
                  <a16:creationId xmlns:a16="http://schemas.microsoft.com/office/drawing/2014/main" id="{5C4576FC-1D78-B352-9456-F30CC679D388}"/>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37" name="Freeform 9">
              <a:extLst>
                <a:ext uri="{FF2B5EF4-FFF2-40B4-BE49-F238E27FC236}">
                  <a16:creationId xmlns:a16="http://schemas.microsoft.com/office/drawing/2014/main" id="{81EBEF84-373C-0439-C0C3-F58985A930B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8" name="Freeform 10">
              <a:extLst>
                <a:ext uri="{FF2B5EF4-FFF2-40B4-BE49-F238E27FC236}">
                  <a16:creationId xmlns:a16="http://schemas.microsoft.com/office/drawing/2014/main" id="{38FE9BA3-98C8-2A7C-8041-7574C818EEEF}"/>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9" name="Freeform 11">
              <a:extLst>
                <a:ext uri="{FF2B5EF4-FFF2-40B4-BE49-F238E27FC236}">
                  <a16:creationId xmlns:a16="http://schemas.microsoft.com/office/drawing/2014/main" id="{C8587E37-D0B8-D19B-0652-D0C238B9D168}"/>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0" name="Group 12">
              <a:extLst>
                <a:ext uri="{FF2B5EF4-FFF2-40B4-BE49-F238E27FC236}">
                  <a16:creationId xmlns:a16="http://schemas.microsoft.com/office/drawing/2014/main" id="{0CE66352-697A-8815-FEC4-67C623C2F470}"/>
                </a:ext>
              </a:extLst>
            </p:cNvPr>
            <p:cNvGrpSpPr/>
            <p:nvPr/>
          </p:nvGrpSpPr>
          <p:grpSpPr>
            <a:xfrm>
              <a:off x="0" y="1358599"/>
              <a:ext cx="24384000" cy="12227387"/>
              <a:chOff x="0" y="0"/>
              <a:chExt cx="4862686" cy="2438400"/>
            </a:xfrm>
          </p:grpSpPr>
          <p:sp>
            <p:nvSpPr>
              <p:cNvPr id="56" name="Freeform 13">
                <a:extLst>
                  <a:ext uri="{FF2B5EF4-FFF2-40B4-BE49-F238E27FC236}">
                    <a16:creationId xmlns:a16="http://schemas.microsoft.com/office/drawing/2014/main" id="{979CE7C5-8930-4EF0-CB58-4B603828B797}"/>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7" name="TextBox 14">
                <a:extLst>
                  <a:ext uri="{FF2B5EF4-FFF2-40B4-BE49-F238E27FC236}">
                    <a16:creationId xmlns:a16="http://schemas.microsoft.com/office/drawing/2014/main" id="{DCB7B740-A6BB-327B-A4EE-F7537EEA9F0E}"/>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1" name="AutoShape 15">
              <a:extLst>
                <a:ext uri="{FF2B5EF4-FFF2-40B4-BE49-F238E27FC236}">
                  <a16:creationId xmlns:a16="http://schemas.microsoft.com/office/drawing/2014/main" id="{1DC43FB4-C9DB-E102-40C6-C9580F1C16FB}"/>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2" name="AutoShape 16">
              <a:extLst>
                <a:ext uri="{FF2B5EF4-FFF2-40B4-BE49-F238E27FC236}">
                  <a16:creationId xmlns:a16="http://schemas.microsoft.com/office/drawing/2014/main" id="{6BF5A600-083E-B084-4B85-3017A8516F09}"/>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3" name="Freeform 17">
              <a:extLst>
                <a:ext uri="{FF2B5EF4-FFF2-40B4-BE49-F238E27FC236}">
                  <a16:creationId xmlns:a16="http://schemas.microsoft.com/office/drawing/2014/main" id="{E439C275-14B4-5E21-8114-23C18508142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4" name="Group 18">
              <a:extLst>
                <a:ext uri="{FF2B5EF4-FFF2-40B4-BE49-F238E27FC236}">
                  <a16:creationId xmlns:a16="http://schemas.microsoft.com/office/drawing/2014/main" id="{7CC99EA5-8687-2214-357A-0EE2BFC335E0}"/>
                </a:ext>
              </a:extLst>
            </p:cNvPr>
            <p:cNvGrpSpPr/>
            <p:nvPr/>
          </p:nvGrpSpPr>
          <p:grpSpPr>
            <a:xfrm>
              <a:off x="2134356" y="1651686"/>
              <a:ext cx="20878044" cy="696519"/>
              <a:chOff x="-1" y="-9525"/>
              <a:chExt cx="12467295" cy="415925"/>
            </a:xfrm>
          </p:grpSpPr>
          <p:sp>
            <p:nvSpPr>
              <p:cNvPr id="54" name="Freeform 19">
                <a:extLst>
                  <a:ext uri="{FF2B5EF4-FFF2-40B4-BE49-F238E27FC236}">
                    <a16:creationId xmlns:a16="http://schemas.microsoft.com/office/drawing/2014/main" id="{7C0E03AA-6FE0-17BC-EF57-2390781BAD8F}"/>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5" name="TextBox 20">
                <a:extLst>
                  <a:ext uri="{FF2B5EF4-FFF2-40B4-BE49-F238E27FC236}">
                    <a16:creationId xmlns:a16="http://schemas.microsoft.com/office/drawing/2014/main" id="{8C9D6966-5E2C-16C8-0105-B624272D1689}"/>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Freeform 21">
              <a:extLst>
                <a:ext uri="{FF2B5EF4-FFF2-40B4-BE49-F238E27FC236}">
                  <a16:creationId xmlns:a16="http://schemas.microsoft.com/office/drawing/2014/main" id="{3341A015-7750-B38C-FC9A-50ABA8268A0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6" name="Group 22">
              <a:extLst>
                <a:ext uri="{FF2B5EF4-FFF2-40B4-BE49-F238E27FC236}">
                  <a16:creationId xmlns:a16="http://schemas.microsoft.com/office/drawing/2014/main" id="{D3893117-BDCC-5D62-FFC7-9BE9848644C6}"/>
                </a:ext>
              </a:extLst>
            </p:cNvPr>
            <p:cNvGrpSpPr/>
            <p:nvPr/>
          </p:nvGrpSpPr>
          <p:grpSpPr>
            <a:xfrm>
              <a:off x="447964" y="221133"/>
              <a:ext cx="796139" cy="796139"/>
              <a:chOff x="0" y="0"/>
              <a:chExt cx="812800" cy="812800"/>
            </a:xfrm>
          </p:grpSpPr>
          <p:sp>
            <p:nvSpPr>
              <p:cNvPr id="52" name="Freeform 23">
                <a:extLst>
                  <a:ext uri="{FF2B5EF4-FFF2-40B4-BE49-F238E27FC236}">
                    <a16:creationId xmlns:a16="http://schemas.microsoft.com/office/drawing/2014/main" id="{A95B8A04-D71D-2B46-3E64-3BA146D5706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3" name="TextBox 24">
                <a:extLst>
                  <a:ext uri="{FF2B5EF4-FFF2-40B4-BE49-F238E27FC236}">
                    <a16:creationId xmlns:a16="http://schemas.microsoft.com/office/drawing/2014/main" id="{92166E11-EFA1-E0CF-0A82-E11EB726BCEB}"/>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7" name="TextBox 25">
              <a:extLst>
                <a:ext uri="{FF2B5EF4-FFF2-40B4-BE49-F238E27FC236}">
                  <a16:creationId xmlns:a16="http://schemas.microsoft.com/office/drawing/2014/main" id="{5F0D732E-48C0-0D52-2465-93BF052778E2}"/>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48" name="TextBox 26">
              <a:extLst>
                <a:ext uri="{FF2B5EF4-FFF2-40B4-BE49-F238E27FC236}">
                  <a16:creationId xmlns:a16="http://schemas.microsoft.com/office/drawing/2014/main" id="{119CF2B2-099E-DD3F-8E6E-CC703F41B96F}"/>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49" name="TextBox 27">
              <a:extLst>
                <a:ext uri="{FF2B5EF4-FFF2-40B4-BE49-F238E27FC236}">
                  <a16:creationId xmlns:a16="http://schemas.microsoft.com/office/drawing/2014/main" id="{1986B8F9-2E2F-0311-EF2C-54CC980C0EC6}"/>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51" name="Freeform 29">
              <a:extLst>
                <a:ext uri="{FF2B5EF4-FFF2-40B4-BE49-F238E27FC236}">
                  <a16:creationId xmlns:a16="http://schemas.microsoft.com/office/drawing/2014/main" id="{C6AE36DD-8725-C71D-9B07-5B5B7F73D61D}"/>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28" name="投影片編號版面配置區 27">
            <a:extLst>
              <a:ext uri="{FF2B5EF4-FFF2-40B4-BE49-F238E27FC236}">
                <a16:creationId xmlns:a16="http://schemas.microsoft.com/office/drawing/2014/main" id="{FB46E461-6A5A-24EE-D312-E3298EDBCD85}"/>
              </a:ext>
            </a:extLst>
          </p:cNvPr>
          <p:cNvSpPr>
            <a:spLocks noGrp="1"/>
          </p:cNvSpPr>
          <p:nvPr>
            <p:ph type="sldNum" sz="quarter" idx="12"/>
          </p:nvPr>
        </p:nvSpPr>
        <p:spPr/>
        <p:txBody>
          <a:bodyPr/>
          <a:lstStyle/>
          <a:p>
            <a:fld id="{B6F15528-21DE-4FAA-801E-634DDDAF4B2B}" type="slidenum">
              <a:rPr lang="en-US" smtClean="0"/>
              <a:pPr/>
              <a:t>67</a:t>
            </a:fld>
            <a:endParaRPr lang="en-US"/>
          </a:p>
        </p:txBody>
      </p:sp>
      <p:sp>
        <p:nvSpPr>
          <p:cNvPr id="29" name="TextBox 26">
            <a:extLst>
              <a:ext uri="{FF2B5EF4-FFF2-40B4-BE49-F238E27FC236}">
                <a16:creationId xmlns:a16="http://schemas.microsoft.com/office/drawing/2014/main" id="{D172F03A-3331-F456-5121-9F2BBF2AC555}"/>
              </a:ext>
            </a:extLst>
          </p:cNvPr>
          <p:cNvSpPr txBox="1"/>
          <p:nvPr/>
        </p:nvSpPr>
        <p:spPr>
          <a:xfrm>
            <a:off x="2456206" y="1415388"/>
            <a:ext cx="8707739" cy="421847"/>
          </a:xfrm>
          <a:prstGeom prst="rect">
            <a:avLst/>
          </a:prstGeom>
        </p:spPr>
        <p:txBody>
          <a:bodyPr lIns="0" tIns="0" rIns="0" bIns="0" rtlCol="0" anchor="t">
            <a:spAutoFit/>
          </a:bodyPr>
          <a:lstStyle/>
          <a:p>
            <a:pPr algn="l">
              <a:lnSpc>
                <a:spcPts val="3499"/>
              </a:lnSpc>
            </a:pPr>
            <a:r>
              <a:rPr lang="zh-TW" altLang="en-US" sz="2800" b="1">
                <a:solidFill>
                  <a:srgbClr val="000000"/>
                </a:solidFill>
                <a:latin typeface="微軟正黑體" panose="020B0604030504040204" pitchFamily="34" charset="-120"/>
                <a:ea typeface="微軟正黑體" panose="020B0604030504040204" pitchFamily="34" charset="-120"/>
              </a:rPr>
              <a:t>研究架構</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pic>
        <p:nvPicPr>
          <p:cNvPr id="58" name="圖片 57" descr="一張含有 文字, 螢幕擷取畫面, 字型, 數字 的圖片&#10;&#10;自動產生的描述">
            <a:extLst>
              <a:ext uri="{FF2B5EF4-FFF2-40B4-BE49-F238E27FC236}">
                <a16:creationId xmlns:a16="http://schemas.microsoft.com/office/drawing/2014/main" id="{3A1EE876-08C3-87D3-98DC-9E664F949D40}"/>
              </a:ext>
            </a:extLst>
          </p:cNvPr>
          <p:cNvPicPr>
            <a:picLocks noChangeAspect="1"/>
          </p:cNvPicPr>
          <p:nvPr/>
        </p:nvPicPr>
        <p:blipFill>
          <a:blip r:embed="rId21"/>
          <a:srcRect l="4664" t="6300" r="3938"/>
          <a:stretch/>
        </p:blipFill>
        <p:spPr>
          <a:xfrm>
            <a:off x="243146" y="2997406"/>
            <a:ext cx="12292490" cy="5832442"/>
          </a:xfrm>
          <a:prstGeom prst="rect">
            <a:avLst/>
          </a:prstGeom>
        </p:spPr>
      </p:pic>
      <p:sp>
        <p:nvSpPr>
          <p:cNvPr id="59" name="文字方塊 58">
            <a:extLst>
              <a:ext uri="{FF2B5EF4-FFF2-40B4-BE49-F238E27FC236}">
                <a16:creationId xmlns:a16="http://schemas.microsoft.com/office/drawing/2014/main" id="{7EB7E8BA-3749-63CE-C8FF-1E987871544D}"/>
              </a:ext>
            </a:extLst>
          </p:cNvPr>
          <p:cNvSpPr txBox="1"/>
          <p:nvPr/>
        </p:nvSpPr>
        <p:spPr>
          <a:xfrm>
            <a:off x="12922097" y="2979082"/>
            <a:ext cx="4996782" cy="6186309"/>
          </a:xfrm>
          <a:prstGeom prst="rect">
            <a:avLst/>
          </a:prstGeom>
          <a:noFill/>
        </p:spPr>
        <p:txBody>
          <a:bodyPr wrap="square" rtlCol="0">
            <a:spAutoFit/>
          </a:bodyPr>
          <a:lstStyle/>
          <a:p>
            <a:pPr>
              <a:lnSpc>
                <a:spcPct val="150000"/>
              </a:lnSpc>
            </a:pPr>
            <a:r>
              <a:rPr lang="zh-TW" altLang="zh-TW" sz="3600" kern="100">
                <a:effectLst/>
                <a:latin typeface="Microsoft JhengHei Light" panose="020B0304030504040204" pitchFamily="34" charset="-120"/>
                <a:ea typeface="Microsoft JhengHei Light" panose="020B0304030504040204" pitchFamily="34" charset="-120"/>
                <a:cs typeface="Times New Roman" panose="02020603050405020304" pitchFamily="18" charset="0"/>
              </a:rPr>
              <a:t>學者提出，有結構的採訪與資料蒐集歷程本身就是資料真實 度的基礎，由此也較能確認資料飽和度的達成（</a:t>
            </a:r>
            <a:r>
              <a:rPr lang="en-US" altLang="zh-TW" sz="3600" kern="100" err="1">
                <a:effectLst/>
                <a:latin typeface="Microsoft JhengHei Light" panose="020B0304030504040204" pitchFamily="34" charset="-120"/>
                <a:ea typeface="Microsoft JhengHei Light" panose="020B0304030504040204" pitchFamily="34" charset="-120"/>
                <a:cs typeface="Times New Roman" panose="02020603050405020304" pitchFamily="18" charset="0"/>
              </a:rPr>
              <a:t>Fusch</a:t>
            </a:r>
            <a:r>
              <a:rPr lang="en-US" altLang="zh-TW" sz="3600" kern="100">
                <a:effectLst/>
                <a:latin typeface="Microsoft JhengHei Light" panose="020B0304030504040204" pitchFamily="34" charset="-120"/>
                <a:ea typeface="Microsoft JhengHei Light" panose="020B0304030504040204" pitchFamily="34" charset="-120"/>
                <a:cs typeface="Times New Roman" panose="02020603050405020304" pitchFamily="18" charset="0"/>
              </a:rPr>
              <a:t> &amp; Ness, 2015; Kerr, Nixon, &amp; Wild, 2010</a:t>
            </a:r>
            <a:r>
              <a:rPr lang="zh-TW" altLang="zh-TW" sz="3600" kern="100">
                <a:effectLst/>
                <a:latin typeface="Microsoft JhengHei Light" panose="020B0304030504040204" pitchFamily="34" charset="-120"/>
                <a:ea typeface="Microsoft JhengHei Light" panose="020B0304030504040204" pitchFamily="34" charset="-120"/>
                <a:cs typeface="Times New Roman" panose="02020603050405020304" pitchFamily="18" charset="0"/>
              </a:rPr>
              <a:t>）</a:t>
            </a:r>
          </a:p>
          <a:p>
            <a:endParaRPr lang="zh-TW" altLang="en-US"/>
          </a:p>
        </p:txBody>
      </p:sp>
    </p:spTree>
    <p:extLst>
      <p:ext uri="{BB962C8B-B14F-4D97-AF65-F5344CB8AC3E}">
        <p14:creationId xmlns:p14="http://schemas.microsoft.com/office/powerpoint/2010/main" val="2207433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723A85D-AAA3-7B4F-DA92-1EF6F7ED77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1FCF-2539-154B-E1A6-F3C6BA79490A}"/>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C8EC171E-8E6C-0604-AF8D-2F8EF77DFD10}"/>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01AEC4FA-7DF7-0D5E-4166-B1E0494BEA9D}"/>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55BBAEB9-964D-B2CC-1AF8-4FE626A08A7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ACFC0FBE-246A-DC6C-2E37-7F1045F55B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D31614D1-BDC2-3920-9E73-5992684C158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FE0D583-B518-8070-2072-9538258F73EA}"/>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DF07F4B-78C4-9D2F-9D20-9A95B6922C12}"/>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0004E85-E4CE-D7DA-00DC-5B33B232D50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B7B19DE-8807-C8BF-5C12-8BA9BA50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22CF18B0-D276-1CE5-1384-7245877C9A9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A566CB4-A306-D064-8C5C-D8DF4F7343FC}"/>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46D9878-5B8D-701E-CDB6-294F13CCB87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9450450D-2F5A-066E-1EE8-D697E32DD1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413F0BEE-AA10-216C-79F0-BFA7724603A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B884980-1A44-3A3F-97CE-5525E1CCCC4A}"/>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54EBD59-2374-7C9F-6A54-A6B701B4D88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8" name="Group 2">
            <a:extLst>
              <a:ext uri="{FF2B5EF4-FFF2-40B4-BE49-F238E27FC236}">
                <a16:creationId xmlns:a16="http://schemas.microsoft.com/office/drawing/2014/main" id="{DD7797AB-492E-6376-178C-558BB4D3EA57}"/>
              </a:ext>
            </a:extLst>
          </p:cNvPr>
          <p:cNvGrpSpPr/>
          <p:nvPr/>
        </p:nvGrpSpPr>
        <p:grpSpPr>
          <a:xfrm>
            <a:off x="0" y="97511"/>
            <a:ext cx="18288000" cy="10189490"/>
            <a:chOff x="0" y="0"/>
            <a:chExt cx="24384001" cy="13585986"/>
          </a:xfrm>
        </p:grpSpPr>
        <p:sp>
          <p:nvSpPr>
            <p:cNvPr id="30" name="Freeform 3">
              <a:extLst>
                <a:ext uri="{FF2B5EF4-FFF2-40B4-BE49-F238E27FC236}">
                  <a16:creationId xmlns:a16="http://schemas.microsoft.com/office/drawing/2014/main" id="{C850D122-645E-CE94-B3C7-D388E76966C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ACD6830E-36AD-F079-FD86-FD8B7D94F4A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2" name="Freeform 5">
              <a:extLst>
                <a:ext uri="{FF2B5EF4-FFF2-40B4-BE49-F238E27FC236}">
                  <a16:creationId xmlns:a16="http://schemas.microsoft.com/office/drawing/2014/main" id="{D7FB2C5A-62EA-56FC-ADA8-1D470C5B948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3" name="TextBox 6">
              <a:extLst>
                <a:ext uri="{FF2B5EF4-FFF2-40B4-BE49-F238E27FC236}">
                  <a16:creationId xmlns:a16="http://schemas.microsoft.com/office/drawing/2014/main" id="{D157B416-8D90-2390-E2BD-A493FB19BC3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4" name="Freeform 7">
              <a:extLst>
                <a:ext uri="{FF2B5EF4-FFF2-40B4-BE49-F238E27FC236}">
                  <a16:creationId xmlns:a16="http://schemas.microsoft.com/office/drawing/2014/main" id="{E9EC6789-0304-CC08-9B2D-23B698544D9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5" name="Group 8">
              <a:extLst>
                <a:ext uri="{FF2B5EF4-FFF2-40B4-BE49-F238E27FC236}">
                  <a16:creationId xmlns:a16="http://schemas.microsoft.com/office/drawing/2014/main" id="{A23D4963-37FA-E729-04EF-FCFDFE56F412}"/>
                </a:ext>
              </a:extLst>
            </p:cNvPr>
            <p:cNvGrpSpPr/>
            <p:nvPr/>
          </p:nvGrpSpPr>
          <p:grpSpPr>
            <a:xfrm>
              <a:off x="0" y="1358599"/>
              <a:ext cx="24384000" cy="12227387"/>
              <a:chOff x="0" y="0"/>
              <a:chExt cx="4862686" cy="2438400"/>
            </a:xfrm>
          </p:grpSpPr>
          <p:sp>
            <p:nvSpPr>
              <p:cNvPr id="51" name="Freeform 9">
                <a:extLst>
                  <a:ext uri="{FF2B5EF4-FFF2-40B4-BE49-F238E27FC236}">
                    <a16:creationId xmlns:a16="http://schemas.microsoft.com/office/drawing/2014/main" id="{EF76A475-05A4-7201-B3D0-93C4057C703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2" name="TextBox 10">
                <a:extLst>
                  <a:ext uri="{FF2B5EF4-FFF2-40B4-BE49-F238E27FC236}">
                    <a16:creationId xmlns:a16="http://schemas.microsoft.com/office/drawing/2014/main" id="{D2136792-5CA3-65F4-21FB-75DE93EC991F}"/>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6" name="AutoShape 11">
              <a:extLst>
                <a:ext uri="{FF2B5EF4-FFF2-40B4-BE49-F238E27FC236}">
                  <a16:creationId xmlns:a16="http://schemas.microsoft.com/office/drawing/2014/main" id="{AB101949-4C2C-9F87-1BE5-49115B85783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7" name="AutoShape 12">
              <a:extLst>
                <a:ext uri="{FF2B5EF4-FFF2-40B4-BE49-F238E27FC236}">
                  <a16:creationId xmlns:a16="http://schemas.microsoft.com/office/drawing/2014/main" id="{2974C531-8BA6-EFE3-BA89-A48064632DE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8" name="Freeform 13">
              <a:extLst>
                <a:ext uri="{FF2B5EF4-FFF2-40B4-BE49-F238E27FC236}">
                  <a16:creationId xmlns:a16="http://schemas.microsoft.com/office/drawing/2014/main" id="{2DF28B8E-F80F-40EC-E852-7FB2EDA99CA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9" name="TextBox 14">
              <a:extLst>
                <a:ext uri="{FF2B5EF4-FFF2-40B4-BE49-F238E27FC236}">
                  <a16:creationId xmlns:a16="http://schemas.microsoft.com/office/drawing/2014/main" id="{3FBE8A57-F308-E7F2-8049-3F57051E919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0" name="Freeform 15">
              <a:extLst>
                <a:ext uri="{FF2B5EF4-FFF2-40B4-BE49-F238E27FC236}">
                  <a16:creationId xmlns:a16="http://schemas.microsoft.com/office/drawing/2014/main" id="{9FEA89EC-982F-FD8E-C3C8-42A978D373B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1" name="Freeform 16">
              <a:extLst>
                <a:ext uri="{FF2B5EF4-FFF2-40B4-BE49-F238E27FC236}">
                  <a16:creationId xmlns:a16="http://schemas.microsoft.com/office/drawing/2014/main" id="{D7FABE17-0F73-8159-0126-9E62EFC670F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2" name="Freeform 17">
              <a:extLst>
                <a:ext uri="{FF2B5EF4-FFF2-40B4-BE49-F238E27FC236}">
                  <a16:creationId xmlns:a16="http://schemas.microsoft.com/office/drawing/2014/main" id="{D1A3389F-6A18-19DA-47C6-C4EC0CD328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3" name="Group 18">
              <a:extLst>
                <a:ext uri="{FF2B5EF4-FFF2-40B4-BE49-F238E27FC236}">
                  <a16:creationId xmlns:a16="http://schemas.microsoft.com/office/drawing/2014/main" id="{E4AB915D-ACB7-2658-C56A-A1CDB183C831}"/>
                </a:ext>
              </a:extLst>
            </p:cNvPr>
            <p:cNvGrpSpPr/>
            <p:nvPr/>
          </p:nvGrpSpPr>
          <p:grpSpPr>
            <a:xfrm>
              <a:off x="2134357" y="1651686"/>
              <a:ext cx="20878043" cy="696519"/>
              <a:chOff x="0" y="-9525"/>
              <a:chExt cx="12467294" cy="415925"/>
            </a:xfrm>
          </p:grpSpPr>
          <p:sp>
            <p:nvSpPr>
              <p:cNvPr id="49" name="Freeform 19">
                <a:extLst>
                  <a:ext uri="{FF2B5EF4-FFF2-40B4-BE49-F238E27FC236}">
                    <a16:creationId xmlns:a16="http://schemas.microsoft.com/office/drawing/2014/main" id="{F7CEE4FC-3769-E7B1-76DE-47448EC202C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0" name="TextBox 20">
                <a:extLst>
                  <a:ext uri="{FF2B5EF4-FFF2-40B4-BE49-F238E27FC236}">
                    <a16:creationId xmlns:a16="http://schemas.microsoft.com/office/drawing/2014/main" id="{8557CC9B-E93B-3156-D517-091977C3101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4" name="Freeform 21">
              <a:extLst>
                <a:ext uri="{FF2B5EF4-FFF2-40B4-BE49-F238E27FC236}">
                  <a16:creationId xmlns:a16="http://schemas.microsoft.com/office/drawing/2014/main" id="{EBF7435C-59B7-CA57-54B3-5335B4FE630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5" name="Group 22">
              <a:extLst>
                <a:ext uri="{FF2B5EF4-FFF2-40B4-BE49-F238E27FC236}">
                  <a16:creationId xmlns:a16="http://schemas.microsoft.com/office/drawing/2014/main" id="{093DB918-2C5F-EB22-8977-5266DC9C8179}"/>
                </a:ext>
              </a:extLst>
            </p:cNvPr>
            <p:cNvGrpSpPr/>
            <p:nvPr/>
          </p:nvGrpSpPr>
          <p:grpSpPr>
            <a:xfrm>
              <a:off x="447964" y="221133"/>
              <a:ext cx="796139" cy="796139"/>
              <a:chOff x="0" y="0"/>
              <a:chExt cx="812800" cy="812800"/>
            </a:xfrm>
          </p:grpSpPr>
          <p:sp>
            <p:nvSpPr>
              <p:cNvPr id="47" name="Freeform 23">
                <a:extLst>
                  <a:ext uri="{FF2B5EF4-FFF2-40B4-BE49-F238E27FC236}">
                    <a16:creationId xmlns:a16="http://schemas.microsoft.com/office/drawing/2014/main" id="{9FB664A8-5395-0514-BC8D-FC3731FC3D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8" name="TextBox 24">
                <a:extLst>
                  <a:ext uri="{FF2B5EF4-FFF2-40B4-BE49-F238E27FC236}">
                    <a16:creationId xmlns:a16="http://schemas.microsoft.com/office/drawing/2014/main" id="{9716D49A-0214-A2CB-856B-C802B324770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6" name="TextBox 25">
              <a:extLst>
                <a:ext uri="{FF2B5EF4-FFF2-40B4-BE49-F238E27FC236}">
                  <a16:creationId xmlns:a16="http://schemas.microsoft.com/office/drawing/2014/main" id="{16D2A740-6D90-7421-8D83-C701D40B64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4B6917E-86C9-0E86-6C84-F19E22707778}"/>
              </a:ext>
            </a:extLst>
          </p:cNvPr>
          <p:cNvSpPr txBox="1"/>
          <p:nvPr/>
        </p:nvSpPr>
        <p:spPr>
          <a:xfrm>
            <a:off x="2335835" y="1424646"/>
            <a:ext cx="8707740" cy="430887"/>
          </a:xfrm>
          <a:prstGeom prst="rect">
            <a:avLst/>
          </a:prstGeom>
        </p:spPr>
        <p:txBody>
          <a:bodyPr lIns="0" tIns="0" rIns="0" bIns="0" rtlCol="0" anchor="t">
            <a:spAutoFit/>
          </a:bodyPr>
          <a:lstStyle/>
          <a:p>
            <a:r>
              <a:rPr lang="zh-TW" altLang="en-US" sz="2800" b="1">
                <a:solidFill>
                  <a:srgbClr val="000000"/>
                </a:solidFill>
                <a:latin typeface="Microsoft JhengHei"/>
                <a:ea typeface="Microsoft JhengHei"/>
              </a:rPr>
              <a:t>延伸內容主題</a:t>
            </a:r>
            <a:endParaRPr lang="zh-TW" sz="2800" b="1">
              <a:solidFill>
                <a:srgbClr val="000000"/>
              </a:solidFill>
              <a:latin typeface="Microsoft JhengHei"/>
              <a:ea typeface="Microsoft JhengHei"/>
            </a:endParaRPr>
          </a:p>
        </p:txBody>
      </p:sp>
      <p:sp>
        <p:nvSpPr>
          <p:cNvPr id="7" name="投影片編號版面配置區 6">
            <a:extLst>
              <a:ext uri="{FF2B5EF4-FFF2-40B4-BE49-F238E27FC236}">
                <a16:creationId xmlns:a16="http://schemas.microsoft.com/office/drawing/2014/main" id="{3C324D6E-64E9-DDFC-12C2-979348000D33}"/>
              </a:ext>
            </a:extLst>
          </p:cNvPr>
          <p:cNvSpPr>
            <a:spLocks noGrp="1"/>
          </p:cNvSpPr>
          <p:nvPr>
            <p:ph type="sldNum" sz="quarter" idx="12"/>
          </p:nvPr>
        </p:nvSpPr>
        <p:spPr/>
        <p:txBody>
          <a:bodyPr/>
          <a:lstStyle/>
          <a:p>
            <a:fld id="{B6F15528-21DE-4FAA-801E-634DDDAF4B2B}" type="slidenum">
              <a:rPr lang="en-US" smtClean="0"/>
              <a:pPr/>
              <a:t>68</a:t>
            </a:fld>
            <a:endParaRPr lang="en-US"/>
          </a:p>
        </p:txBody>
      </p:sp>
      <p:grpSp>
        <p:nvGrpSpPr>
          <p:cNvPr id="8" name="群組 7">
            <a:extLst>
              <a:ext uri="{FF2B5EF4-FFF2-40B4-BE49-F238E27FC236}">
                <a16:creationId xmlns:a16="http://schemas.microsoft.com/office/drawing/2014/main" id="{BCD76BB4-588F-8576-728E-357F07DA542F}"/>
              </a:ext>
            </a:extLst>
          </p:cNvPr>
          <p:cNvGrpSpPr/>
          <p:nvPr/>
        </p:nvGrpSpPr>
        <p:grpSpPr>
          <a:xfrm>
            <a:off x="1028457" y="4679665"/>
            <a:ext cx="5751443" cy="1363305"/>
            <a:chOff x="779979" y="2261143"/>
            <a:chExt cx="3692451" cy="1363305"/>
          </a:xfrm>
        </p:grpSpPr>
        <p:grpSp>
          <p:nvGrpSpPr>
            <p:cNvPr id="9" name="群組 8">
              <a:extLst>
                <a:ext uri="{FF2B5EF4-FFF2-40B4-BE49-F238E27FC236}">
                  <a16:creationId xmlns:a16="http://schemas.microsoft.com/office/drawing/2014/main" id="{D94EDB4F-AC12-2ED0-B18E-F8CB6DF61F8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951E273E-5950-C72D-DC40-73EA49D4C2F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2CEF19AB-27C7-19DF-1C8A-641ADAE99D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B719359-26F5-7EAC-5268-0D1B9842E93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10" name="文字方塊 9">
              <a:extLst>
                <a:ext uri="{FF2B5EF4-FFF2-40B4-BE49-F238E27FC236}">
                  <a16:creationId xmlns:a16="http://schemas.microsoft.com/office/drawing/2014/main" id="{4296847A-E5F6-CC80-C8A9-4E9E7A5CC042}"/>
                </a:ext>
              </a:extLst>
            </p:cNvPr>
            <p:cNvSpPr txBox="1"/>
            <p:nvPr/>
          </p:nvSpPr>
          <p:spPr>
            <a:xfrm>
              <a:off x="1160072" y="2672659"/>
              <a:ext cx="3098946" cy="830997"/>
            </a:xfrm>
            <a:prstGeom prst="rect">
              <a:avLst/>
            </a:prstGeom>
            <a:noFill/>
          </p:spPr>
          <p:txBody>
            <a:bodyPr wrap="square" lIns="91440" tIns="45720" rIns="91440" bIns="45720" rtlCol="0" anchor="t">
              <a:spAutoFit/>
            </a:bodyPr>
            <a:lstStyle/>
            <a:p>
              <a:pPr algn="ctr"/>
              <a:r>
                <a:rPr lang="en-US" altLang="zh-TW" sz="4800" err="1">
                  <a:latin typeface="微軟正黑體"/>
                  <a:ea typeface="微軟正黑體"/>
                </a:rPr>
                <a:t>套牢與依賴路徑</a:t>
              </a:r>
              <a:endParaRPr lang="en-US" altLang="zh-TW" sz="4800" err="1">
                <a:latin typeface="微軟正黑體" panose="020B0604030504040204" pitchFamily="34" charset="-120"/>
                <a:ea typeface="微軟正黑體" panose="020B0604030504040204" pitchFamily="34" charset="-120"/>
              </a:endParaRPr>
            </a:p>
          </p:txBody>
        </p:sp>
      </p:grpSp>
      <p:grpSp>
        <p:nvGrpSpPr>
          <p:cNvPr id="25" name="群組 24">
            <a:extLst>
              <a:ext uri="{FF2B5EF4-FFF2-40B4-BE49-F238E27FC236}">
                <a16:creationId xmlns:a16="http://schemas.microsoft.com/office/drawing/2014/main" id="{3FA4125B-5808-13D4-0047-C51EEC6F7E6F}"/>
              </a:ext>
            </a:extLst>
          </p:cNvPr>
          <p:cNvGrpSpPr/>
          <p:nvPr/>
        </p:nvGrpSpPr>
        <p:grpSpPr>
          <a:xfrm>
            <a:off x="8068675" y="4679665"/>
            <a:ext cx="4094922" cy="1363305"/>
            <a:chOff x="779979" y="2261143"/>
            <a:chExt cx="3692451" cy="1363305"/>
          </a:xfrm>
        </p:grpSpPr>
        <p:grpSp>
          <p:nvGrpSpPr>
            <p:cNvPr id="57" name="群組 56">
              <a:extLst>
                <a:ext uri="{FF2B5EF4-FFF2-40B4-BE49-F238E27FC236}">
                  <a16:creationId xmlns:a16="http://schemas.microsoft.com/office/drawing/2014/main" id="{BC00F254-4E34-348A-2E2D-CF350B0C861A}"/>
                </a:ext>
              </a:extLst>
            </p:cNvPr>
            <p:cNvGrpSpPr/>
            <p:nvPr/>
          </p:nvGrpSpPr>
          <p:grpSpPr>
            <a:xfrm>
              <a:off x="779979" y="2261143"/>
              <a:ext cx="3692451" cy="1363305"/>
              <a:chOff x="2146039" y="3751141"/>
              <a:chExt cx="3692451" cy="1363305"/>
            </a:xfrm>
          </p:grpSpPr>
          <p:grpSp>
            <p:nvGrpSpPr>
              <p:cNvPr id="60" name="Group 27">
                <a:extLst>
                  <a:ext uri="{FF2B5EF4-FFF2-40B4-BE49-F238E27FC236}">
                    <a16:creationId xmlns:a16="http://schemas.microsoft.com/office/drawing/2014/main" id="{D6187D9C-6D7D-A325-FBC5-EED2AC20F6FA}"/>
                  </a:ext>
                </a:extLst>
              </p:cNvPr>
              <p:cNvGrpSpPr/>
              <p:nvPr/>
            </p:nvGrpSpPr>
            <p:grpSpPr>
              <a:xfrm>
                <a:off x="2146039" y="4121531"/>
                <a:ext cx="3692451" cy="992915"/>
                <a:chOff x="17780" y="22860"/>
                <a:chExt cx="1092899" cy="360680"/>
              </a:xfrm>
            </p:grpSpPr>
            <p:sp>
              <p:nvSpPr>
                <p:cNvPr id="64" name="Freeform 28">
                  <a:extLst>
                    <a:ext uri="{FF2B5EF4-FFF2-40B4-BE49-F238E27FC236}">
                      <a16:creationId xmlns:a16="http://schemas.microsoft.com/office/drawing/2014/main" id="{47065BF0-5D09-1C02-7522-173451D2AF13}"/>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63" name="Freeform 33">
                <a:extLst>
                  <a:ext uri="{FF2B5EF4-FFF2-40B4-BE49-F238E27FC236}">
                    <a16:creationId xmlns:a16="http://schemas.microsoft.com/office/drawing/2014/main" id="{CA036AB1-9CE7-278E-386A-215B2A1FF801}"/>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58" name="文字方塊 57">
              <a:extLst>
                <a:ext uri="{FF2B5EF4-FFF2-40B4-BE49-F238E27FC236}">
                  <a16:creationId xmlns:a16="http://schemas.microsoft.com/office/drawing/2014/main" id="{42178E6B-C702-5352-EFCE-537B006494E3}"/>
                </a:ext>
              </a:extLst>
            </p:cNvPr>
            <p:cNvSpPr txBox="1"/>
            <p:nvPr/>
          </p:nvSpPr>
          <p:spPr>
            <a:xfrm>
              <a:off x="947373" y="2672659"/>
              <a:ext cx="3311644" cy="830997"/>
            </a:xfrm>
            <a:prstGeom prst="rect">
              <a:avLst/>
            </a:prstGeom>
            <a:noFill/>
          </p:spPr>
          <p:txBody>
            <a:bodyPr wrap="square" lIns="91440" tIns="45720" rIns="91440" bIns="45720" rtlCol="0" anchor="t">
              <a:spAutoFit/>
            </a:bodyPr>
            <a:lstStyle/>
            <a:p>
              <a:pPr algn="ctr"/>
              <a:r>
                <a:rPr lang="en-US" altLang="zh-TW" sz="4800">
                  <a:latin typeface="微軟正黑體"/>
                  <a:ea typeface="微軟正黑體"/>
                </a:rPr>
                <a:t>虛實整合</a:t>
              </a:r>
              <a:endParaRPr lang="en-US" altLang="zh-TW" sz="4800">
                <a:latin typeface="微軟正黑體" panose="020B0604030504040204" pitchFamily="34" charset="-120"/>
                <a:ea typeface="微軟正黑體" panose="020B0604030504040204" pitchFamily="34" charset="-120"/>
              </a:endParaRPr>
            </a:p>
          </p:txBody>
        </p:sp>
      </p:grpSp>
      <p:grpSp>
        <p:nvGrpSpPr>
          <p:cNvPr id="65" name="群組 64">
            <a:extLst>
              <a:ext uri="{FF2B5EF4-FFF2-40B4-BE49-F238E27FC236}">
                <a16:creationId xmlns:a16="http://schemas.microsoft.com/office/drawing/2014/main" id="{8BD61E24-31A2-C05A-BD0F-5961FAE8AFED}"/>
              </a:ext>
            </a:extLst>
          </p:cNvPr>
          <p:cNvGrpSpPr/>
          <p:nvPr/>
        </p:nvGrpSpPr>
        <p:grpSpPr>
          <a:xfrm>
            <a:off x="13237023" y="4679665"/>
            <a:ext cx="4028661" cy="1363305"/>
            <a:chOff x="779979" y="2261143"/>
            <a:chExt cx="3692451" cy="1363305"/>
          </a:xfrm>
        </p:grpSpPr>
        <p:grpSp>
          <p:nvGrpSpPr>
            <p:cNvPr id="66" name="群組 65">
              <a:extLst>
                <a:ext uri="{FF2B5EF4-FFF2-40B4-BE49-F238E27FC236}">
                  <a16:creationId xmlns:a16="http://schemas.microsoft.com/office/drawing/2014/main" id="{EF826359-A3C1-95B5-1811-090F1B4A4018}"/>
                </a:ext>
              </a:extLst>
            </p:cNvPr>
            <p:cNvGrpSpPr/>
            <p:nvPr/>
          </p:nvGrpSpPr>
          <p:grpSpPr>
            <a:xfrm>
              <a:off x="779979" y="2261143"/>
              <a:ext cx="3692451" cy="1363305"/>
              <a:chOff x="2146039" y="3751141"/>
              <a:chExt cx="3692451" cy="1363305"/>
            </a:xfrm>
          </p:grpSpPr>
          <p:grpSp>
            <p:nvGrpSpPr>
              <p:cNvPr id="68" name="Group 27">
                <a:extLst>
                  <a:ext uri="{FF2B5EF4-FFF2-40B4-BE49-F238E27FC236}">
                    <a16:creationId xmlns:a16="http://schemas.microsoft.com/office/drawing/2014/main" id="{12AF89AB-09B1-05CF-1357-E20F3AA529CC}"/>
                  </a:ext>
                </a:extLst>
              </p:cNvPr>
              <p:cNvGrpSpPr/>
              <p:nvPr/>
            </p:nvGrpSpPr>
            <p:grpSpPr>
              <a:xfrm>
                <a:off x="2146039" y="4121531"/>
                <a:ext cx="3692451" cy="992915"/>
                <a:chOff x="17780" y="22860"/>
                <a:chExt cx="1092899" cy="360680"/>
              </a:xfrm>
            </p:grpSpPr>
            <p:sp>
              <p:nvSpPr>
                <p:cNvPr id="70" name="Freeform 28">
                  <a:extLst>
                    <a:ext uri="{FF2B5EF4-FFF2-40B4-BE49-F238E27FC236}">
                      <a16:creationId xmlns:a16="http://schemas.microsoft.com/office/drawing/2014/main" id="{41EBA7A8-F25C-08DF-06B9-8E3F819A09A2}"/>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69" name="Freeform 33">
                <a:extLst>
                  <a:ext uri="{FF2B5EF4-FFF2-40B4-BE49-F238E27FC236}">
                    <a16:creationId xmlns:a16="http://schemas.microsoft.com/office/drawing/2014/main" id="{82FA6D80-FE72-E88C-9A7A-83195963D145}"/>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67" name="文字方塊 66">
              <a:extLst>
                <a:ext uri="{FF2B5EF4-FFF2-40B4-BE49-F238E27FC236}">
                  <a16:creationId xmlns:a16="http://schemas.microsoft.com/office/drawing/2014/main" id="{C547AB3B-65EE-6F3E-D1D4-FDFC6DC02C63}"/>
                </a:ext>
              </a:extLst>
            </p:cNvPr>
            <p:cNvSpPr txBox="1"/>
            <p:nvPr/>
          </p:nvSpPr>
          <p:spPr>
            <a:xfrm>
              <a:off x="947373" y="2672659"/>
              <a:ext cx="3311644" cy="830997"/>
            </a:xfrm>
            <a:prstGeom prst="rect">
              <a:avLst/>
            </a:prstGeom>
            <a:noFill/>
          </p:spPr>
          <p:txBody>
            <a:bodyPr wrap="square" lIns="91440" tIns="45720" rIns="91440" bIns="45720" rtlCol="0" anchor="t">
              <a:spAutoFit/>
            </a:bodyPr>
            <a:lstStyle/>
            <a:p>
              <a:pPr algn="ctr"/>
              <a:r>
                <a:rPr lang="en-US" altLang="zh-TW" sz="4800" err="1">
                  <a:latin typeface="微軟正黑體" panose="020B0604030504040204" pitchFamily="34" charset="-120"/>
                  <a:ea typeface="微軟正黑體" panose="020B0604030504040204" pitchFamily="34" charset="-120"/>
                </a:rPr>
                <a:t>先行者</a:t>
              </a:r>
            </a:p>
          </p:txBody>
        </p:sp>
      </p:grpSp>
    </p:spTree>
    <p:extLst>
      <p:ext uri="{BB962C8B-B14F-4D97-AF65-F5344CB8AC3E}">
        <p14:creationId xmlns:p14="http://schemas.microsoft.com/office/powerpoint/2010/main" val="3380262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93F654F-A11E-47CC-E19A-1536A71B14DC}"/>
            </a:ext>
          </a:extLst>
        </p:cNvPr>
        <p:cNvGrpSpPr/>
        <p:nvPr/>
      </p:nvGrpSpPr>
      <p:grpSpPr>
        <a:xfrm>
          <a:off x="0" y="0"/>
          <a:ext cx="0" cy="0"/>
          <a:chOff x="0" y="0"/>
          <a:chExt cx="0" cy="0"/>
        </a:xfrm>
      </p:grpSpPr>
      <p:grpSp>
        <p:nvGrpSpPr>
          <p:cNvPr id="32" name="Group 2">
            <a:extLst>
              <a:ext uri="{FF2B5EF4-FFF2-40B4-BE49-F238E27FC236}">
                <a16:creationId xmlns:a16="http://schemas.microsoft.com/office/drawing/2014/main" id="{774802B5-2325-EDED-7E72-0E3906FED6EC}"/>
              </a:ext>
            </a:extLst>
          </p:cNvPr>
          <p:cNvGrpSpPr/>
          <p:nvPr/>
        </p:nvGrpSpPr>
        <p:grpSpPr>
          <a:xfrm>
            <a:off x="0" y="299232"/>
            <a:ext cx="18288000" cy="10189490"/>
            <a:chOff x="0" y="0"/>
            <a:chExt cx="24384000" cy="13585986"/>
          </a:xfrm>
        </p:grpSpPr>
        <p:sp>
          <p:nvSpPr>
            <p:cNvPr id="33" name="Freeform 3">
              <a:extLst>
                <a:ext uri="{FF2B5EF4-FFF2-40B4-BE49-F238E27FC236}">
                  <a16:creationId xmlns:a16="http://schemas.microsoft.com/office/drawing/2014/main" id="{D03BC457-E593-0992-BC05-9431D06DF5FA}"/>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4" name="Freeform 4">
              <a:extLst>
                <a:ext uri="{FF2B5EF4-FFF2-40B4-BE49-F238E27FC236}">
                  <a16:creationId xmlns:a16="http://schemas.microsoft.com/office/drawing/2014/main" id="{F3FAA27C-30D8-A3C8-E35B-A294D7C087E8}"/>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5" name="Freeform 5">
              <a:extLst>
                <a:ext uri="{FF2B5EF4-FFF2-40B4-BE49-F238E27FC236}">
                  <a16:creationId xmlns:a16="http://schemas.microsoft.com/office/drawing/2014/main" id="{25CD06BE-C9D8-91FD-2EFD-47BBBA5D704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6" name="TextBox 6">
              <a:extLst>
                <a:ext uri="{FF2B5EF4-FFF2-40B4-BE49-F238E27FC236}">
                  <a16:creationId xmlns:a16="http://schemas.microsoft.com/office/drawing/2014/main" id="{217857A4-017D-E198-F6B3-FDD35E9E46DB}"/>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38" name="Freeform 7">
              <a:extLst>
                <a:ext uri="{FF2B5EF4-FFF2-40B4-BE49-F238E27FC236}">
                  <a16:creationId xmlns:a16="http://schemas.microsoft.com/office/drawing/2014/main" id="{07F26C8C-E051-2D90-71A6-AB38BF2D1EF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9" name="TextBox 8">
              <a:extLst>
                <a:ext uri="{FF2B5EF4-FFF2-40B4-BE49-F238E27FC236}">
                  <a16:creationId xmlns:a16="http://schemas.microsoft.com/office/drawing/2014/main" id="{2983E6AC-E8FB-8BCE-9676-07928DB2DF4B}"/>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40" name="Freeform 9">
              <a:extLst>
                <a:ext uri="{FF2B5EF4-FFF2-40B4-BE49-F238E27FC236}">
                  <a16:creationId xmlns:a16="http://schemas.microsoft.com/office/drawing/2014/main" id="{A8F19D8C-0127-CF8D-F27F-8E8F1611D788}"/>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1" name="Freeform 10">
              <a:extLst>
                <a:ext uri="{FF2B5EF4-FFF2-40B4-BE49-F238E27FC236}">
                  <a16:creationId xmlns:a16="http://schemas.microsoft.com/office/drawing/2014/main" id="{4616354C-C9C6-2DB3-F6CA-0EB4EF65D16D}"/>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2" name="Freeform 11">
              <a:extLst>
                <a:ext uri="{FF2B5EF4-FFF2-40B4-BE49-F238E27FC236}">
                  <a16:creationId xmlns:a16="http://schemas.microsoft.com/office/drawing/2014/main" id="{C62F1BDF-C017-36DB-98C4-949BA37199B6}"/>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3" name="Group 12">
              <a:extLst>
                <a:ext uri="{FF2B5EF4-FFF2-40B4-BE49-F238E27FC236}">
                  <a16:creationId xmlns:a16="http://schemas.microsoft.com/office/drawing/2014/main" id="{1A96EFDE-FC55-B811-F326-4FA9B871838B}"/>
                </a:ext>
              </a:extLst>
            </p:cNvPr>
            <p:cNvGrpSpPr/>
            <p:nvPr/>
          </p:nvGrpSpPr>
          <p:grpSpPr>
            <a:xfrm>
              <a:off x="0" y="1358599"/>
              <a:ext cx="24384000" cy="12227387"/>
              <a:chOff x="0" y="0"/>
              <a:chExt cx="4862686" cy="2438400"/>
            </a:xfrm>
          </p:grpSpPr>
          <p:sp>
            <p:nvSpPr>
              <p:cNvPr id="59" name="Freeform 13">
                <a:extLst>
                  <a:ext uri="{FF2B5EF4-FFF2-40B4-BE49-F238E27FC236}">
                    <a16:creationId xmlns:a16="http://schemas.microsoft.com/office/drawing/2014/main" id="{561CA2BF-DCA6-22DA-2FCF-C8395B31C31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0" name="TextBox 14">
                <a:extLst>
                  <a:ext uri="{FF2B5EF4-FFF2-40B4-BE49-F238E27FC236}">
                    <a16:creationId xmlns:a16="http://schemas.microsoft.com/office/drawing/2014/main" id="{FB52BD89-9AED-4A4C-B65A-211DC61D7B9C}"/>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4" name="AutoShape 15">
              <a:extLst>
                <a:ext uri="{FF2B5EF4-FFF2-40B4-BE49-F238E27FC236}">
                  <a16:creationId xmlns:a16="http://schemas.microsoft.com/office/drawing/2014/main" id="{4DBBFF18-FB15-7211-6A67-FD5ADB7AB136}"/>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5" name="AutoShape 16">
              <a:extLst>
                <a:ext uri="{FF2B5EF4-FFF2-40B4-BE49-F238E27FC236}">
                  <a16:creationId xmlns:a16="http://schemas.microsoft.com/office/drawing/2014/main" id="{362278EF-F9E8-9591-5470-75FDA79A737E}"/>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6" name="Freeform 17">
              <a:extLst>
                <a:ext uri="{FF2B5EF4-FFF2-40B4-BE49-F238E27FC236}">
                  <a16:creationId xmlns:a16="http://schemas.microsoft.com/office/drawing/2014/main" id="{A75DEE89-06DE-F519-BD01-3C6B196DFA3F}"/>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7" name="Group 18">
              <a:extLst>
                <a:ext uri="{FF2B5EF4-FFF2-40B4-BE49-F238E27FC236}">
                  <a16:creationId xmlns:a16="http://schemas.microsoft.com/office/drawing/2014/main" id="{2AAFC63F-F6F7-9D96-86E1-174FDB873592}"/>
                </a:ext>
              </a:extLst>
            </p:cNvPr>
            <p:cNvGrpSpPr/>
            <p:nvPr/>
          </p:nvGrpSpPr>
          <p:grpSpPr>
            <a:xfrm>
              <a:off x="2134356" y="1651686"/>
              <a:ext cx="20878044" cy="696519"/>
              <a:chOff x="-1" y="-9525"/>
              <a:chExt cx="12467295" cy="415925"/>
            </a:xfrm>
          </p:grpSpPr>
          <p:sp>
            <p:nvSpPr>
              <p:cNvPr id="57" name="Freeform 19">
                <a:extLst>
                  <a:ext uri="{FF2B5EF4-FFF2-40B4-BE49-F238E27FC236}">
                    <a16:creationId xmlns:a16="http://schemas.microsoft.com/office/drawing/2014/main" id="{FCA74E29-6CD6-DCBA-112B-4AE01E709195}"/>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8" name="TextBox 20">
                <a:extLst>
                  <a:ext uri="{FF2B5EF4-FFF2-40B4-BE49-F238E27FC236}">
                    <a16:creationId xmlns:a16="http://schemas.microsoft.com/office/drawing/2014/main" id="{0BF47E62-3543-47F9-4AF9-FD07739D0B5B}"/>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Freeform 21">
              <a:extLst>
                <a:ext uri="{FF2B5EF4-FFF2-40B4-BE49-F238E27FC236}">
                  <a16:creationId xmlns:a16="http://schemas.microsoft.com/office/drawing/2014/main" id="{6DF3DC0B-7F10-1980-CA59-41B89A99EAC6}"/>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6" name="TextBox 24">
              <a:extLst>
                <a:ext uri="{FF2B5EF4-FFF2-40B4-BE49-F238E27FC236}">
                  <a16:creationId xmlns:a16="http://schemas.microsoft.com/office/drawing/2014/main" id="{D5DAB457-DD38-CDD0-6F78-DD8F116DA5E3}"/>
                </a:ext>
              </a:extLst>
            </p:cNvPr>
            <p:cNvSpPr txBox="1"/>
            <p:nvPr/>
          </p:nvSpPr>
          <p:spPr>
            <a:xfrm>
              <a:off x="522603" y="286441"/>
              <a:ext cx="646863" cy="656192"/>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TextBox 25">
              <a:extLst>
                <a:ext uri="{FF2B5EF4-FFF2-40B4-BE49-F238E27FC236}">
                  <a16:creationId xmlns:a16="http://schemas.microsoft.com/office/drawing/2014/main" id="{D3F79A74-D045-B858-0095-B14D719C084A}"/>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51" name="TextBox 26">
              <a:extLst>
                <a:ext uri="{FF2B5EF4-FFF2-40B4-BE49-F238E27FC236}">
                  <a16:creationId xmlns:a16="http://schemas.microsoft.com/office/drawing/2014/main" id="{80E7B06F-9990-AA92-921E-7F9F0E7B06FF}"/>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52" name="TextBox 27">
              <a:extLst>
                <a:ext uri="{FF2B5EF4-FFF2-40B4-BE49-F238E27FC236}">
                  <a16:creationId xmlns:a16="http://schemas.microsoft.com/office/drawing/2014/main" id="{A4A5783D-8C7C-243F-B506-4AFB5BD12187}"/>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54" name="Freeform 29">
              <a:extLst>
                <a:ext uri="{FF2B5EF4-FFF2-40B4-BE49-F238E27FC236}">
                  <a16:creationId xmlns:a16="http://schemas.microsoft.com/office/drawing/2014/main" id="{33F92372-33F3-DCC3-55EB-1854A1FEB3CB}"/>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28" name="投影片編號版面配置區 27">
            <a:extLst>
              <a:ext uri="{FF2B5EF4-FFF2-40B4-BE49-F238E27FC236}">
                <a16:creationId xmlns:a16="http://schemas.microsoft.com/office/drawing/2014/main" id="{D243AB89-7CF9-7A4B-4B4E-41EFE2759F98}"/>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37" name="TextBox 23">
            <a:extLst>
              <a:ext uri="{FF2B5EF4-FFF2-40B4-BE49-F238E27FC236}">
                <a16:creationId xmlns:a16="http://schemas.microsoft.com/office/drawing/2014/main" id="{FFB419D0-1257-70DC-61DE-807040DFD223}"/>
              </a:ext>
            </a:extLst>
          </p:cNvPr>
          <p:cNvSpPr txBox="1"/>
          <p:nvPr/>
        </p:nvSpPr>
        <p:spPr>
          <a:xfrm>
            <a:off x="2176254" y="1628461"/>
            <a:ext cx="8707740" cy="430887"/>
          </a:xfrm>
          <a:prstGeom prst="rect">
            <a:avLst/>
          </a:prstGeom>
        </p:spPr>
        <p:txBody>
          <a:bodyPr lIns="0" tIns="0" rIns="0" bIns="0" rtlCol="0" anchor="t">
            <a:spAutoFit/>
          </a:bodyPr>
          <a:lstStyle/>
          <a:p>
            <a:pPr algn="l"/>
            <a:r>
              <a:rPr lang="zh-TW" sz="2800" b="1">
                <a:solidFill>
                  <a:srgbClr val="000000"/>
                </a:solidFill>
                <a:latin typeface="Microsoft JhengHei"/>
                <a:ea typeface="Microsoft JhengHei"/>
                <a:cs typeface="Open Sauce"/>
              </a:rPr>
              <a:t>套牢與路徑依賴</a:t>
            </a:r>
          </a:p>
        </p:txBody>
      </p:sp>
      <p:sp>
        <p:nvSpPr>
          <p:cNvPr id="61" name="Freeform 23">
            <a:extLst>
              <a:ext uri="{FF2B5EF4-FFF2-40B4-BE49-F238E27FC236}">
                <a16:creationId xmlns:a16="http://schemas.microsoft.com/office/drawing/2014/main" id="{3C463EC3-C9A0-174B-B1BC-35BD2954F6F5}"/>
              </a:ext>
            </a:extLst>
          </p:cNvPr>
          <p:cNvSpPr/>
          <p:nvPr/>
        </p:nvSpPr>
        <p:spPr>
          <a:xfrm>
            <a:off x="335973" y="263361"/>
            <a:ext cx="597104" cy="5971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 name="矩形: 圓角 2">
            <a:extLst>
              <a:ext uri="{FF2B5EF4-FFF2-40B4-BE49-F238E27FC236}">
                <a16:creationId xmlns:a16="http://schemas.microsoft.com/office/drawing/2014/main" id="{BC599CC2-07E2-2193-A4A1-A608AC76072B}"/>
              </a:ext>
            </a:extLst>
          </p:cNvPr>
          <p:cNvSpPr/>
          <p:nvPr/>
        </p:nvSpPr>
        <p:spPr>
          <a:xfrm>
            <a:off x="2176306" y="2753041"/>
            <a:ext cx="4352384" cy="706675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圓角 5">
            <a:extLst>
              <a:ext uri="{FF2B5EF4-FFF2-40B4-BE49-F238E27FC236}">
                <a16:creationId xmlns:a16="http://schemas.microsoft.com/office/drawing/2014/main" id="{5A305B64-2838-8903-D8B3-E2F7687F7B7C}"/>
              </a:ext>
            </a:extLst>
          </p:cNvPr>
          <p:cNvSpPr/>
          <p:nvPr/>
        </p:nvSpPr>
        <p:spPr>
          <a:xfrm>
            <a:off x="7817745" y="2747425"/>
            <a:ext cx="8362290" cy="706955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B768FEF2-A976-96BC-E9F5-C28379DA5974}"/>
              </a:ext>
            </a:extLst>
          </p:cNvPr>
          <p:cNvSpPr txBox="1"/>
          <p:nvPr/>
        </p:nvSpPr>
        <p:spPr>
          <a:xfrm>
            <a:off x="3225379" y="4718570"/>
            <a:ext cx="2305243" cy="707886"/>
          </a:xfrm>
          <a:prstGeom prst="rect">
            <a:avLst/>
          </a:prstGeom>
          <a:noFill/>
        </p:spPr>
        <p:txBody>
          <a:bodyPr wrap="square" lIns="91440" tIns="45720" rIns="91440" bIns="45720" rtlCol="0" anchor="t">
            <a:spAutoFit/>
          </a:bodyPr>
          <a:lstStyle/>
          <a:p>
            <a:pPr algn="ctr"/>
            <a:r>
              <a:rPr lang="zh-TW" altLang="en-US" sz="4000">
                <a:latin typeface="微軟正黑體"/>
                <a:ea typeface="微軟正黑體"/>
              </a:rPr>
              <a:t>經濟型</a:t>
            </a:r>
          </a:p>
        </p:txBody>
      </p:sp>
      <p:sp>
        <p:nvSpPr>
          <p:cNvPr id="2" name="文字方塊 1">
            <a:extLst>
              <a:ext uri="{FF2B5EF4-FFF2-40B4-BE49-F238E27FC236}">
                <a16:creationId xmlns:a16="http://schemas.microsoft.com/office/drawing/2014/main" id="{B592A1B6-FFE6-C1C7-F952-7EFBFF54880A}"/>
              </a:ext>
            </a:extLst>
          </p:cNvPr>
          <p:cNvSpPr txBox="1"/>
          <p:nvPr/>
        </p:nvSpPr>
        <p:spPr>
          <a:xfrm>
            <a:off x="3015476" y="3237110"/>
            <a:ext cx="2731446" cy="830997"/>
          </a:xfrm>
          <a:prstGeom prst="rect">
            <a:avLst/>
          </a:prstGeom>
          <a:noFill/>
        </p:spPr>
        <p:txBody>
          <a:bodyPr wrap="square" lIns="91440" tIns="45720" rIns="91440" bIns="45720" rtlCol="0" anchor="t">
            <a:spAutoFit/>
          </a:bodyPr>
          <a:lstStyle/>
          <a:p>
            <a:pPr algn="ctr"/>
            <a:r>
              <a:rPr lang="zh-TW" altLang="en-US" sz="4800" b="1">
                <a:latin typeface="微軟正黑體"/>
                <a:ea typeface="微軟正黑體"/>
              </a:rPr>
              <a:t>套牢​</a:t>
            </a:r>
            <a:endParaRPr lang="zh-TW" altLang="en-US" sz="4800" b="1">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7B631B04-9158-26F4-9D35-ED0B5F89AA7D}"/>
              </a:ext>
            </a:extLst>
          </p:cNvPr>
          <p:cNvSpPr txBox="1"/>
          <p:nvPr/>
        </p:nvSpPr>
        <p:spPr>
          <a:xfrm>
            <a:off x="9262173" y="3244861"/>
            <a:ext cx="4920581" cy="830997"/>
          </a:xfrm>
          <a:prstGeom prst="rect">
            <a:avLst/>
          </a:prstGeom>
          <a:noFill/>
        </p:spPr>
        <p:txBody>
          <a:bodyPr wrap="square" lIns="91440" tIns="45720" rIns="91440" bIns="45720" rtlCol="0" anchor="t">
            <a:spAutoFit/>
          </a:bodyPr>
          <a:lstStyle/>
          <a:p>
            <a:pPr algn="ctr"/>
            <a:r>
              <a:rPr lang="zh-TW" altLang="en-US" sz="4800" b="1">
                <a:latin typeface="微軟正黑體"/>
                <a:ea typeface="微軟正黑體"/>
              </a:rPr>
              <a:t>依賴路徑​</a:t>
            </a:r>
            <a:endParaRPr lang="zh-TW" altLang="en-US" sz="4800" b="1">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D80F05C-1C18-1DE3-0A52-60A8F54B5EF8}"/>
              </a:ext>
            </a:extLst>
          </p:cNvPr>
          <p:cNvSpPr txBox="1"/>
          <p:nvPr/>
        </p:nvSpPr>
        <p:spPr>
          <a:xfrm>
            <a:off x="3225378" y="5911265"/>
            <a:ext cx="2305243" cy="707886"/>
          </a:xfrm>
          <a:prstGeom prst="rect">
            <a:avLst/>
          </a:prstGeom>
          <a:noFill/>
        </p:spPr>
        <p:txBody>
          <a:bodyPr wrap="square" lIns="91440" tIns="45720" rIns="91440" bIns="45720" rtlCol="0" anchor="t">
            <a:spAutoFit/>
          </a:bodyPr>
          <a:lstStyle/>
          <a:p>
            <a:pPr algn="ctr"/>
            <a:r>
              <a:rPr lang="zh-TW" altLang="en-US" sz="4000">
                <a:latin typeface="微軟正黑體"/>
                <a:ea typeface="微軟正黑體"/>
              </a:rPr>
              <a:t>關係型</a:t>
            </a:r>
          </a:p>
        </p:txBody>
      </p:sp>
      <p:sp>
        <p:nvSpPr>
          <p:cNvPr id="7" name="文字方塊 6">
            <a:extLst>
              <a:ext uri="{FF2B5EF4-FFF2-40B4-BE49-F238E27FC236}">
                <a16:creationId xmlns:a16="http://schemas.microsoft.com/office/drawing/2014/main" id="{FCD4A90B-F838-23F3-1C43-05991707EB4F}"/>
              </a:ext>
            </a:extLst>
          </p:cNvPr>
          <p:cNvSpPr txBox="1"/>
          <p:nvPr/>
        </p:nvSpPr>
        <p:spPr>
          <a:xfrm>
            <a:off x="3241942" y="7103960"/>
            <a:ext cx="2305243" cy="707886"/>
          </a:xfrm>
          <a:prstGeom prst="rect">
            <a:avLst/>
          </a:prstGeom>
          <a:noFill/>
        </p:spPr>
        <p:txBody>
          <a:bodyPr wrap="square" lIns="91440" tIns="45720" rIns="91440" bIns="45720" rtlCol="0" anchor="t">
            <a:spAutoFit/>
          </a:bodyPr>
          <a:lstStyle/>
          <a:p>
            <a:pPr algn="ctr"/>
            <a:r>
              <a:rPr lang="zh-TW" altLang="en-US" sz="4000">
                <a:latin typeface="微軟正黑體"/>
                <a:ea typeface="微軟正黑體"/>
              </a:rPr>
              <a:t>場域型</a:t>
            </a:r>
            <a:endParaRPr lang="zh-TW"/>
          </a:p>
        </p:txBody>
      </p:sp>
      <p:sp>
        <p:nvSpPr>
          <p:cNvPr id="9" name="文字方塊 8">
            <a:extLst>
              <a:ext uri="{FF2B5EF4-FFF2-40B4-BE49-F238E27FC236}">
                <a16:creationId xmlns:a16="http://schemas.microsoft.com/office/drawing/2014/main" id="{0F99DC0A-89F6-17CD-E7B7-A6356A4AAABF}"/>
              </a:ext>
            </a:extLst>
          </p:cNvPr>
          <p:cNvSpPr txBox="1"/>
          <p:nvPr/>
        </p:nvSpPr>
        <p:spPr>
          <a:xfrm>
            <a:off x="3241942" y="8213828"/>
            <a:ext cx="2305243" cy="707886"/>
          </a:xfrm>
          <a:prstGeom prst="rect">
            <a:avLst/>
          </a:prstGeom>
          <a:noFill/>
        </p:spPr>
        <p:txBody>
          <a:bodyPr wrap="square" lIns="91440" tIns="45720" rIns="91440" bIns="45720" rtlCol="0" anchor="t">
            <a:spAutoFit/>
          </a:bodyPr>
          <a:lstStyle/>
          <a:p>
            <a:pPr algn="ctr"/>
            <a:r>
              <a:rPr lang="zh-TW" altLang="en-US" sz="4000">
                <a:latin typeface="微軟正黑體"/>
                <a:ea typeface="微軟正黑體"/>
              </a:rPr>
              <a:t>時間型</a:t>
            </a:r>
          </a:p>
        </p:txBody>
      </p:sp>
      <p:sp>
        <p:nvSpPr>
          <p:cNvPr id="10" name="文字方塊 9">
            <a:extLst>
              <a:ext uri="{FF2B5EF4-FFF2-40B4-BE49-F238E27FC236}">
                <a16:creationId xmlns:a16="http://schemas.microsoft.com/office/drawing/2014/main" id="{FECCBD64-AF09-4F17-7F62-4CCF69BBAC7C}"/>
              </a:ext>
            </a:extLst>
          </p:cNvPr>
          <p:cNvSpPr txBox="1"/>
          <p:nvPr/>
        </p:nvSpPr>
        <p:spPr>
          <a:xfrm>
            <a:off x="9172291" y="4718570"/>
            <a:ext cx="6429982" cy="707886"/>
          </a:xfrm>
          <a:prstGeom prst="rect">
            <a:avLst/>
          </a:prstGeom>
          <a:noFill/>
        </p:spPr>
        <p:txBody>
          <a:bodyPr wrap="square" lIns="91440" tIns="45720" rIns="91440" bIns="45720" rtlCol="0" anchor="t">
            <a:spAutoFit/>
          </a:bodyPr>
          <a:lstStyle/>
          <a:p>
            <a:r>
              <a:rPr lang="zh-TW" altLang="en-US" sz="4000">
                <a:latin typeface="微軟正黑體"/>
                <a:ea typeface="微軟正黑體"/>
              </a:rPr>
              <a:t>經濟效能</a:t>
            </a:r>
            <a:r>
              <a:rPr lang="zh-TW" sz="4000">
                <a:ea typeface="+mn-lt"/>
                <a:cs typeface="+mn-lt"/>
              </a:rPr>
              <a:t>（成本與效率）</a:t>
            </a:r>
            <a:endParaRPr lang="zh-TW" altLang="en-US" sz="4000">
              <a:latin typeface="微軟正黑體"/>
              <a:ea typeface="微軟正黑體"/>
            </a:endParaRPr>
          </a:p>
        </p:txBody>
      </p:sp>
      <p:sp>
        <p:nvSpPr>
          <p:cNvPr id="11" name="文字方塊 10">
            <a:extLst>
              <a:ext uri="{FF2B5EF4-FFF2-40B4-BE49-F238E27FC236}">
                <a16:creationId xmlns:a16="http://schemas.microsoft.com/office/drawing/2014/main" id="{EB27B40C-C22F-FDDA-622C-46EE0BE5835A}"/>
              </a:ext>
            </a:extLst>
          </p:cNvPr>
          <p:cNvSpPr txBox="1"/>
          <p:nvPr/>
        </p:nvSpPr>
        <p:spPr>
          <a:xfrm>
            <a:off x="9155725" y="5911265"/>
            <a:ext cx="7009764" cy="707886"/>
          </a:xfrm>
          <a:prstGeom prst="rect">
            <a:avLst/>
          </a:prstGeom>
          <a:noFill/>
        </p:spPr>
        <p:txBody>
          <a:bodyPr wrap="square" lIns="91440" tIns="45720" rIns="91440" bIns="45720" rtlCol="0" anchor="t">
            <a:spAutoFit/>
          </a:bodyPr>
          <a:lstStyle/>
          <a:p>
            <a:r>
              <a:rPr lang="zh-TW" sz="4000">
                <a:ea typeface="+mn-lt"/>
                <a:cs typeface="+mn-lt"/>
              </a:rPr>
              <a:t>關係深化</a:t>
            </a:r>
            <a:r>
              <a:rPr lang="zh-TW" altLang="en-US" sz="4000">
                <a:ea typeface="+mn-lt"/>
                <a:cs typeface="+mn-lt"/>
              </a:rPr>
              <a:t>（品牌形象與忠誠）</a:t>
            </a:r>
            <a:endParaRPr lang="zh-TW"/>
          </a:p>
        </p:txBody>
      </p:sp>
      <p:sp>
        <p:nvSpPr>
          <p:cNvPr id="12" name="文字方塊 11">
            <a:extLst>
              <a:ext uri="{FF2B5EF4-FFF2-40B4-BE49-F238E27FC236}">
                <a16:creationId xmlns:a16="http://schemas.microsoft.com/office/drawing/2014/main" id="{FFDC484B-6F98-BD4F-9F92-5575F9087C98}"/>
              </a:ext>
            </a:extLst>
          </p:cNvPr>
          <p:cNvSpPr txBox="1"/>
          <p:nvPr/>
        </p:nvSpPr>
        <p:spPr>
          <a:xfrm>
            <a:off x="9155724" y="7037698"/>
            <a:ext cx="7042894" cy="707886"/>
          </a:xfrm>
          <a:prstGeom prst="rect">
            <a:avLst/>
          </a:prstGeom>
          <a:noFill/>
        </p:spPr>
        <p:txBody>
          <a:bodyPr wrap="square" lIns="91440" tIns="45720" rIns="91440" bIns="45720" rtlCol="0" anchor="t">
            <a:spAutoFit/>
          </a:bodyPr>
          <a:lstStyle/>
          <a:p>
            <a:r>
              <a:rPr lang="zh-TW" sz="4000">
                <a:ea typeface="+mn-lt"/>
                <a:cs typeface="+mn-lt"/>
              </a:rPr>
              <a:t>場域連結</a:t>
            </a:r>
            <a:r>
              <a:rPr lang="zh-TW" altLang="en-US" sz="4000">
                <a:ea typeface="+mn-lt"/>
                <a:cs typeface="+mn-lt"/>
              </a:rPr>
              <a:t>（店面吸引力）</a:t>
            </a:r>
            <a:endParaRPr lang="zh-TW">
              <a:cs typeface="Calibri"/>
            </a:endParaRPr>
          </a:p>
        </p:txBody>
      </p:sp>
      <p:sp>
        <p:nvSpPr>
          <p:cNvPr id="13" name="文字方塊 12">
            <a:extLst>
              <a:ext uri="{FF2B5EF4-FFF2-40B4-BE49-F238E27FC236}">
                <a16:creationId xmlns:a16="http://schemas.microsoft.com/office/drawing/2014/main" id="{988E5FA4-8BC2-56E9-1147-208A2ECDDED7}"/>
              </a:ext>
            </a:extLst>
          </p:cNvPr>
          <p:cNvSpPr txBox="1"/>
          <p:nvPr/>
        </p:nvSpPr>
        <p:spPr>
          <a:xfrm>
            <a:off x="9155724" y="8213828"/>
            <a:ext cx="6446547" cy="707886"/>
          </a:xfrm>
          <a:prstGeom prst="rect">
            <a:avLst/>
          </a:prstGeom>
          <a:noFill/>
        </p:spPr>
        <p:txBody>
          <a:bodyPr wrap="square" lIns="91440" tIns="45720" rIns="91440" bIns="45720" rtlCol="0" anchor="t">
            <a:spAutoFit/>
          </a:bodyPr>
          <a:lstStyle/>
          <a:p>
            <a:r>
              <a:rPr lang="zh-TW" sz="4000">
                <a:ea typeface="+mn-lt"/>
                <a:cs typeface="+mn-lt"/>
              </a:rPr>
              <a:t>時間累積（</a:t>
            </a:r>
            <a:r>
              <a:rPr lang="zh-TW" altLang="en-US" sz="4000">
                <a:ea typeface="+mn-lt"/>
                <a:cs typeface="+mn-lt"/>
              </a:rPr>
              <a:t>長期使用習慣）</a:t>
            </a:r>
            <a:endParaRPr lang="zh-TW">
              <a:cs typeface="Calibri"/>
            </a:endParaRPr>
          </a:p>
        </p:txBody>
      </p:sp>
      <p:sp>
        <p:nvSpPr>
          <p:cNvPr id="15" name="箭號: 向右 14">
            <a:extLst>
              <a:ext uri="{FF2B5EF4-FFF2-40B4-BE49-F238E27FC236}">
                <a16:creationId xmlns:a16="http://schemas.microsoft.com/office/drawing/2014/main" id="{8B268E14-DB19-ACD7-891A-53CC39E2BF8F}"/>
              </a:ext>
            </a:extLst>
          </p:cNvPr>
          <p:cNvSpPr/>
          <p:nvPr/>
        </p:nvSpPr>
        <p:spPr>
          <a:xfrm flipV="1">
            <a:off x="6551543" y="4845326"/>
            <a:ext cx="1548848" cy="463825"/>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5" name="群組 24">
            <a:extLst>
              <a:ext uri="{FF2B5EF4-FFF2-40B4-BE49-F238E27FC236}">
                <a16:creationId xmlns:a16="http://schemas.microsoft.com/office/drawing/2014/main" id="{9BF7029F-3E0E-E813-D63B-463153761B64}"/>
              </a:ext>
            </a:extLst>
          </p:cNvPr>
          <p:cNvGrpSpPr/>
          <p:nvPr/>
        </p:nvGrpSpPr>
        <p:grpSpPr>
          <a:xfrm>
            <a:off x="1632387" y="2261143"/>
            <a:ext cx="1941164" cy="995220"/>
            <a:chOff x="779979" y="2261143"/>
            <a:chExt cx="3692451" cy="1363305"/>
          </a:xfrm>
        </p:grpSpPr>
        <p:grpSp>
          <p:nvGrpSpPr>
            <p:cNvPr id="20" name="群組 19">
              <a:extLst>
                <a:ext uri="{FF2B5EF4-FFF2-40B4-BE49-F238E27FC236}">
                  <a16:creationId xmlns:a16="http://schemas.microsoft.com/office/drawing/2014/main" id="{5D00D48A-D903-DCBC-A970-C9E409BE145D}"/>
                </a:ext>
              </a:extLst>
            </p:cNvPr>
            <p:cNvGrpSpPr/>
            <p:nvPr/>
          </p:nvGrpSpPr>
          <p:grpSpPr>
            <a:xfrm>
              <a:off x="779979" y="2261143"/>
              <a:ext cx="3692451" cy="1363305"/>
              <a:chOff x="2146039" y="3751141"/>
              <a:chExt cx="3692451" cy="1363305"/>
            </a:xfrm>
          </p:grpSpPr>
          <p:grpSp>
            <p:nvGrpSpPr>
              <p:cNvPr id="22" name="Group 27">
                <a:extLst>
                  <a:ext uri="{FF2B5EF4-FFF2-40B4-BE49-F238E27FC236}">
                    <a16:creationId xmlns:a16="http://schemas.microsoft.com/office/drawing/2014/main" id="{852A9EE2-088D-9C0F-01C7-9DD921FCFE80}"/>
                  </a:ext>
                </a:extLst>
              </p:cNvPr>
              <p:cNvGrpSpPr/>
              <p:nvPr/>
            </p:nvGrpSpPr>
            <p:grpSpPr>
              <a:xfrm>
                <a:off x="2146039" y="4121531"/>
                <a:ext cx="3692451" cy="992915"/>
                <a:chOff x="17780" y="22860"/>
                <a:chExt cx="1092899" cy="360680"/>
              </a:xfrm>
            </p:grpSpPr>
            <p:sp>
              <p:nvSpPr>
                <p:cNvPr id="24" name="Freeform 28">
                  <a:extLst>
                    <a:ext uri="{FF2B5EF4-FFF2-40B4-BE49-F238E27FC236}">
                      <a16:creationId xmlns:a16="http://schemas.microsoft.com/office/drawing/2014/main" id="{13BA3283-82F5-0C9D-5945-66CE6CCEF561}"/>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3" name="Freeform 33">
                <a:extLst>
                  <a:ext uri="{FF2B5EF4-FFF2-40B4-BE49-F238E27FC236}">
                    <a16:creationId xmlns:a16="http://schemas.microsoft.com/office/drawing/2014/main" id="{336F3647-FB3C-5B72-9CDD-D69B65C34F89}"/>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sp>
          <p:nvSpPr>
            <p:cNvPr id="21" name="文字方塊 20">
              <a:extLst>
                <a:ext uri="{FF2B5EF4-FFF2-40B4-BE49-F238E27FC236}">
                  <a16:creationId xmlns:a16="http://schemas.microsoft.com/office/drawing/2014/main" id="{BDB16B9C-2B84-AB55-EC25-C0DDB8AB49F9}"/>
                </a:ext>
              </a:extLst>
            </p:cNvPr>
            <p:cNvSpPr txBox="1"/>
            <p:nvPr/>
          </p:nvSpPr>
          <p:spPr>
            <a:xfrm>
              <a:off x="947373" y="2672659"/>
              <a:ext cx="3311644" cy="868474"/>
            </a:xfrm>
            <a:prstGeom prst="rect">
              <a:avLst/>
            </a:prstGeom>
            <a:noFill/>
          </p:spPr>
          <p:txBody>
            <a:bodyPr wrap="square" lIns="91440" tIns="45720" rIns="91440" bIns="45720" rtlCol="0" anchor="t">
              <a:spAutoFit/>
            </a:bodyPr>
            <a:lstStyle/>
            <a:p>
              <a:pPr algn="ctr"/>
              <a:r>
                <a:rPr lang="en-US" altLang="zh-TW" sz="3400" b="1" err="1">
                  <a:latin typeface="微軟正黑體"/>
                  <a:ea typeface="微軟正黑體"/>
                </a:rPr>
                <a:t>企業面</a:t>
              </a:r>
              <a:endParaRPr lang="en-US" altLang="zh-TW" sz="3400" b="1">
                <a:latin typeface="微軟正黑體"/>
                <a:ea typeface="微軟正黑體"/>
              </a:endParaRPr>
            </a:p>
          </p:txBody>
        </p:sp>
      </p:grpSp>
      <p:grpSp>
        <p:nvGrpSpPr>
          <p:cNvPr id="26" name="群組 25">
            <a:extLst>
              <a:ext uri="{FF2B5EF4-FFF2-40B4-BE49-F238E27FC236}">
                <a16:creationId xmlns:a16="http://schemas.microsoft.com/office/drawing/2014/main" id="{542228C3-3C13-F4A4-BC09-63BCE9B83F96}"/>
              </a:ext>
            </a:extLst>
          </p:cNvPr>
          <p:cNvGrpSpPr/>
          <p:nvPr/>
        </p:nvGrpSpPr>
        <p:grpSpPr>
          <a:xfrm>
            <a:off x="7328014" y="2261143"/>
            <a:ext cx="1941164" cy="995220"/>
            <a:chOff x="779979" y="2261143"/>
            <a:chExt cx="3692451" cy="1363305"/>
          </a:xfrm>
        </p:grpSpPr>
        <p:grpSp>
          <p:nvGrpSpPr>
            <p:cNvPr id="27" name="群組 26">
              <a:extLst>
                <a:ext uri="{FF2B5EF4-FFF2-40B4-BE49-F238E27FC236}">
                  <a16:creationId xmlns:a16="http://schemas.microsoft.com/office/drawing/2014/main" id="{2ADAA953-4155-77BD-7893-0D722625513F}"/>
                </a:ext>
              </a:extLst>
            </p:cNvPr>
            <p:cNvGrpSpPr/>
            <p:nvPr/>
          </p:nvGrpSpPr>
          <p:grpSpPr>
            <a:xfrm>
              <a:off x="779979" y="2261143"/>
              <a:ext cx="3692451" cy="1363305"/>
              <a:chOff x="2146039" y="3751141"/>
              <a:chExt cx="3692451" cy="1363305"/>
            </a:xfrm>
          </p:grpSpPr>
          <p:grpSp>
            <p:nvGrpSpPr>
              <p:cNvPr id="30" name="Group 27">
                <a:extLst>
                  <a:ext uri="{FF2B5EF4-FFF2-40B4-BE49-F238E27FC236}">
                    <a16:creationId xmlns:a16="http://schemas.microsoft.com/office/drawing/2014/main" id="{01E56329-17CD-4CA2-CDBA-AA7DBC4BE3D9}"/>
                  </a:ext>
                </a:extLst>
              </p:cNvPr>
              <p:cNvGrpSpPr/>
              <p:nvPr/>
            </p:nvGrpSpPr>
            <p:grpSpPr>
              <a:xfrm>
                <a:off x="2146039" y="4121531"/>
                <a:ext cx="3692451" cy="992915"/>
                <a:chOff x="17780" y="22860"/>
                <a:chExt cx="1092899" cy="360680"/>
              </a:xfrm>
            </p:grpSpPr>
            <p:sp>
              <p:nvSpPr>
                <p:cNvPr id="49" name="Freeform 28">
                  <a:extLst>
                    <a:ext uri="{FF2B5EF4-FFF2-40B4-BE49-F238E27FC236}">
                      <a16:creationId xmlns:a16="http://schemas.microsoft.com/office/drawing/2014/main" id="{F2324DA9-D73A-ABAE-7C23-2CDA562EB89B}"/>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31" name="Freeform 33">
                <a:extLst>
                  <a:ext uri="{FF2B5EF4-FFF2-40B4-BE49-F238E27FC236}">
                    <a16:creationId xmlns:a16="http://schemas.microsoft.com/office/drawing/2014/main" id="{785AFDE7-EF30-0250-C5B5-D6BC6283B798}"/>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zh-TW" altLang="en-US"/>
              </a:p>
            </p:txBody>
          </p:sp>
        </p:grpSp>
        <p:sp>
          <p:nvSpPr>
            <p:cNvPr id="29" name="文字方塊 28">
              <a:extLst>
                <a:ext uri="{FF2B5EF4-FFF2-40B4-BE49-F238E27FC236}">
                  <a16:creationId xmlns:a16="http://schemas.microsoft.com/office/drawing/2014/main" id="{5E3894D8-8A4E-1A05-560D-4A673B47A69F}"/>
                </a:ext>
              </a:extLst>
            </p:cNvPr>
            <p:cNvSpPr txBox="1"/>
            <p:nvPr/>
          </p:nvSpPr>
          <p:spPr>
            <a:xfrm>
              <a:off x="947373" y="2672659"/>
              <a:ext cx="3311643" cy="843217"/>
            </a:xfrm>
            <a:prstGeom prst="rect">
              <a:avLst/>
            </a:prstGeom>
            <a:noFill/>
          </p:spPr>
          <p:txBody>
            <a:bodyPr wrap="square" lIns="91440" tIns="45720" rIns="91440" bIns="45720" rtlCol="0" anchor="t">
              <a:spAutoFit/>
            </a:bodyPr>
            <a:lstStyle/>
            <a:p>
              <a:pPr algn="ctr"/>
              <a:r>
                <a:rPr lang="en-US" altLang="zh-TW" sz="3400" b="1" err="1">
                  <a:latin typeface="微軟正黑體"/>
                  <a:ea typeface="微軟正黑體"/>
                </a:rPr>
                <a:t>消費者</a:t>
              </a:r>
              <a:endParaRPr lang="en-US" altLang="zh-TW" sz="3400" b="1">
                <a:latin typeface="微軟正黑體"/>
                <a:ea typeface="微軟正黑體"/>
              </a:endParaRPr>
            </a:p>
          </p:txBody>
        </p:sp>
      </p:grpSp>
      <p:sp>
        <p:nvSpPr>
          <p:cNvPr id="14" name="箭號: 向右 13">
            <a:extLst>
              <a:ext uri="{FF2B5EF4-FFF2-40B4-BE49-F238E27FC236}">
                <a16:creationId xmlns:a16="http://schemas.microsoft.com/office/drawing/2014/main" id="{42347FD4-8ADF-0889-BA12-749210EA2460}"/>
              </a:ext>
            </a:extLst>
          </p:cNvPr>
          <p:cNvSpPr/>
          <p:nvPr/>
        </p:nvSpPr>
        <p:spPr>
          <a:xfrm flipV="1">
            <a:off x="6534978" y="7164457"/>
            <a:ext cx="1548848" cy="463825"/>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箭號: 向右 18">
            <a:extLst>
              <a:ext uri="{FF2B5EF4-FFF2-40B4-BE49-F238E27FC236}">
                <a16:creationId xmlns:a16="http://schemas.microsoft.com/office/drawing/2014/main" id="{5DC731CF-3985-BD5C-0E3C-B1994FBEE669}"/>
              </a:ext>
            </a:extLst>
          </p:cNvPr>
          <p:cNvSpPr/>
          <p:nvPr/>
        </p:nvSpPr>
        <p:spPr>
          <a:xfrm flipV="1">
            <a:off x="6551542" y="6038021"/>
            <a:ext cx="1548848" cy="463825"/>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箭號: 向右 52">
            <a:extLst>
              <a:ext uri="{FF2B5EF4-FFF2-40B4-BE49-F238E27FC236}">
                <a16:creationId xmlns:a16="http://schemas.microsoft.com/office/drawing/2014/main" id="{98216F25-2C4D-1CF6-8181-49A4CCE63078}"/>
              </a:ext>
            </a:extLst>
          </p:cNvPr>
          <p:cNvSpPr/>
          <p:nvPr/>
        </p:nvSpPr>
        <p:spPr>
          <a:xfrm flipV="1">
            <a:off x="6534976" y="8340586"/>
            <a:ext cx="1548848" cy="463825"/>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9030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E791AF0D-24B5-13F0-90C5-5D2FA6A6D51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CEC67F8-8B4A-286E-64FA-87A44E183DD2}"/>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3EE75659-201B-6A5D-AB08-2828A57315B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3766F634-416E-FE95-0FD4-8F5790D425A6}"/>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9033435C-60EA-B5A7-968E-A623D0892E6B}"/>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7AD26EFF-68FA-0371-3162-17F39318B654}"/>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CDF7108B-FD9E-AC26-3273-ABFF04A8A14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FDCDD7EB-715C-C511-5738-039BF6C9F509}"/>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D179E054-7686-EE83-CEB4-F48F3A1691F2}"/>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65716B4F-EF86-7CCF-5682-BABBA7FDE7C1}"/>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0B1F6719-5C92-8974-AE4B-EC1557BD55A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1CE3F8CB-6140-5E72-2AB1-F169832642B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CA60FB3C-ED72-B597-8184-D3710D966932}"/>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87E0B0EF-CA98-83A0-158F-D7A247CE43C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3B99727E-F85C-A7A1-3FE7-E73AB2916E1B}"/>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6C569606-AA5C-984E-6777-763513B1914D}"/>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60420B60-B51D-FDED-E6CC-A65F60020E22}"/>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C727C3B9-F371-3E9C-FC31-FEE61CC7030F}"/>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AB7F40B9-410D-D265-5D06-4CA4376B9FF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17CCA4EE-9554-47F4-89B8-183025D358A6}"/>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1E9389E5-F8C8-8F11-513F-484FA7D721D4}"/>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9CF80CB4-270D-47F3-6468-C5B1B50419C9}"/>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D9020E59-2C5D-4609-4088-17EEC1881EE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580C9D15-347D-FB52-23C3-394363356E67}"/>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30B1D7BD-A158-7BD1-4C71-AF3DF4B80563}"/>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D91E1F4F-7A98-2781-C668-8853DAA11E7E}"/>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30" name="TextBox 10">
            <a:extLst>
              <a:ext uri="{FF2B5EF4-FFF2-40B4-BE49-F238E27FC236}">
                <a16:creationId xmlns:a16="http://schemas.microsoft.com/office/drawing/2014/main" id="{35D1A64E-5740-2DE3-83C5-21E233585315}"/>
              </a:ext>
            </a:extLst>
          </p:cNvPr>
          <p:cNvSpPr txBox="1"/>
          <p:nvPr/>
        </p:nvSpPr>
        <p:spPr>
          <a:xfrm>
            <a:off x="710009" y="3782434"/>
            <a:ext cx="16230600" cy="2860655"/>
          </a:xfrm>
          <a:prstGeom prst="rect">
            <a:avLst/>
          </a:prstGeom>
        </p:spPr>
        <p:txBody>
          <a:bodyPr lIns="0" tIns="0" rIns="0" bIns="0" rtlCol="0" anchor="t">
            <a:spAutoFit/>
          </a:bodyPr>
          <a:lstStyle/>
          <a:p>
            <a:pPr algn="ctr">
              <a:lnSpc>
                <a:spcPct val="150000"/>
              </a:lnSpc>
            </a:pPr>
            <a:r>
              <a:rPr lang="zh-TW" altLang="en-US" sz="6600" b="1">
                <a:solidFill>
                  <a:srgbClr val="000000"/>
                </a:solidFill>
                <a:latin typeface="微軟正黑體" panose="020B0604030504040204" pitchFamily="34" charset="-120"/>
                <a:ea typeface="微軟正黑體" panose="020B0604030504040204" pitchFamily="34" charset="-120"/>
                <a:cs typeface="Open Sauce Heavy"/>
                <a:sym typeface="Open Sauce Heavy"/>
              </a:rPr>
              <a:t>系統整合商如何提升</a:t>
            </a:r>
            <a:endParaRPr lang="en-US" altLang="zh-TW" sz="66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a:p>
            <a:pPr algn="ctr">
              <a:lnSpc>
                <a:spcPct val="150000"/>
              </a:lnSpc>
            </a:pPr>
            <a:r>
              <a:rPr lang="zh-TW" altLang="en-US" sz="6600" b="1">
                <a:solidFill>
                  <a:srgbClr val="000000"/>
                </a:solidFill>
                <a:latin typeface="微軟正黑體" panose="020B0604030504040204" pitchFamily="34" charset="-120"/>
                <a:ea typeface="微軟正黑體" panose="020B0604030504040204" pitchFamily="34" charset="-120"/>
                <a:cs typeface="Open Sauce Heavy"/>
                <a:sym typeface="Open Sauce Heavy"/>
              </a:rPr>
              <a:t>企業的大數據分析能力？</a:t>
            </a:r>
            <a:endParaRPr lang="en-US" sz="66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p:txBody>
      </p:sp>
      <p:grpSp>
        <p:nvGrpSpPr>
          <p:cNvPr id="32" name="群組 31">
            <a:extLst>
              <a:ext uri="{FF2B5EF4-FFF2-40B4-BE49-F238E27FC236}">
                <a16:creationId xmlns:a16="http://schemas.microsoft.com/office/drawing/2014/main" id="{689F3A9A-09BD-E2D6-8DA2-0829534BAB44}"/>
              </a:ext>
            </a:extLst>
          </p:cNvPr>
          <p:cNvGrpSpPr/>
          <p:nvPr/>
        </p:nvGrpSpPr>
        <p:grpSpPr>
          <a:xfrm>
            <a:off x="2783225" y="6901588"/>
            <a:ext cx="12068125" cy="1633011"/>
            <a:chOff x="3109937" y="5600700"/>
            <a:chExt cx="12068125" cy="1633011"/>
          </a:xfrm>
        </p:grpSpPr>
        <p:grpSp>
          <p:nvGrpSpPr>
            <p:cNvPr id="33" name="Group 7">
              <a:extLst>
                <a:ext uri="{FF2B5EF4-FFF2-40B4-BE49-F238E27FC236}">
                  <a16:creationId xmlns:a16="http://schemas.microsoft.com/office/drawing/2014/main" id="{CB1FC71A-A23D-F893-D83E-F6A7F886FF19}"/>
                </a:ext>
              </a:extLst>
            </p:cNvPr>
            <p:cNvGrpSpPr/>
            <p:nvPr/>
          </p:nvGrpSpPr>
          <p:grpSpPr>
            <a:xfrm>
              <a:off x="3269468" y="5600700"/>
              <a:ext cx="11749064" cy="1633011"/>
              <a:chOff x="0" y="0"/>
              <a:chExt cx="7800667" cy="406400"/>
            </a:xfrm>
          </p:grpSpPr>
          <p:sp>
            <p:nvSpPr>
              <p:cNvPr id="35" name="Freeform 8">
                <a:extLst>
                  <a:ext uri="{FF2B5EF4-FFF2-40B4-BE49-F238E27FC236}">
                    <a16:creationId xmlns:a16="http://schemas.microsoft.com/office/drawing/2014/main" id="{A28ACD52-5E85-E25E-1E5B-F9DF3632067D}"/>
                  </a:ext>
                </a:extLst>
              </p:cNvPr>
              <p:cNvSpPr/>
              <p:nvPr/>
            </p:nvSpPr>
            <p:spPr>
              <a:xfrm>
                <a:off x="0" y="0"/>
                <a:ext cx="7800667" cy="406400"/>
              </a:xfrm>
              <a:custGeom>
                <a:avLst/>
                <a:gdLst/>
                <a:ahLst/>
                <a:cxnLst/>
                <a:rect l="l" t="t" r="r" b="b"/>
                <a:pathLst>
                  <a:path w="7800667" h="406400">
                    <a:moveTo>
                      <a:pt x="7597467" y="0"/>
                    </a:moveTo>
                    <a:cubicBezTo>
                      <a:pt x="7709691" y="0"/>
                      <a:pt x="7800667" y="90976"/>
                      <a:pt x="7800667" y="203200"/>
                    </a:cubicBezTo>
                    <a:cubicBezTo>
                      <a:pt x="7800667" y="315424"/>
                      <a:pt x="7709691" y="406400"/>
                      <a:pt x="75974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000000"/>
                </a:solidFill>
                <a:prstDash val="solid"/>
                <a:miter/>
              </a:ln>
            </p:spPr>
            <p:txBody>
              <a:bodyPr/>
              <a:lstStyle/>
              <a:p>
                <a:endParaRPr lang="zh-TW" altLang="en-US"/>
              </a:p>
            </p:txBody>
          </p:sp>
          <p:sp>
            <p:nvSpPr>
              <p:cNvPr id="36" name="TextBox 9">
                <a:extLst>
                  <a:ext uri="{FF2B5EF4-FFF2-40B4-BE49-F238E27FC236}">
                    <a16:creationId xmlns:a16="http://schemas.microsoft.com/office/drawing/2014/main" id="{910E6620-EAC7-8986-3111-DEDBC9CDCE8F}"/>
                  </a:ext>
                </a:extLst>
              </p:cNvPr>
              <p:cNvSpPr txBox="1"/>
              <p:nvPr/>
            </p:nvSpPr>
            <p:spPr>
              <a:xfrm>
                <a:off x="0" y="-9525"/>
                <a:ext cx="7800667" cy="415925"/>
              </a:xfrm>
              <a:prstGeom prst="rect">
                <a:avLst/>
              </a:prstGeom>
            </p:spPr>
            <p:txBody>
              <a:bodyPr lIns="50800" tIns="50800" rIns="50800" bIns="50800" rtlCol="0" anchor="ctr"/>
              <a:lstStyle/>
              <a:p>
                <a:pPr algn="ctr">
                  <a:lnSpc>
                    <a:spcPts val="3380"/>
                  </a:lnSpc>
                </a:pPr>
                <a:endParaRPr/>
              </a:p>
            </p:txBody>
          </p:sp>
        </p:grpSp>
        <p:sp>
          <p:nvSpPr>
            <p:cNvPr id="34" name="TextBox 24">
              <a:extLst>
                <a:ext uri="{FF2B5EF4-FFF2-40B4-BE49-F238E27FC236}">
                  <a16:creationId xmlns:a16="http://schemas.microsoft.com/office/drawing/2014/main" id="{4145B238-B39B-ADC4-911D-C10060197A4E}"/>
                </a:ext>
              </a:extLst>
            </p:cNvPr>
            <p:cNvSpPr txBox="1"/>
            <p:nvPr/>
          </p:nvSpPr>
          <p:spPr>
            <a:xfrm>
              <a:off x="3109937" y="5750730"/>
              <a:ext cx="12068125" cy="1292662"/>
            </a:xfrm>
            <a:prstGeom prst="rect">
              <a:avLst/>
            </a:prstGeom>
          </p:spPr>
          <p:txBody>
            <a:bodyPr lIns="0" tIns="0" rIns="0" bIns="0" rtlCol="0" anchor="t">
              <a:spAutoFit/>
            </a:bodyPr>
            <a:lstStyle/>
            <a:p>
              <a:pPr algn="ctr"/>
              <a:r>
                <a:rPr lang="zh-TW" altLang="en-US" sz="2800" b="1" i="0">
                  <a:solidFill>
                    <a:srgbClr val="000000"/>
                  </a:solidFill>
                  <a:effectLst/>
                  <a:latin typeface="微軟正黑體" panose="020B0604030504040204" pitchFamily="34" charset="-120"/>
                  <a:ea typeface="微軟正黑體" panose="020B0604030504040204" pitchFamily="34" charset="-120"/>
                </a:rPr>
                <a:t>吳岳穎、張伊婷、戴基峯</a:t>
              </a:r>
              <a:endParaRPr lang="pt-BR" altLang="zh-TW" sz="2800" b="1" i="0">
                <a:solidFill>
                  <a:srgbClr val="000000"/>
                </a:solidFill>
                <a:effectLst/>
                <a:latin typeface="微軟正黑體" panose="020B0604030504040204" pitchFamily="34" charset="-120"/>
                <a:ea typeface="微軟正黑體" panose="020B0604030504040204" pitchFamily="34" charset="-120"/>
              </a:endParaRPr>
            </a:p>
            <a:p>
              <a:pPr algn="ctr"/>
              <a:r>
                <a:rPr lang="pt-BR" altLang="zh-TW" sz="2800" b="1" i="0">
                  <a:solidFill>
                    <a:srgbClr val="000000"/>
                  </a:solidFill>
                  <a:effectLst/>
                  <a:latin typeface="微軟正黑體" panose="020B0604030504040204" pitchFamily="34" charset="-120"/>
                  <a:ea typeface="微軟正黑體" panose="020B0604030504040204" pitchFamily="34" charset="-120"/>
                </a:rPr>
                <a:t>Vol. 32 No. 3 Dec. 2022, 117-154 DOI:10.6226/NTUMR.202212_32(3).0004 </a:t>
              </a:r>
              <a:endParaRPr lang="en-US" sz="2800" b="1">
                <a:solidFill>
                  <a:srgbClr val="000000"/>
                </a:solidFill>
                <a:latin typeface="微軟正黑體" panose="020B0604030504040204" pitchFamily="34" charset="-120"/>
                <a:ea typeface="微軟正黑體" panose="020B0604030504040204" pitchFamily="34" charset="-120"/>
                <a:cs typeface="Open Sauce Heavy"/>
                <a:sym typeface="Open Sauce Heavy"/>
              </a:endParaRPr>
            </a:p>
          </p:txBody>
        </p:sp>
      </p:grpSp>
      <p:sp>
        <p:nvSpPr>
          <p:cNvPr id="37" name="TextBox 23">
            <a:extLst>
              <a:ext uri="{FF2B5EF4-FFF2-40B4-BE49-F238E27FC236}">
                <a16:creationId xmlns:a16="http://schemas.microsoft.com/office/drawing/2014/main" id="{368871B9-9248-B3E0-182C-002DE7CD01DE}"/>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NTU </a:t>
            </a:r>
            <a:r>
              <a:rPr lang="en-US" altLang="zh-TW" sz="2800" b="1">
                <a:solidFill>
                  <a:srgbClr val="000000"/>
                </a:solidFill>
                <a:latin typeface="微軟正黑體" panose="020B0604030504040204" pitchFamily="34" charset="-120"/>
                <a:ea typeface="微軟正黑體" panose="020B0604030504040204" pitchFamily="34" charset="-120"/>
              </a:rPr>
              <a:t>Management</a:t>
            </a:r>
            <a:r>
              <a:rPr lang="en-US" altLang="zh-TW" sz="2800" b="1" i="0">
                <a:solidFill>
                  <a:srgbClr val="000000"/>
                </a:solidFill>
                <a:effectLst/>
                <a:latin typeface="微軟正黑體" panose="020B0604030504040204" pitchFamily="34" charset="-120"/>
                <a:ea typeface="微軟正黑體" panose="020B0604030504040204" pitchFamily="34" charset="-120"/>
              </a:rPr>
              <a:t> Review </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2109744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723A85D-AAA3-7B4F-DA92-1EF6F7ED77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1FCF-2539-154B-E1A6-F3C6BA79490A}"/>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C8EC171E-8E6C-0604-AF8D-2F8EF77DFD10}"/>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01AEC4FA-7DF7-0D5E-4166-B1E0494BEA9D}"/>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55BBAEB9-964D-B2CC-1AF8-4FE626A08A7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ACFC0FBE-246A-DC6C-2E37-7F1045F55B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D31614D1-BDC2-3920-9E73-5992684C158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FE0D583-B518-8070-2072-9538258F73EA}"/>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DF07F4B-78C4-9D2F-9D20-9A95B6922C12}"/>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0004E85-E4CE-D7DA-00DC-5B33B232D50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B7B19DE-8807-C8BF-5C12-8BA9BA50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22CF18B0-D276-1CE5-1384-7245877C9A9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A566CB4-A306-D064-8C5C-D8DF4F7343FC}"/>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46D9878-5B8D-701E-CDB6-294F13CCB87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9450450D-2F5A-066E-1EE8-D697E32DD1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413F0BEE-AA10-216C-79F0-BFA7724603A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B884980-1A44-3A3F-97CE-5525E1CCCC4A}"/>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54EBD59-2374-7C9F-6A54-A6B701B4D88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8" name="Group 2">
            <a:extLst>
              <a:ext uri="{FF2B5EF4-FFF2-40B4-BE49-F238E27FC236}">
                <a16:creationId xmlns:a16="http://schemas.microsoft.com/office/drawing/2014/main" id="{DD7797AB-492E-6376-178C-558BB4D3EA57}"/>
              </a:ext>
            </a:extLst>
          </p:cNvPr>
          <p:cNvGrpSpPr/>
          <p:nvPr/>
        </p:nvGrpSpPr>
        <p:grpSpPr>
          <a:xfrm>
            <a:off x="0" y="97511"/>
            <a:ext cx="18288000" cy="10189490"/>
            <a:chOff x="0" y="0"/>
            <a:chExt cx="24384001" cy="13585986"/>
          </a:xfrm>
        </p:grpSpPr>
        <p:sp>
          <p:nvSpPr>
            <p:cNvPr id="30" name="Freeform 3">
              <a:extLst>
                <a:ext uri="{FF2B5EF4-FFF2-40B4-BE49-F238E27FC236}">
                  <a16:creationId xmlns:a16="http://schemas.microsoft.com/office/drawing/2014/main" id="{C850D122-645E-CE94-B3C7-D388E76966C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ACD6830E-36AD-F079-FD86-FD8B7D94F4A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2" name="Freeform 5">
              <a:extLst>
                <a:ext uri="{FF2B5EF4-FFF2-40B4-BE49-F238E27FC236}">
                  <a16:creationId xmlns:a16="http://schemas.microsoft.com/office/drawing/2014/main" id="{D7FB2C5A-62EA-56FC-ADA8-1D470C5B948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3" name="TextBox 6">
              <a:extLst>
                <a:ext uri="{FF2B5EF4-FFF2-40B4-BE49-F238E27FC236}">
                  <a16:creationId xmlns:a16="http://schemas.microsoft.com/office/drawing/2014/main" id="{D157B416-8D90-2390-E2BD-A493FB19BC3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4" name="Freeform 7">
              <a:extLst>
                <a:ext uri="{FF2B5EF4-FFF2-40B4-BE49-F238E27FC236}">
                  <a16:creationId xmlns:a16="http://schemas.microsoft.com/office/drawing/2014/main" id="{E9EC6789-0304-CC08-9B2D-23B698544D9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5" name="Group 8">
              <a:extLst>
                <a:ext uri="{FF2B5EF4-FFF2-40B4-BE49-F238E27FC236}">
                  <a16:creationId xmlns:a16="http://schemas.microsoft.com/office/drawing/2014/main" id="{A23D4963-37FA-E729-04EF-FCFDFE56F412}"/>
                </a:ext>
              </a:extLst>
            </p:cNvPr>
            <p:cNvGrpSpPr/>
            <p:nvPr/>
          </p:nvGrpSpPr>
          <p:grpSpPr>
            <a:xfrm>
              <a:off x="0" y="1358599"/>
              <a:ext cx="24384000" cy="12227387"/>
              <a:chOff x="0" y="0"/>
              <a:chExt cx="4862686" cy="2438400"/>
            </a:xfrm>
          </p:grpSpPr>
          <p:sp>
            <p:nvSpPr>
              <p:cNvPr id="51" name="Freeform 9">
                <a:extLst>
                  <a:ext uri="{FF2B5EF4-FFF2-40B4-BE49-F238E27FC236}">
                    <a16:creationId xmlns:a16="http://schemas.microsoft.com/office/drawing/2014/main" id="{EF76A475-05A4-7201-B3D0-93C4057C703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2" name="TextBox 10">
                <a:extLst>
                  <a:ext uri="{FF2B5EF4-FFF2-40B4-BE49-F238E27FC236}">
                    <a16:creationId xmlns:a16="http://schemas.microsoft.com/office/drawing/2014/main" id="{D2136792-5CA3-65F4-21FB-75DE93EC991F}"/>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6" name="AutoShape 11">
              <a:extLst>
                <a:ext uri="{FF2B5EF4-FFF2-40B4-BE49-F238E27FC236}">
                  <a16:creationId xmlns:a16="http://schemas.microsoft.com/office/drawing/2014/main" id="{AB101949-4C2C-9F87-1BE5-49115B85783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7" name="AutoShape 12">
              <a:extLst>
                <a:ext uri="{FF2B5EF4-FFF2-40B4-BE49-F238E27FC236}">
                  <a16:creationId xmlns:a16="http://schemas.microsoft.com/office/drawing/2014/main" id="{2974C531-8BA6-EFE3-BA89-A48064632DE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8" name="Freeform 13">
              <a:extLst>
                <a:ext uri="{FF2B5EF4-FFF2-40B4-BE49-F238E27FC236}">
                  <a16:creationId xmlns:a16="http://schemas.microsoft.com/office/drawing/2014/main" id="{2DF28B8E-F80F-40EC-E852-7FB2EDA99CA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9" name="TextBox 14">
              <a:extLst>
                <a:ext uri="{FF2B5EF4-FFF2-40B4-BE49-F238E27FC236}">
                  <a16:creationId xmlns:a16="http://schemas.microsoft.com/office/drawing/2014/main" id="{3FBE8A57-F308-E7F2-8049-3F57051E919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0" name="Freeform 15">
              <a:extLst>
                <a:ext uri="{FF2B5EF4-FFF2-40B4-BE49-F238E27FC236}">
                  <a16:creationId xmlns:a16="http://schemas.microsoft.com/office/drawing/2014/main" id="{9FEA89EC-982F-FD8E-C3C8-42A978D373B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1" name="Freeform 16">
              <a:extLst>
                <a:ext uri="{FF2B5EF4-FFF2-40B4-BE49-F238E27FC236}">
                  <a16:creationId xmlns:a16="http://schemas.microsoft.com/office/drawing/2014/main" id="{D7FABE17-0F73-8159-0126-9E62EFC670F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2" name="Freeform 17">
              <a:extLst>
                <a:ext uri="{FF2B5EF4-FFF2-40B4-BE49-F238E27FC236}">
                  <a16:creationId xmlns:a16="http://schemas.microsoft.com/office/drawing/2014/main" id="{D1A3389F-6A18-19DA-47C6-C4EC0CD328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3" name="Group 18">
              <a:extLst>
                <a:ext uri="{FF2B5EF4-FFF2-40B4-BE49-F238E27FC236}">
                  <a16:creationId xmlns:a16="http://schemas.microsoft.com/office/drawing/2014/main" id="{E4AB915D-ACB7-2658-C56A-A1CDB183C831}"/>
                </a:ext>
              </a:extLst>
            </p:cNvPr>
            <p:cNvGrpSpPr/>
            <p:nvPr/>
          </p:nvGrpSpPr>
          <p:grpSpPr>
            <a:xfrm>
              <a:off x="2134357" y="1651686"/>
              <a:ext cx="20878043" cy="696519"/>
              <a:chOff x="0" y="-9525"/>
              <a:chExt cx="12467294" cy="415925"/>
            </a:xfrm>
          </p:grpSpPr>
          <p:sp>
            <p:nvSpPr>
              <p:cNvPr id="49" name="Freeform 19">
                <a:extLst>
                  <a:ext uri="{FF2B5EF4-FFF2-40B4-BE49-F238E27FC236}">
                    <a16:creationId xmlns:a16="http://schemas.microsoft.com/office/drawing/2014/main" id="{F7CEE4FC-3769-E7B1-76DE-47448EC202C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0" name="TextBox 20">
                <a:extLst>
                  <a:ext uri="{FF2B5EF4-FFF2-40B4-BE49-F238E27FC236}">
                    <a16:creationId xmlns:a16="http://schemas.microsoft.com/office/drawing/2014/main" id="{8557CC9B-E93B-3156-D517-091977C3101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4" name="Freeform 21">
              <a:extLst>
                <a:ext uri="{FF2B5EF4-FFF2-40B4-BE49-F238E27FC236}">
                  <a16:creationId xmlns:a16="http://schemas.microsoft.com/office/drawing/2014/main" id="{EBF7435C-59B7-CA57-54B3-5335B4FE630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5" name="Group 22">
              <a:extLst>
                <a:ext uri="{FF2B5EF4-FFF2-40B4-BE49-F238E27FC236}">
                  <a16:creationId xmlns:a16="http://schemas.microsoft.com/office/drawing/2014/main" id="{093DB918-2C5F-EB22-8977-5266DC9C8179}"/>
                </a:ext>
              </a:extLst>
            </p:cNvPr>
            <p:cNvGrpSpPr/>
            <p:nvPr/>
          </p:nvGrpSpPr>
          <p:grpSpPr>
            <a:xfrm>
              <a:off x="447964" y="221133"/>
              <a:ext cx="796139" cy="796139"/>
              <a:chOff x="0" y="0"/>
              <a:chExt cx="812800" cy="812800"/>
            </a:xfrm>
          </p:grpSpPr>
          <p:sp>
            <p:nvSpPr>
              <p:cNvPr id="47" name="Freeform 23">
                <a:extLst>
                  <a:ext uri="{FF2B5EF4-FFF2-40B4-BE49-F238E27FC236}">
                    <a16:creationId xmlns:a16="http://schemas.microsoft.com/office/drawing/2014/main" id="{9FB664A8-5395-0514-BC8D-FC3731FC3D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8" name="TextBox 24">
                <a:extLst>
                  <a:ext uri="{FF2B5EF4-FFF2-40B4-BE49-F238E27FC236}">
                    <a16:creationId xmlns:a16="http://schemas.microsoft.com/office/drawing/2014/main" id="{9716D49A-0214-A2CB-856B-C802B324770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6" name="TextBox 25">
              <a:extLst>
                <a:ext uri="{FF2B5EF4-FFF2-40B4-BE49-F238E27FC236}">
                  <a16:creationId xmlns:a16="http://schemas.microsoft.com/office/drawing/2014/main" id="{16D2A740-6D90-7421-8D83-C701D40B64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4B6917E-86C9-0E86-6C84-F19E22707778}"/>
              </a:ext>
            </a:extLst>
          </p:cNvPr>
          <p:cNvSpPr txBox="1"/>
          <p:nvPr/>
        </p:nvSpPr>
        <p:spPr>
          <a:xfrm>
            <a:off x="2335835" y="1424646"/>
            <a:ext cx="8707740" cy="430887"/>
          </a:xfrm>
          <a:prstGeom prst="rect">
            <a:avLst/>
          </a:prstGeom>
        </p:spPr>
        <p:txBody>
          <a:bodyPr lIns="0" tIns="0" rIns="0" bIns="0" rtlCol="0" anchor="t">
            <a:spAutoFit/>
          </a:bodyPr>
          <a:lstStyle/>
          <a:p>
            <a:r>
              <a:rPr lang="zh-TW" sz="2800" b="1">
                <a:solidFill>
                  <a:srgbClr val="000000"/>
                </a:solidFill>
                <a:latin typeface="Microsoft JhengHei"/>
                <a:ea typeface="Microsoft JhengHei"/>
              </a:rPr>
              <a:t>套牢與路徑依賴</a:t>
            </a:r>
          </a:p>
        </p:txBody>
      </p:sp>
      <p:sp>
        <p:nvSpPr>
          <p:cNvPr id="7" name="投影片編號版面配置區 6">
            <a:extLst>
              <a:ext uri="{FF2B5EF4-FFF2-40B4-BE49-F238E27FC236}">
                <a16:creationId xmlns:a16="http://schemas.microsoft.com/office/drawing/2014/main" id="{3C324D6E-64E9-DDFC-12C2-979348000D33}"/>
              </a:ext>
            </a:extLst>
          </p:cNvPr>
          <p:cNvSpPr>
            <a:spLocks noGrp="1"/>
          </p:cNvSpPr>
          <p:nvPr>
            <p:ph type="sldNum" sz="quarter" idx="12"/>
          </p:nvPr>
        </p:nvSpPr>
        <p:spPr/>
        <p:txBody>
          <a:bodyPr/>
          <a:lstStyle/>
          <a:p>
            <a:fld id="{B6F15528-21DE-4FAA-801E-634DDDAF4B2B}" type="slidenum">
              <a:rPr lang="en-US" smtClean="0"/>
              <a:pPr/>
              <a:t>70</a:t>
            </a:fld>
            <a:endParaRPr lang="en-US"/>
          </a:p>
        </p:txBody>
      </p:sp>
      <p:grpSp>
        <p:nvGrpSpPr>
          <p:cNvPr id="8" name="群組 7">
            <a:extLst>
              <a:ext uri="{FF2B5EF4-FFF2-40B4-BE49-F238E27FC236}">
                <a16:creationId xmlns:a16="http://schemas.microsoft.com/office/drawing/2014/main" id="{BCD76BB4-588F-8576-728E-357F07DA542F}"/>
              </a:ext>
            </a:extLst>
          </p:cNvPr>
          <p:cNvGrpSpPr/>
          <p:nvPr/>
        </p:nvGrpSpPr>
        <p:grpSpPr>
          <a:xfrm>
            <a:off x="779979" y="2261143"/>
            <a:ext cx="5486400" cy="1363305"/>
            <a:chOff x="779979" y="2261143"/>
            <a:chExt cx="3692451" cy="1363305"/>
          </a:xfrm>
        </p:grpSpPr>
        <p:grpSp>
          <p:nvGrpSpPr>
            <p:cNvPr id="9" name="群組 8">
              <a:extLst>
                <a:ext uri="{FF2B5EF4-FFF2-40B4-BE49-F238E27FC236}">
                  <a16:creationId xmlns:a16="http://schemas.microsoft.com/office/drawing/2014/main" id="{D94EDB4F-AC12-2ED0-B18E-F8CB6DF61F8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951E273E-5950-C72D-DC40-73EA49D4C2F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2CEF19AB-27C7-19DF-1C8A-641ADAE99D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B719359-26F5-7EAC-5268-0D1B9842E93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10" name="文字方塊 9">
              <a:extLst>
                <a:ext uri="{FF2B5EF4-FFF2-40B4-BE49-F238E27FC236}">
                  <a16:creationId xmlns:a16="http://schemas.microsoft.com/office/drawing/2014/main" id="{4296847A-E5F6-CC80-C8A9-4E9E7A5CC042}"/>
                </a:ext>
              </a:extLst>
            </p:cNvPr>
            <p:cNvSpPr txBox="1"/>
            <p:nvPr/>
          </p:nvSpPr>
          <p:spPr>
            <a:xfrm>
              <a:off x="947373" y="2672659"/>
              <a:ext cx="3311644" cy="830997"/>
            </a:xfrm>
            <a:prstGeom prst="rect">
              <a:avLst/>
            </a:prstGeom>
            <a:noFill/>
          </p:spPr>
          <p:txBody>
            <a:bodyPr wrap="square" lIns="91440" tIns="45720" rIns="91440" bIns="45720" rtlCol="0" anchor="t">
              <a:spAutoFit/>
            </a:bodyPr>
            <a:lstStyle/>
            <a:p>
              <a:pPr algn="ctr"/>
              <a:r>
                <a:rPr lang="en-US" altLang="zh-TW" sz="4800" err="1">
                  <a:latin typeface="微軟正黑體" panose="020B0604030504040204" pitchFamily="34" charset="-120"/>
                  <a:ea typeface="微軟正黑體" panose="020B0604030504040204" pitchFamily="34" charset="-120"/>
                </a:rPr>
                <a:t>經濟型套牢</a:t>
              </a:r>
            </a:p>
          </p:txBody>
        </p:sp>
      </p:grpSp>
      <p:sp>
        <p:nvSpPr>
          <p:cNvPr id="29" name="文字方塊 28">
            <a:extLst>
              <a:ext uri="{FF2B5EF4-FFF2-40B4-BE49-F238E27FC236}">
                <a16:creationId xmlns:a16="http://schemas.microsoft.com/office/drawing/2014/main" id="{9A0951A6-01A6-1E7A-E87C-00DC169D1BE5}"/>
              </a:ext>
            </a:extLst>
          </p:cNvPr>
          <p:cNvSpPr txBox="1"/>
          <p:nvPr/>
        </p:nvSpPr>
        <p:spPr>
          <a:xfrm>
            <a:off x="1095717" y="3999398"/>
            <a:ext cx="16668633" cy="646331"/>
          </a:xfrm>
          <a:prstGeom prst="rect">
            <a:avLst/>
          </a:prstGeom>
          <a:noFill/>
        </p:spPr>
        <p:txBody>
          <a:bodyPr wrap="square" lIns="91440" tIns="45720" rIns="91440" bIns="45720" anchor="t">
            <a:spAutoFit/>
          </a:bodyPr>
          <a:lstStyle/>
          <a:p>
            <a:pPr indent="-1079500" algn="just"/>
            <a:r>
              <a:rPr lang="zh-TW" sz="3600">
                <a:solidFill>
                  <a:srgbClr val="000000"/>
                </a:solidFill>
                <a:ea typeface="+mn-lt"/>
                <a:cs typeface="+mn-lt"/>
              </a:rPr>
              <a:t>通過提高轉換成本或提供經濟效益，讓消費者難以改變選擇</a:t>
            </a:r>
            <a:endParaRPr lang="zh-TW">
              <a:ea typeface="+mn-lt"/>
              <a:cs typeface="+mn-lt"/>
            </a:endParaRPr>
          </a:p>
        </p:txBody>
      </p:sp>
      <p:pic>
        <p:nvPicPr>
          <p:cNvPr id="53" name="圖片 52" descr="一張含有 符號, 標誌, 圖形, 鮮豔 的圖片&#10;&#10;自動產生的描述">
            <a:extLst>
              <a:ext uri="{FF2B5EF4-FFF2-40B4-BE49-F238E27FC236}">
                <a16:creationId xmlns:a16="http://schemas.microsoft.com/office/drawing/2014/main" id="{3CBB8499-B26B-C91A-7679-4C46AA59ED2E}"/>
              </a:ext>
            </a:extLst>
          </p:cNvPr>
          <p:cNvPicPr>
            <a:picLocks noChangeAspect="1"/>
          </p:cNvPicPr>
          <p:nvPr/>
        </p:nvPicPr>
        <p:blipFill>
          <a:blip r:embed="rId21"/>
          <a:stretch>
            <a:fillRect/>
          </a:stretch>
        </p:blipFill>
        <p:spPr>
          <a:xfrm>
            <a:off x="1746571" y="5188626"/>
            <a:ext cx="2769354" cy="2827472"/>
          </a:xfrm>
          <a:prstGeom prst="rect">
            <a:avLst/>
          </a:prstGeom>
        </p:spPr>
      </p:pic>
      <p:sp>
        <p:nvSpPr>
          <p:cNvPr id="54" name="文字方塊 53">
            <a:extLst>
              <a:ext uri="{FF2B5EF4-FFF2-40B4-BE49-F238E27FC236}">
                <a16:creationId xmlns:a16="http://schemas.microsoft.com/office/drawing/2014/main" id="{5A4B5883-4A18-2F65-DB41-78E8F54A00F4}"/>
              </a:ext>
            </a:extLst>
          </p:cNvPr>
          <p:cNvSpPr txBox="1"/>
          <p:nvPr/>
        </p:nvSpPr>
        <p:spPr>
          <a:xfrm>
            <a:off x="1696276" y="8203313"/>
            <a:ext cx="2875141"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較一般通路便宜</a:t>
            </a:r>
          </a:p>
        </p:txBody>
      </p:sp>
      <p:sp>
        <p:nvSpPr>
          <p:cNvPr id="55" name="矩形: 圓角 54">
            <a:extLst>
              <a:ext uri="{FF2B5EF4-FFF2-40B4-BE49-F238E27FC236}">
                <a16:creationId xmlns:a16="http://schemas.microsoft.com/office/drawing/2014/main" id="{2C044EB8-92C5-7FB4-2993-6CA7AC98389E}"/>
              </a:ext>
            </a:extLst>
          </p:cNvPr>
          <p:cNvSpPr/>
          <p:nvPr/>
        </p:nvSpPr>
        <p:spPr>
          <a:xfrm>
            <a:off x="7875077" y="5279112"/>
            <a:ext cx="2522277" cy="26362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descr="一張含有 黑色, 黑暗 的圖片&#10;&#10;自動產生的描述">
            <a:extLst>
              <a:ext uri="{FF2B5EF4-FFF2-40B4-BE49-F238E27FC236}">
                <a16:creationId xmlns:a16="http://schemas.microsoft.com/office/drawing/2014/main" id="{0DFFB5D8-FCC2-23CF-A82B-375723D5745A}"/>
              </a:ext>
            </a:extLst>
          </p:cNvPr>
          <p:cNvPicPr>
            <a:picLocks noChangeAspect="1"/>
          </p:cNvPicPr>
          <p:nvPr/>
        </p:nvPicPr>
        <p:blipFill>
          <a:blip r:embed="rId22"/>
          <a:stretch>
            <a:fillRect/>
          </a:stretch>
        </p:blipFill>
        <p:spPr>
          <a:xfrm>
            <a:off x="8070967" y="5492268"/>
            <a:ext cx="2125852" cy="2222716"/>
          </a:xfrm>
          <a:prstGeom prst="rect">
            <a:avLst/>
          </a:prstGeom>
        </p:spPr>
      </p:pic>
      <p:sp>
        <p:nvSpPr>
          <p:cNvPr id="59" name="文字方塊 58">
            <a:extLst>
              <a:ext uri="{FF2B5EF4-FFF2-40B4-BE49-F238E27FC236}">
                <a16:creationId xmlns:a16="http://schemas.microsoft.com/office/drawing/2014/main" id="{4671CC52-7B8F-DD3E-4D74-462BD0B8CA12}"/>
              </a:ext>
            </a:extLst>
          </p:cNvPr>
          <p:cNvSpPr txBox="1"/>
          <p:nvPr/>
        </p:nvSpPr>
        <p:spPr>
          <a:xfrm>
            <a:off x="7701869" y="8203313"/>
            <a:ext cx="2875141"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便利的生態系統</a:t>
            </a:r>
          </a:p>
        </p:txBody>
      </p:sp>
      <p:pic>
        <p:nvPicPr>
          <p:cNvPr id="61" name="圖片 60" descr="一張含有 圖形, 鮮豔, 平面設計, 螢幕擷取畫面 的圖片&#10;&#10;自動產生的描述">
            <a:extLst>
              <a:ext uri="{FF2B5EF4-FFF2-40B4-BE49-F238E27FC236}">
                <a16:creationId xmlns:a16="http://schemas.microsoft.com/office/drawing/2014/main" id="{F275F9D4-15F8-CA96-FF54-04CED95F8A36}"/>
              </a:ext>
            </a:extLst>
          </p:cNvPr>
          <p:cNvPicPr>
            <a:picLocks noChangeAspect="1"/>
          </p:cNvPicPr>
          <p:nvPr/>
        </p:nvPicPr>
        <p:blipFill>
          <a:blip r:embed="rId23"/>
          <a:stretch>
            <a:fillRect/>
          </a:stretch>
        </p:blipFill>
        <p:spPr>
          <a:xfrm>
            <a:off x="13953111" y="5340830"/>
            <a:ext cx="2530259" cy="2521379"/>
          </a:xfrm>
          <a:prstGeom prst="rect">
            <a:avLst/>
          </a:prstGeom>
        </p:spPr>
      </p:pic>
      <p:sp>
        <p:nvSpPr>
          <p:cNvPr id="62" name="文字方塊 61">
            <a:extLst>
              <a:ext uri="{FF2B5EF4-FFF2-40B4-BE49-F238E27FC236}">
                <a16:creationId xmlns:a16="http://schemas.microsoft.com/office/drawing/2014/main" id="{F2FD5287-E70F-E9D0-BFC7-BFCA1630DE3C}"/>
              </a:ext>
            </a:extLst>
          </p:cNvPr>
          <p:cNvSpPr txBox="1"/>
          <p:nvPr/>
        </p:nvSpPr>
        <p:spPr>
          <a:xfrm>
            <a:off x="12932548" y="8203313"/>
            <a:ext cx="4579954"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新軟體需學習成本、難兼容</a:t>
            </a:r>
          </a:p>
        </p:txBody>
      </p:sp>
    </p:spTree>
    <p:extLst>
      <p:ext uri="{BB962C8B-B14F-4D97-AF65-F5344CB8AC3E}">
        <p14:creationId xmlns:p14="http://schemas.microsoft.com/office/powerpoint/2010/main" val="2427919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723A85D-AAA3-7B4F-DA92-1EF6F7ED77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1FCF-2539-154B-E1A6-F3C6BA79490A}"/>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C8EC171E-8E6C-0604-AF8D-2F8EF77DFD10}"/>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01AEC4FA-7DF7-0D5E-4166-B1E0494BEA9D}"/>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55BBAEB9-964D-B2CC-1AF8-4FE626A08A7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ACFC0FBE-246A-DC6C-2E37-7F1045F55B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D31614D1-BDC2-3920-9E73-5992684C158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FE0D583-B518-8070-2072-9538258F73EA}"/>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DF07F4B-78C4-9D2F-9D20-9A95B6922C12}"/>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0004E85-E4CE-D7DA-00DC-5B33B232D50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B7B19DE-8807-C8BF-5C12-8BA9BA50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22CF18B0-D276-1CE5-1384-7245877C9A9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A566CB4-A306-D064-8C5C-D8DF4F7343FC}"/>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46D9878-5B8D-701E-CDB6-294F13CCB87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9450450D-2F5A-066E-1EE8-D697E32DD1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413F0BEE-AA10-216C-79F0-BFA7724603A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B884980-1A44-3A3F-97CE-5525E1CCCC4A}"/>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54EBD59-2374-7C9F-6A54-A6B701B4D88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8" name="Group 2">
            <a:extLst>
              <a:ext uri="{FF2B5EF4-FFF2-40B4-BE49-F238E27FC236}">
                <a16:creationId xmlns:a16="http://schemas.microsoft.com/office/drawing/2014/main" id="{DD7797AB-492E-6376-178C-558BB4D3EA57}"/>
              </a:ext>
            </a:extLst>
          </p:cNvPr>
          <p:cNvGrpSpPr/>
          <p:nvPr/>
        </p:nvGrpSpPr>
        <p:grpSpPr>
          <a:xfrm>
            <a:off x="0" y="97511"/>
            <a:ext cx="18288000" cy="10189490"/>
            <a:chOff x="0" y="0"/>
            <a:chExt cx="24384001" cy="13585986"/>
          </a:xfrm>
        </p:grpSpPr>
        <p:sp>
          <p:nvSpPr>
            <p:cNvPr id="30" name="Freeform 3">
              <a:extLst>
                <a:ext uri="{FF2B5EF4-FFF2-40B4-BE49-F238E27FC236}">
                  <a16:creationId xmlns:a16="http://schemas.microsoft.com/office/drawing/2014/main" id="{C850D122-645E-CE94-B3C7-D388E76966C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ACD6830E-36AD-F079-FD86-FD8B7D94F4A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2" name="Freeform 5">
              <a:extLst>
                <a:ext uri="{FF2B5EF4-FFF2-40B4-BE49-F238E27FC236}">
                  <a16:creationId xmlns:a16="http://schemas.microsoft.com/office/drawing/2014/main" id="{D7FB2C5A-62EA-56FC-ADA8-1D470C5B948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3" name="TextBox 6">
              <a:extLst>
                <a:ext uri="{FF2B5EF4-FFF2-40B4-BE49-F238E27FC236}">
                  <a16:creationId xmlns:a16="http://schemas.microsoft.com/office/drawing/2014/main" id="{D157B416-8D90-2390-E2BD-A493FB19BC3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4" name="Freeform 7">
              <a:extLst>
                <a:ext uri="{FF2B5EF4-FFF2-40B4-BE49-F238E27FC236}">
                  <a16:creationId xmlns:a16="http://schemas.microsoft.com/office/drawing/2014/main" id="{E9EC6789-0304-CC08-9B2D-23B698544D9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5" name="Group 8">
              <a:extLst>
                <a:ext uri="{FF2B5EF4-FFF2-40B4-BE49-F238E27FC236}">
                  <a16:creationId xmlns:a16="http://schemas.microsoft.com/office/drawing/2014/main" id="{A23D4963-37FA-E729-04EF-FCFDFE56F412}"/>
                </a:ext>
              </a:extLst>
            </p:cNvPr>
            <p:cNvGrpSpPr/>
            <p:nvPr/>
          </p:nvGrpSpPr>
          <p:grpSpPr>
            <a:xfrm>
              <a:off x="0" y="1358599"/>
              <a:ext cx="24384000" cy="12227387"/>
              <a:chOff x="0" y="0"/>
              <a:chExt cx="4862686" cy="2438400"/>
            </a:xfrm>
          </p:grpSpPr>
          <p:sp>
            <p:nvSpPr>
              <p:cNvPr id="51" name="Freeform 9">
                <a:extLst>
                  <a:ext uri="{FF2B5EF4-FFF2-40B4-BE49-F238E27FC236}">
                    <a16:creationId xmlns:a16="http://schemas.microsoft.com/office/drawing/2014/main" id="{EF76A475-05A4-7201-B3D0-93C4057C703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2" name="TextBox 10">
                <a:extLst>
                  <a:ext uri="{FF2B5EF4-FFF2-40B4-BE49-F238E27FC236}">
                    <a16:creationId xmlns:a16="http://schemas.microsoft.com/office/drawing/2014/main" id="{D2136792-5CA3-65F4-21FB-75DE93EC991F}"/>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6" name="AutoShape 11">
              <a:extLst>
                <a:ext uri="{FF2B5EF4-FFF2-40B4-BE49-F238E27FC236}">
                  <a16:creationId xmlns:a16="http://schemas.microsoft.com/office/drawing/2014/main" id="{AB101949-4C2C-9F87-1BE5-49115B85783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7" name="AutoShape 12">
              <a:extLst>
                <a:ext uri="{FF2B5EF4-FFF2-40B4-BE49-F238E27FC236}">
                  <a16:creationId xmlns:a16="http://schemas.microsoft.com/office/drawing/2014/main" id="{2974C531-8BA6-EFE3-BA89-A48064632DE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8" name="Freeform 13">
              <a:extLst>
                <a:ext uri="{FF2B5EF4-FFF2-40B4-BE49-F238E27FC236}">
                  <a16:creationId xmlns:a16="http://schemas.microsoft.com/office/drawing/2014/main" id="{2DF28B8E-F80F-40EC-E852-7FB2EDA99CA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9" name="TextBox 14">
              <a:extLst>
                <a:ext uri="{FF2B5EF4-FFF2-40B4-BE49-F238E27FC236}">
                  <a16:creationId xmlns:a16="http://schemas.microsoft.com/office/drawing/2014/main" id="{3FBE8A57-F308-E7F2-8049-3F57051E919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0" name="Freeform 15">
              <a:extLst>
                <a:ext uri="{FF2B5EF4-FFF2-40B4-BE49-F238E27FC236}">
                  <a16:creationId xmlns:a16="http://schemas.microsoft.com/office/drawing/2014/main" id="{9FEA89EC-982F-FD8E-C3C8-42A978D373B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1" name="Freeform 16">
              <a:extLst>
                <a:ext uri="{FF2B5EF4-FFF2-40B4-BE49-F238E27FC236}">
                  <a16:creationId xmlns:a16="http://schemas.microsoft.com/office/drawing/2014/main" id="{D7FABE17-0F73-8159-0126-9E62EFC670F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2" name="Freeform 17">
              <a:extLst>
                <a:ext uri="{FF2B5EF4-FFF2-40B4-BE49-F238E27FC236}">
                  <a16:creationId xmlns:a16="http://schemas.microsoft.com/office/drawing/2014/main" id="{D1A3389F-6A18-19DA-47C6-C4EC0CD328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3" name="Group 18">
              <a:extLst>
                <a:ext uri="{FF2B5EF4-FFF2-40B4-BE49-F238E27FC236}">
                  <a16:creationId xmlns:a16="http://schemas.microsoft.com/office/drawing/2014/main" id="{E4AB915D-ACB7-2658-C56A-A1CDB183C831}"/>
                </a:ext>
              </a:extLst>
            </p:cNvPr>
            <p:cNvGrpSpPr/>
            <p:nvPr/>
          </p:nvGrpSpPr>
          <p:grpSpPr>
            <a:xfrm>
              <a:off x="2134357" y="1651686"/>
              <a:ext cx="20878043" cy="696519"/>
              <a:chOff x="0" y="-9525"/>
              <a:chExt cx="12467294" cy="415925"/>
            </a:xfrm>
          </p:grpSpPr>
          <p:sp>
            <p:nvSpPr>
              <p:cNvPr id="49" name="Freeform 19">
                <a:extLst>
                  <a:ext uri="{FF2B5EF4-FFF2-40B4-BE49-F238E27FC236}">
                    <a16:creationId xmlns:a16="http://schemas.microsoft.com/office/drawing/2014/main" id="{F7CEE4FC-3769-E7B1-76DE-47448EC202C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0" name="TextBox 20">
                <a:extLst>
                  <a:ext uri="{FF2B5EF4-FFF2-40B4-BE49-F238E27FC236}">
                    <a16:creationId xmlns:a16="http://schemas.microsoft.com/office/drawing/2014/main" id="{8557CC9B-E93B-3156-D517-091977C3101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4" name="Freeform 21">
              <a:extLst>
                <a:ext uri="{FF2B5EF4-FFF2-40B4-BE49-F238E27FC236}">
                  <a16:creationId xmlns:a16="http://schemas.microsoft.com/office/drawing/2014/main" id="{EBF7435C-59B7-CA57-54B3-5335B4FE630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5" name="Group 22">
              <a:extLst>
                <a:ext uri="{FF2B5EF4-FFF2-40B4-BE49-F238E27FC236}">
                  <a16:creationId xmlns:a16="http://schemas.microsoft.com/office/drawing/2014/main" id="{093DB918-2C5F-EB22-8977-5266DC9C8179}"/>
                </a:ext>
              </a:extLst>
            </p:cNvPr>
            <p:cNvGrpSpPr/>
            <p:nvPr/>
          </p:nvGrpSpPr>
          <p:grpSpPr>
            <a:xfrm>
              <a:off x="447964" y="221133"/>
              <a:ext cx="796139" cy="796139"/>
              <a:chOff x="0" y="0"/>
              <a:chExt cx="812800" cy="812800"/>
            </a:xfrm>
          </p:grpSpPr>
          <p:sp>
            <p:nvSpPr>
              <p:cNvPr id="47" name="Freeform 23">
                <a:extLst>
                  <a:ext uri="{FF2B5EF4-FFF2-40B4-BE49-F238E27FC236}">
                    <a16:creationId xmlns:a16="http://schemas.microsoft.com/office/drawing/2014/main" id="{9FB664A8-5395-0514-BC8D-FC3731FC3D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8" name="TextBox 24">
                <a:extLst>
                  <a:ext uri="{FF2B5EF4-FFF2-40B4-BE49-F238E27FC236}">
                    <a16:creationId xmlns:a16="http://schemas.microsoft.com/office/drawing/2014/main" id="{9716D49A-0214-A2CB-856B-C802B324770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6" name="TextBox 25">
              <a:extLst>
                <a:ext uri="{FF2B5EF4-FFF2-40B4-BE49-F238E27FC236}">
                  <a16:creationId xmlns:a16="http://schemas.microsoft.com/office/drawing/2014/main" id="{16D2A740-6D90-7421-8D83-C701D40B64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4B6917E-86C9-0E86-6C84-F19E22707778}"/>
              </a:ext>
            </a:extLst>
          </p:cNvPr>
          <p:cNvSpPr txBox="1"/>
          <p:nvPr/>
        </p:nvSpPr>
        <p:spPr>
          <a:xfrm>
            <a:off x="2335835" y="1424646"/>
            <a:ext cx="8707740" cy="430887"/>
          </a:xfrm>
          <a:prstGeom prst="rect">
            <a:avLst/>
          </a:prstGeom>
        </p:spPr>
        <p:txBody>
          <a:bodyPr lIns="0" tIns="0" rIns="0" bIns="0" rtlCol="0" anchor="t">
            <a:spAutoFit/>
          </a:bodyPr>
          <a:lstStyle/>
          <a:p>
            <a:r>
              <a:rPr lang="zh-TW" sz="2800" b="1">
                <a:solidFill>
                  <a:srgbClr val="000000"/>
                </a:solidFill>
                <a:latin typeface="Microsoft JhengHei"/>
                <a:ea typeface="Microsoft JhengHei"/>
              </a:rPr>
              <a:t>套牢與路徑依賴</a:t>
            </a:r>
          </a:p>
        </p:txBody>
      </p:sp>
      <p:sp>
        <p:nvSpPr>
          <p:cNvPr id="7" name="投影片編號版面配置區 6">
            <a:extLst>
              <a:ext uri="{FF2B5EF4-FFF2-40B4-BE49-F238E27FC236}">
                <a16:creationId xmlns:a16="http://schemas.microsoft.com/office/drawing/2014/main" id="{3C324D6E-64E9-DDFC-12C2-979348000D33}"/>
              </a:ext>
            </a:extLst>
          </p:cNvPr>
          <p:cNvSpPr>
            <a:spLocks noGrp="1"/>
          </p:cNvSpPr>
          <p:nvPr>
            <p:ph type="sldNum" sz="quarter" idx="12"/>
          </p:nvPr>
        </p:nvSpPr>
        <p:spPr/>
        <p:txBody>
          <a:bodyPr/>
          <a:lstStyle/>
          <a:p>
            <a:fld id="{B6F15528-21DE-4FAA-801E-634DDDAF4B2B}" type="slidenum">
              <a:rPr lang="en-US" smtClean="0"/>
              <a:pPr/>
              <a:t>71</a:t>
            </a:fld>
            <a:endParaRPr lang="en-US"/>
          </a:p>
        </p:txBody>
      </p:sp>
      <p:grpSp>
        <p:nvGrpSpPr>
          <p:cNvPr id="8" name="群組 7">
            <a:extLst>
              <a:ext uri="{FF2B5EF4-FFF2-40B4-BE49-F238E27FC236}">
                <a16:creationId xmlns:a16="http://schemas.microsoft.com/office/drawing/2014/main" id="{BCD76BB4-588F-8576-728E-357F07DA542F}"/>
              </a:ext>
            </a:extLst>
          </p:cNvPr>
          <p:cNvGrpSpPr/>
          <p:nvPr/>
        </p:nvGrpSpPr>
        <p:grpSpPr>
          <a:xfrm>
            <a:off x="779979" y="2261143"/>
            <a:ext cx="5486400" cy="1363305"/>
            <a:chOff x="779979" y="2261143"/>
            <a:chExt cx="3692451" cy="1363305"/>
          </a:xfrm>
        </p:grpSpPr>
        <p:grpSp>
          <p:nvGrpSpPr>
            <p:cNvPr id="9" name="群組 8">
              <a:extLst>
                <a:ext uri="{FF2B5EF4-FFF2-40B4-BE49-F238E27FC236}">
                  <a16:creationId xmlns:a16="http://schemas.microsoft.com/office/drawing/2014/main" id="{D94EDB4F-AC12-2ED0-B18E-F8CB6DF61F8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951E273E-5950-C72D-DC40-73EA49D4C2F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2CEF19AB-27C7-19DF-1C8A-641ADAE99D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B719359-26F5-7EAC-5268-0D1B9842E93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10" name="文字方塊 9">
              <a:extLst>
                <a:ext uri="{FF2B5EF4-FFF2-40B4-BE49-F238E27FC236}">
                  <a16:creationId xmlns:a16="http://schemas.microsoft.com/office/drawing/2014/main" id="{4296847A-E5F6-CC80-C8A9-4E9E7A5CC042}"/>
                </a:ext>
              </a:extLst>
            </p:cNvPr>
            <p:cNvSpPr txBox="1"/>
            <p:nvPr/>
          </p:nvSpPr>
          <p:spPr>
            <a:xfrm>
              <a:off x="947373" y="2672659"/>
              <a:ext cx="3311644" cy="830997"/>
            </a:xfrm>
            <a:prstGeom prst="rect">
              <a:avLst/>
            </a:prstGeom>
            <a:noFill/>
          </p:spPr>
          <p:txBody>
            <a:bodyPr wrap="square" lIns="91440" tIns="45720" rIns="91440" bIns="45720" rtlCol="0" anchor="t">
              <a:spAutoFit/>
            </a:bodyPr>
            <a:lstStyle/>
            <a:p>
              <a:pPr algn="ctr"/>
              <a:r>
                <a:rPr lang="en-US" sz="4800" err="1">
                  <a:ea typeface="+mn-lt"/>
                  <a:cs typeface="+mn-lt"/>
                </a:rPr>
                <a:t>關係型</a:t>
              </a:r>
              <a:r>
                <a:rPr lang="en-US" altLang="zh-TW" sz="4800" err="1">
                  <a:latin typeface="微軟正黑體"/>
                  <a:ea typeface="微軟正黑體"/>
                </a:rPr>
                <a:t>套牢</a:t>
              </a:r>
              <a:endParaRPr lang="en-US" altLang="zh-TW" sz="4800" err="1">
                <a:latin typeface="微軟正黑體" panose="020B0604030504040204" pitchFamily="34" charset="-120"/>
                <a:ea typeface="微軟正黑體" panose="020B0604030504040204" pitchFamily="34" charset="-120"/>
              </a:endParaRPr>
            </a:p>
          </p:txBody>
        </p:sp>
      </p:grpSp>
      <p:sp>
        <p:nvSpPr>
          <p:cNvPr id="29" name="文字方塊 28">
            <a:extLst>
              <a:ext uri="{FF2B5EF4-FFF2-40B4-BE49-F238E27FC236}">
                <a16:creationId xmlns:a16="http://schemas.microsoft.com/office/drawing/2014/main" id="{9A0951A6-01A6-1E7A-E87C-00DC169D1BE5}"/>
              </a:ext>
            </a:extLst>
          </p:cNvPr>
          <p:cNvSpPr txBox="1"/>
          <p:nvPr/>
        </p:nvSpPr>
        <p:spPr>
          <a:xfrm>
            <a:off x="1095717" y="3999398"/>
            <a:ext cx="16668633" cy="646331"/>
          </a:xfrm>
          <a:prstGeom prst="rect">
            <a:avLst/>
          </a:prstGeom>
          <a:noFill/>
        </p:spPr>
        <p:txBody>
          <a:bodyPr wrap="square" lIns="91440" tIns="45720" rIns="91440" bIns="45720" anchor="t">
            <a:spAutoFit/>
          </a:bodyPr>
          <a:lstStyle/>
          <a:p>
            <a:pPr indent="-1079500" algn="just"/>
            <a:r>
              <a:rPr lang="zh-TW" altLang="en-US" sz="3600">
                <a:solidFill>
                  <a:srgbClr val="000000"/>
                </a:solidFill>
                <a:ea typeface="+mn-lt"/>
                <a:cs typeface="+mn-lt"/>
              </a:rPr>
              <a:t>透過</a:t>
            </a:r>
            <a:r>
              <a:rPr lang="zh-TW" sz="3600">
                <a:solidFill>
                  <a:srgbClr val="000000"/>
                </a:solidFill>
                <a:ea typeface="+mn-lt"/>
                <a:cs typeface="+mn-lt"/>
              </a:rPr>
              <a:t>品牌情感</a:t>
            </a:r>
            <a:r>
              <a:rPr lang="zh-TW" altLang="en-US" sz="3600">
                <a:solidFill>
                  <a:srgbClr val="000000"/>
                </a:solidFill>
                <a:ea typeface="+mn-lt"/>
                <a:cs typeface="+mn-lt"/>
              </a:rPr>
              <a:t>、信任和忠誠（會員）計畫來增強消費者與品牌之間</a:t>
            </a:r>
            <a:r>
              <a:rPr lang="zh-TW" sz="3600">
                <a:solidFill>
                  <a:srgbClr val="000000"/>
                </a:solidFill>
                <a:ea typeface="+mn-lt"/>
                <a:cs typeface="+mn-lt"/>
              </a:rPr>
              <a:t>的</a:t>
            </a:r>
            <a:r>
              <a:rPr lang="zh-TW" altLang="en-US" sz="3600">
                <a:solidFill>
                  <a:srgbClr val="000000"/>
                </a:solidFill>
                <a:ea typeface="+mn-lt"/>
                <a:cs typeface="+mn-lt"/>
              </a:rPr>
              <a:t>情感連結</a:t>
            </a:r>
            <a:endParaRPr lang="zh-TW"/>
          </a:p>
        </p:txBody>
      </p:sp>
      <p:pic>
        <p:nvPicPr>
          <p:cNvPr id="53" name="圖片 52" descr="一張含有 符號, 標誌, 圖形, 鮮豔 的圖片&#10;&#10;自動產生的描述">
            <a:extLst>
              <a:ext uri="{FF2B5EF4-FFF2-40B4-BE49-F238E27FC236}">
                <a16:creationId xmlns:a16="http://schemas.microsoft.com/office/drawing/2014/main" id="{CDE8FC2F-9011-2D8D-EE3F-96C59A2C0C2C}"/>
              </a:ext>
            </a:extLst>
          </p:cNvPr>
          <p:cNvPicPr>
            <a:picLocks noChangeAspect="1"/>
          </p:cNvPicPr>
          <p:nvPr/>
        </p:nvPicPr>
        <p:blipFill>
          <a:blip r:embed="rId21"/>
          <a:stretch>
            <a:fillRect/>
          </a:stretch>
        </p:blipFill>
        <p:spPr>
          <a:xfrm>
            <a:off x="1746571" y="5188626"/>
            <a:ext cx="2769354" cy="2827472"/>
          </a:xfrm>
          <a:prstGeom prst="rect">
            <a:avLst/>
          </a:prstGeom>
        </p:spPr>
      </p:pic>
      <p:sp>
        <p:nvSpPr>
          <p:cNvPr id="55" name="文字方塊 54">
            <a:extLst>
              <a:ext uri="{FF2B5EF4-FFF2-40B4-BE49-F238E27FC236}">
                <a16:creationId xmlns:a16="http://schemas.microsoft.com/office/drawing/2014/main" id="{EFE645C5-3A2B-7F47-BFB8-EA8BD3F2FE52}"/>
              </a:ext>
            </a:extLst>
          </p:cNvPr>
          <p:cNvSpPr txBox="1"/>
          <p:nvPr/>
        </p:nvSpPr>
        <p:spPr>
          <a:xfrm>
            <a:off x="1463802" y="8203313"/>
            <a:ext cx="3359463"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會員制的點數回饋</a:t>
            </a:r>
          </a:p>
        </p:txBody>
      </p:sp>
      <p:sp>
        <p:nvSpPr>
          <p:cNvPr id="88" name="矩形: 圓角 87">
            <a:extLst>
              <a:ext uri="{FF2B5EF4-FFF2-40B4-BE49-F238E27FC236}">
                <a16:creationId xmlns:a16="http://schemas.microsoft.com/office/drawing/2014/main" id="{82E730EE-7837-03BE-19E0-4BC5AF61098E}"/>
              </a:ext>
            </a:extLst>
          </p:cNvPr>
          <p:cNvSpPr/>
          <p:nvPr/>
        </p:nvSpPr>
        <p:spPr>
          <a:xfrm>
            <a:off x="7875077" y="5279112"/>
            <a:ext cx="2522277" cy="26362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2" name="文字方塊 91">
            <a:extLst>
              <a:ext uri="{FF2B5EF4-FFF2-40B4-BE49-F238E27FC236}">
                <a16:creationId xmlns:a16="http://schemas.microsoft.com/office/drawing/2014/main" id="{7C3AAB32-C235-EE9E-F031-F6BA4A081B00}"/>
              </a:ext>
            </a:extLst>
          </p:cNvPr>
          <p:cNvSpPr txBox="1"/>
          <p:nvPr/>
        </p:nvSpPr>
        <p:spPr>
          <a:xfrm>
            <a:off x="7256293" y="8203313"/>
            <a:ext cx="3746920"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星享卡 → 點數、活動</a:t>
            </a:r>
          </a:p>
        </p:txBody>
      </p:sp>
      <p:sp>
        <p:nvSpPr>
          <p:cNvPr id="96" name="文字方塊 95">
            <a:extLst>
              <a:ext uri="{FF2B5EF4-FFF2-40B4-BE49-F238E27FC236}">
                <a16:creationId xmlns:a16="http://schemas.microsoft.com/office/drawing/2014/main" id="{305A5F56-9EC8-C9E2-08E3-60B66ED05560}"/>
              </a:ext>
            </a:extLst>
          </p:cNvPr>
          <p:cNvSpPr txBox="1"/>
          <p:nvPr/>
        </p:nvSpPr>
        <p:spPr>
          <a:xfrm>
            <a:off x="13188606" y="8203313"/>
            <a:ext cx="4018141"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專屬價格、優惠、服務</a:t>
            </a:r>
          </a:p>
        </p:txBody>
      </p:sp>
      <p:pic>
        <p:nvPicPr>
          <p:cNvPr id="97" name="圖片 96" descr="一張含有 圖畫, 圖形, 藝術, 美工圖案 的圖片&#10;&#10;自動產生的描述">
            <a:extLst>
              <a:ext uri="{FF2B5EF4-FFF2-40B4-BE49-F238E27FC236}">
                <a16:creationId xmlns:a16="http://schemas.microsoft.com/office/drawing/2014/main" id="{3CDD9875-CFAB-37EB-65EF-161EBC62EE19}"/>
              </a:ext>
            </a:extLst>
          </p:cNvPr>
          <p:cNvPicPr>
            <a:picLocks noChangeAspect="1"/>
          </p:cNvPicPr>
          <p:nvPr/>
        </p:nvPicPr>
        <p:blipFill>
          <a:blip r:embed="rId22"/>
          <a:stretch>
            <a:fillRect/>
          </a:stretch>
        </p:blipFill>
        <p:spPr>
          <a:xfrm>
            <a:off x="8055898" y="5484378"/>
            <a:ext cx="2170840" cy="2220133"/>
          </a:xfrm>
          <a:prstGeom prst="rect">
            <a:avLst/>
          </a:prstGeom>
        </p:spPr>
      </p:pic>
      <p:sp>
        <p:nvSpPr>
          <p:cNvPr id="54" name="矩形: 圓角 53">
            <a:extLst>
              <a:ext uri="{FF2B5EF4-FFF2-40B4-BE49-F238E27FC236}">
                <a16:creationId xmlns:a16="http://schemas.microsoft.com/office/drawing/2014/main" id="{4F4A42A6-CA58-C2B5-FDA6-BC420BA4371E}"/>
              </a:ext>
            </a:extLst>
          </p:cNvPr>
          <p:cNvSpPr/>
          <p:nvPr/>
        </p:nvSpPr>
        <p:spPr>
          <a:xfrm>
            <a:off x="13937947" y="5245982"/>
            <a:ext cx="2522277" cy="26362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descr="一張含有 圖形, 字型, 平面設計, 標誌 的圖片&#10;&#10;自動產生的描述">
            <a:extLst>
              <a:ext uri="{FF2B5EF4-FFF2-40B4-BE49-F238E27FC236}">
                <a16:creationId xmlns:a16="http://schemas.microsoft.com/office/drawing/2014/main" id="{6775115D-CD00-54FA-FA07-C8CCFD4CAEA8}"/>
              </a:ext>
            </a:extLst>
          </p:cNvPr>
          <p:cNvPicPr>
            <a:picLocks noChangeAspect="1"/>
          </p:cNvPicPr>
          <p:nvPr/>
        </p:nvPicPr>
        <p:blipFill>
          <a:blip r:embed="rId23"/>
          <a:stretch>
            <a:fillRect/>
          </a:stretch>
        </p:blipFill>
        <p:spPr>
          <a:xfrm>
            <a:off x="14043992" y="5496339"/>
            <a:ext cx="2325757" cy="2226367"/>
          </a:xfrm>
          <a:prstGeom prst="rect">
            <a:avLst/>
          </a:prstGeom>
        </p:spPr>
      </p:pic>
    </p:spTree>
    <p:extLst>
      <p:ext uri="{BB962C8B-B14F-4D97-AF65-F5344CB8AC3E}">
        <p14:creationId xmlns:p14="http://schemas.microsoft.com/office/powerpoint/2010/main" val="1036851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723A85D-AAA3-7B4F-DA92-1EF6F7ED77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1FCF-2539-154B-E1A6-F3C6BA79490A}"/>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C8EC171E-8E6C-0604-AF8D-2F8EF77DFD10}"/>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01AEC4FA-7DF7-0D5E-4166-B1E0494BEA9D}"/>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55BBAEB9-964D-B2CC-1AF8-4FE626A08A7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ACFC0FBE-246A-DC6C-2E37-7F1045F55B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D31614D1-BDC2-3920-9E73-5992684C158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FE0D583-B518-8070-2072-9538258F73EA}"/>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DF07F4B-78C4-9D2F-9D20-9A95B6922C12}"/>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0004E85-E4CE-D7DA-00DC-5B33B232D50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B7B19DE-8807-C8BF-5C12-8BA9BA50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22CF18B0-D276-1CE5-1384-7245877C9A9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A566CB4-A306-D064-8C5C-D8DF4F7343FC}"/>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46D9878-5B8D-701E-CDB6-294F13CCB87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9450450D-2F5A-066E-1EE8-D697E32DD1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413F0BEE-AA10-216C-79F0-BFA7724603A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B884980-1A44-3A3F-97CE-5525E1CCCC4A}"/>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54EBD59-2374-7C9F-6A54-A6B701B4D88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8" name="Group 2">
            <a:extLst>
              <a:ext uri="{FF2B5EF4-FFF2-40B4-BE49-F238E27FC236}">
                <a16:creationId xmlns:a16="http://schemas.microsoft.com/office/drawing/2014/main" id="{DD7797AB-492E-6376-178C-558BB4D3EA57}"/>
              </a:ext>
            </a:extLst>
          </p:cNvPr>
          <p:cNvGrpSpPr/>
          <p:nvPr/>
        </p:nvGrpSpPr>
        <p:grpSpPr>
          <a:xfrm>
            <a:off x="0" y="97511"/>
            <a:ext cx="18288000" cy="10189490"/>
            <a:chOff x="0" y="0"/>
            <a:chExt cx="24384001" cy="13585986"/>
          </a:xfrm>
        </p:grpSpPr>
        <p:sp>
          <p:nvSpPr>
            <p:cNvPr id="30" name="Freeform 3">
              <a:extLst>
                <a:ext uri="{FF2B5EF4-FFF2-40B4-BE49-F238E27FC236}">
                  <a16:creationId xmlns:a16="http://schemas.microsoft.com/office/drawing/2014/main" id="{C850D122-645E-CE94-B3C7-D388E76966C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ACD6830E-36AD-F079-FD86-FD8B7D94F4A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2" name="Freeform 5">
              <a:extLst>
                <a:ext uri="{FF2B5EF4-FFF2-40B4-BE49-F238E27FC236}">
                  <a16:creationId xmlns:a16="http://schemas.microsoft.com/office/drawing/2014/main" id="{D7FB2C5A-62EA-56FC-ADA8-1D470C5B948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3" name="TextBox 6">
              <a:extLst>
                <a:ext uri="{FF2B5EF4-FFF2-40B4-BE49-F238E27FC236}">
                  <a16:creationId xmlns:a16="http://schemas.microsoft.com/office/drawing/2014/main" id="{D157B416-8D90-2390-E2BD-A493FB19BC3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4" name="Freeform 7">
              <a:extLst>
                <a:ext uri="{FF2B5EF4-FFF2-40B4-BE49-F238E27FC236}">
                  <a16:creationId xmlns:a16="http://schemas.microsoft.com/office/drawing/2014/main" id="{E9EC6789-0304-CC08-9B2D-23B698544D9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5" name="Group 8">
              <a:extLst>
                <a:ext uri="{FF2B5EF4-FFF2-40B4-BE49-F238E27FC236}">
                  <a16:creationId xmlns:a16="http://schemas.microsoft.com/office/drawing/2014/main" id="{A23D4963-37FA-E729-04EF-FCFDFE56F412}"/>
                </a:ext>
              </a:extLst>
            </p:cNvPr>
            <p:cNvGrpSpPr/>
            <p:nvPr/>
          </p:nvGrpSpPr>
          <p:grpSpPr>
            <a:xfrm>
              <a:off x="0" y="1358599"/>
              <a:ext cx="24384000" cy="12227387"/>
              <a:chOff x="0" y="0"/>
              <a:chExt cx="4862686" cy="2438400"/>
            </a:xfrm>
          </p:grpSpPr>
          <p:sp>
            <p:nvSpPr>
              <p:cNvPr id="51" name="Freeform 9">
                <a:extLst>
                  <a:ext uri="{FF2B5EF4-FFF2-40B4-BE49-F238E27FC236}">
                    <a16:creationId xmlns:a16="http://schemas.microsoft.com/office/drawing/2014/main" id="{EF76A475-05A4-7201-B3D0-93C4057C703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2" name="TextBox 10">
                <a:extLst>
                  <a:ext uri="{FF2B5EF4-FFF2-40B4-BE49-F238E27FC236}">
                    <a16:creationId xmlns:a16="http://schemas.microsoft.com/office/drawing/2014/main" id="{D2136792-5CA3-65F4-21FB-75DE93EC991F}"/>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6" name="AutoShape 11">
              <a:extLst>
                <a:ext uri="{FF2B5EF4-FFF2-40B4-BE49-F238E27FC236}">
                  <a16:creationId xmlns:a16="http://schemas.microsoft.com/office/drawing/2014/main" id="{AB101949-4C2C-9F87-1BE5-49115B85783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7" name="AutoShape 12">
              <a:extLst>
                <a:ext uri="{FF2B5EF4-FFF2-40B4-BE49-F238E27FC236}">
                  <a16:creationId xmlns:a16="http://schemas.microsoft.com/office/drawing/2014/main" id="{2974C531-8BA6-EFE3-BA89-A48064632DE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8" name="Freeform 13">
              <a:extLst>
                <a:ext uri="{FF2B5EF4-FFF2-40B4-BE49-F238E27FC236}">
                  <a16:creationId xmlns:a16="http://schemas.microsoft.com/office/drawing/2014/main" id="{2DF28B8E-F80F-40EC-E852-7FB2EDA99CA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9" name="TextBox 14">
              <a:extLst>
                <a:ext uri="{FF2B5EF4-FFF2-40B4-BE49-F238E27FC236}">
                  <a16:creationId xmlns:a16="http://schemas.microsoft.com/office/drawing/2014/main" id="{3FBE8A57-F308-E7F2-8049-3F57051E919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0" name="Freeform 15">
              <a:extLst>
                <a:ext uri="{FF2B5EF4-FFF2-40B4-BE49-F238E27FC236}">
                  <a16:creationId xmlns:a16="http://schemas.microsoft.com/office/drawing/2014/main" id="{9FEA89EC-982F-FD8E-C3C8-42A978D373B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1" name="Freeform 16">
              <a:extLst>
                <a:ext uri="{FF2B5EF4-FFF2-40B4-BE49-F238E27FC236}">
                  <a16:creationId xmlns:a16="http://schemas.microsoft.com/office/drawing/2014/main" id="{D7FABE17-0F73-8159-0126-9E62EFC670F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2" name="Freeform 17">
              <a:extLst>
                <a:ext uri="{FF2B5EF4-FFF2-40B4-BE49-F238E27FC236}">
                  <a16:creationId xmlns:a16="http://schemas.microsoft.com/office/drawing/2014/main" id="{D1A3389F-6A18-19DA-47C6-C4EC0CD328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3" name="Group 18">
              <a:extLst>
                <a:ext uri="{FF2B5EF4-FFF2-40B4-BE49-F238E27FC236}">
                  <a16:creationId xmlns:a16="http://schemas.microsoft.com/office/drawing/2014/main" id="{E4AB915D-ACB7-2658-C56A-A1CDB183C831}"/>
                </a:ext>
              </a:extLst>
            </p:cNvPr>
            <p:cNvGrpSpPr/>
            <p:nvPr/>
          </p:nvGrpSpPr>
          <p:grpSpPr>
            <a:xfrm>
              <a:off x="2134357" y="1651686"/>
              <a:ext cx="20878043" cy="696519"/>
              <a:chOff x="0" y="-9525"/>
              <a:chExt cx="12467294" cy="415925"/>
            </a:xfrm>
          </p:grpSpPr>
          <p:sp>
            <p:nvSpPr>
              <p:cNvPr id="49" name="Freeform 19">
                <a:extLst>
                  <a:ext uri="{FF2B5EF4-FFF2-40B4-BE49-F238E27FC236}">
                    <a16:creationId xmlns:a16="http://schemas.microsoft.com/office/drawing/2014/main" id="{F7CEE4FC-3769-E7B1-76DE-47448EC202C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0" name="TextBox 20">
                <a:extLst>
                  <a:ext uri="{FF2B5EF4-FFF2-40B4-BE49-F238E27FC236}">
                    <a16:creationId xmlns:a16="http://schemas.microsoft.com/office/drawing/2014/main" id="{8557CC9B-E93B-3156-D517-091977C3101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4" name="Freeform 21">
              <a:extLst>
                <a:ext uri="{FF2B5EF4-FFF2-40B4-BE49-F238E27FC236}">
                  <a16:creationId xmlns:a16="http://schemas.microsoft.com/office/drawing/2014/main" id="{EBF7435C-59B7-CA57-54B3-5335B4FE630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5" name="Group 22">
              <a:extLst>
                <a:ext uri="{FF2B5EF4-FFF2-40B4-BE49-F238E27FC236}">
                  <a16:creationId xmlns:a16="http://schemas.microsoft.com/office/drawing/2014/main" id="{093DB918-2C5F-EB22-8977-5266DC9C8179}"/>
                </a:ext>
              </a:extLst>
            </p:cNvPr>
            <p:cNvGrpSpPr/>
            <p:nvPr/>
          </p:nvGrpSpPr>
          <p:grpSpPr>
            <a:xfrm>
              <a:off x="447964" y="221133"/>
              <a:ext cx="796139" cy="796139"/>
              <a:chOff x="0" y="0"/>
              <a:chExt cx="812800" cy="812800"/>
            </a:xfrm>
          </p:grpSpPr>
          <p:sp>
            <p:nvSpPr>
              <p:cNvPr id="47" name="Freeform 23">
                <a:extLst>
                  <a:ext uri="{FF2B5EF4-FFF2-40B4-BE49-F238E27FC236}">
                    <a16:creationId xmlns:a16="http://schemas.microsoft.com/office/drawing/2014/main" id="{9FB664A8-5395-0514-BC8D-FC3731FC3D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8" name="TextBox 24">
                <a:extLst>
                  <a:ext uri="{FF2B5EF4-FFF2-40B4-BE49-F238E27FC236}">
                    <a16:creationId xmlns:a16="http://schemas.microsoft.com/office/drawing/2014/main" id="{9716D49A-0214-A2CB-856B-C802B324770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6" name="TextBox 25">
              <a:extLst>
                <a:ext uri="{FF2B5EF4-FFF2-40B4-BE49-F238E27FC236}">
                  <a16:creationId xmlns:a16="http://schemas.microsoft.com/office/drawing/2014/main" id="{16D2A740-6D90-7421-8D83-C701D40B64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4B6917E-86C9-0E86-6C84-F19E22707778}"/>
              </a:ext>
            </a:extLst>
          </p:cNvPr>
          <p:cNvSpPr txBox="1"/>
          <p:nvPr/>
        </p:nvSpPr>
        <p:spPr>
          <a:xfrm>
            <a:off x="2335835" y="1424646"/>
            <a:ext cx="8707740" cy="430887"/>
          </a:xfrm>
          <a:prstGeom prst="rect">
            <a:avLst/>
          </a:prstGeom>
        </p:spPr>
        <p:txBody>
          <a:bodyPr lIns="0" tIns="0" rIns="0" bIns="0" rtlCol="0" anchor="t">
            <a:spAutoFit/>
          </a:bodyPr>
          <a:lstStyle/>
          <a:p>
            <a:r>
              <a:rPr lang="zh-TW" sz="2800" b="1">
                <a:solidFill>
                  <a:srgbClr val="000000"/>
                </a:solidFill>
                <a:latin typeface="Microsoft JhengHei"/>
                <a:ea typeface="Microsoft JhengHei"/>
              </a:rPr>
              <a:t>套牢與路徑依賴</a:t>
            </a:r>
          </a:p>
        </p:txBody>
      </p:sp>
      <p:sp>
        <p:nvSpPr>
          <p:cNvPr id="7" name="投影片編號版面配置區 6">
            <a:extLst>
              <a:ext uri="{FF2B5EF4-FFF2-40B4-BE49-F238E27FC236}">
                <a16:creationId xmlns:a16="http://schemas.microsoft.com/office/drawing/2014/main" id="{3C324D6E-64E9-DDFC-12C2-979348000D33}"/>
              </a:ext>
            </a:extLst>
          </p:cNvPr>
          <p:cNvSpPr>
            <a:spLocks noGrp="1"/>
          </p:cNvSpPr>
          <p:nvPr>
            <p:ph type="sldNum" sz="quarter" idx="12"/>
          </p:nvPr>
        </p:nvSpPr>
        <p:spPr/>
        <p:txBody>
          <a:bodyPr/>
          <a:lstStyle/>
          <a:p>
            <a:fld id="{B6F15528-21DE-4FAA-801E-634DDDAF4B2B}" type="slidenum">
              <a:rPr lang="en-US" smtClean="0"/>
              <a:pPr/>
              <a:t>72</a:t>
            </a:fld>
            <a:endParaRPr lang="en-US"/>
          </a:p>
        </p:txBody>
      </p:sp>
      <p:grpSp>
        <p:nvGrpSpPr>
          <p:cNvPr id="8" name="群組 7">
            <a:extLst>
              <a:ext uri="{FF2B5EF4-FFF2-40B4-BE49-F238E27FC236}">
                <a16:creationId xmlns:a16="http://schemas.microsoft.com/office/drawing/2014/main" id="{BCD76BB4-588F-8576-728E-357F07DA542F}"/>
              </a:ext>
            </a:extLst>
          </p:cNvPr>
          <p:cNvGrpSpPr/>
          <p:nvPr/>
        </p:nvGrpSpPr>
        <p:grpSpPr>
          <a:xfrm>
            <a:off x="779979" y="2261143"/>
            <a:ext cx="5486400" cy="1363305"/>
            <a:chOff x="779979" y="2261143"/>
            <a:chExt cx="3692451" cy="1363305"/>
          </a:xfrm>
        </p:grpSpPr>
        <p:grpSp>
          <p:nvGrpSpPr>
            <p:cNvPr id="9" name="群組 8">
              <a:extLst>
                <a:ext uri="{FF2B5EF4-FFF2-40B4-BE49-F238E27FC236}">
                  <a16:creationId xmlns:a16="http://schemas.microsoft.com/office/drawing/2014/main" id="{D94EDB4F-AC12-2ED0-B18E-F8CB6DF61F8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951E273E-5950-C72D-DC40-73EA49D4C2F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2CEF19AB-27C7-19DF-1C8A-641ADAE99D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B719359-26F5-7EAC-5268-0D1B9842E93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10" name="文字方塊 9">
              <a:extLst>
                <a:ext uri="{FF2B5EF4-FFF2-40B4-BE49-F238E27FC236}">
                  <a16:creationId xmlns:a16="http://schemas.microsoft.com/office/drawing/2014/main" id="{4296847A-E5F6-CC80-C8A9-4E9E7A5CC042}"/>
                </a:ext>
              </a:extLst>
            </p:cNvPr>
            <p:cNvSpPr txBox="1"/>
            <p:nvPr/>
          </p:nvSpPr>
          <p:spPr>
            <a:xfrm>
              <a:off x="947373" y="2672659"/>
              <a:ext cx="3311644" cy="830997"/>
            </a:xfrm>
            <a:prstGeom prst="rect">
              <a:avLst/>
            </a:prstGeom>
            <a:noFill/>
          </p:spPr>
          <p:txBody>
            <a:bodyPr wrap="square" lIns="91440" tIns="45720" rIns="91440" bIns="45720" rtlCol="0" anchor="t">
              <a:spAutoFit/>
            </a:bodyPr>
            <a:lstStyle/>
            <a:p>
              <a:pPr algn="ctr"/>
              <a:r>
                <a:rPr lang="zh-TW" altLang="en-US" sz="4800">
                  <a:ea typeface="+mn-lt"/>
                  <a:cs typeface="+mn-lt"/>
                </a:rPr>
                <a:t>場域型</a:t>
              </a:r>
              <a:r>
                <a:rPr lang="en-US" altLang="zh-TW" sz="4800" err="1">
                  <a:latin typeface="微軟正黑體"/>
                  <a:ea typeface="微軟正黑體"/>
                </a:rPr>
                <a:t>套牢</a:t>
              </a:r>
              <a:endParaRPr lang="en-US" altLang="zh-TW" sz="4800" err="1">
                <a:latin typeface="微軟正黑體" panose="020B0604030504040204" pitchFamily="34" charset="-120"/>
                <a:ea typeface="微軟正黑體" panose="020B0604030504040204" pitchFamily="34" charset="-120"/>
              </a:endParaRPr>
            </a:p>
          </p:txBody>
        </p:sp>
      </p:grpSp>
      <p:sp>
        <p:nvSpPr>
          <p:cNvPr id="29" name="文字方塊 28">
            <a:extLst>
              <a:ext uri="{FF2B5EF4-FFF2-40B4-BE49-F238E27FC236}">
                <a16:creationId xmlns:a16="http://schemas.microsoft.com/office/drawing/2014/main" id="{9A0951A6-01A6-1E7A-E87C-00DC169D1BE5}"/>
              </a:ext>
            </a:extLst>
          </p:cNvPr>
          <p:cNvSpPr txBox="1"/>
          <p:nvPr/>
        </p:nvSpPr>
        <p:spPr>
          <a:xfrm>
            <a:off x="1095717" y="3999398"/>
            <a:ext cx="16668633" cy="646331"/>
          </a:xfrm>
          <a:prstGeom prst="rect">
            <a:avLst/>
          </a:prstGeom>
          <a:noFill/>
        </p:spPr>
        <p:txBody>
          <a:bodyPr wrap="square" lIns="91440" tIns="45720" rIns="91440" bIns="45720" anchor="t">
            <a:spAutoFit/>
          </a:bodyPr>
          <a:lstStyle/>
          <a:p>
            <a:pPr indent="-1079500" algn="just"/>
            <a:r>
              <a:rPr lang="zh-TW" altLang="en-US" sz="3600">
                <a:solidFill>
                  <a:srgbClr val="000000"/>
                </a:solidFill>
                <a:ea typeface="+mn-lt"/>
                <a:cs typeface="+mn-lt"/>
              </a:rPr>
              <a:t>基於地理位置或</a:t>
            </a:r>
            <a:r>
              <a:rPr lang="zh-TW" sz="3600">
                <a:solidFill>
                  <a:srgbClr val="000000"/>
                </a:solidFill>
                <a:ea typeface="+mn-lt"/>
                <a:cs typeface="+mn-lt"/>
              </a:rPr>
              <a:t>特定場</a:t>
            </a:r>
            <a:r>
              <a:rPr lang="zh-TW" altLang="en-US" sz="3600">
                <a:solidFill>
                  <a:srgbClr val="000000"/>
                </a:solidFill>
                <a:ea typeface="+mn-lt"/>
                <a:cs typeface="+mn-lt"/>
              </a:rPr>
              <a:t>景</a:t>
            </a:r>
            <a:r>
              <a:rPr lang="zh-TW" sz="3600">
                <a:solidFill>
                  <a:srgbClr val="000000"/>
                </a:solidFill>
                <a:ea typeface="+mn-lt"/>
                <a:cs typeface="+mn-lt"/>
              </a:rPr>
              <a:t>的</a:t>
            </a:r>
            <a:r>
              <a:rPr lang="zh-TW" altLang="en-US" sz="3600">
                <a:solidFill>
                  <a:srgbClr val="000000"/>
                </a:solidFill>
                <a:ea typeface="+mn-lt"/>
                <a:cs typeface="+mn-lt"/>
              </a:rPr>
              <a:t>設計，讓消費者依賴實體空間或體驗，無法輕易替代</a:t>
            </a:r>
            <a:endParaRPr lang="zh-TW"/>
          </a:p>
        </p:txBody>
      </p:sp>
      <p:pic>
        <p:nvPicPr>
          <p:cNvPr id="53" name="圖片 52" descr="一張含有 符號, 標誌, 圖形, 鮮豔 的圖片&#10;&#10;自動產生的描述">
            <a:extLst>
              <a:ext uri="{FF2B5EF4-FFF2-40B4-BE49-F238E27FC236}">
                <a16:creationId xmlns:a16="http://schemas.microsoft.com/office/drawing/2014/main" id="{7C341469-2270-C595-8669-13BB7EB3B12B}"/>
              </a:ext>
            </a:extLst>
          </p:cNvPr>
          <p:cNvPicPr>
            <a:picLocks noChangeAspect="1"/>
          </p:cNvPicPr>
          <p:nvPr/>
        </p:nvPicPr>
        <p:blipFill>
          <a:blip r:embed="rId21"/>
          <a:stretch>
            <a:fillRect/>
          </a:stretch>
        </p:blipFill>
        <p:spPr>
          <a:xfrm>
            <a:off x="1746571" y="5188626"/>
            <a:ext cx="2769354" cy="2827472"/>
          </a:xfrm>
          <a:prstGeom prst="rect">
            <a:avLst/>
          </a:prstGeom>
        </p:spPr>
      </p:pic>
      <p:sp>
        <p:nvSpPr>
          <p:cNvPr id="55" name="矩形: 圓角 54">
            <a:extLst>
              <a:ext uri="{FF2B5EF4-FFF2-40B4-BE49-F238E27FC236}">
                <a16:creationId xmlns:a16="http://schemas.microsoft.com/office/drawing/2014/main" id="{8A1EC02F-76F7-A358-1D96-3BA7F8DB805A}"/>
              </a:ext>
            </a:extLst>
          </p:cNvPr>
          <p:cNvSpPr/>
          <p:nvPr/>
        </p:nvSpPr>
        <p:spPr>
          <a:xfrm>
            <a:off x="7875077" y="5279112"/>
            <a:ext cx="2522277" cy="26362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文字方塊 58">
            <a:extLst>
              <a:ext uri="{FF2B5EF4-FFF2-40B4-BE49-F238E27FC236}">
                <a16:creationId xmlns:a16="http://schemas.microsoft.com/office/drawing/2014/main" id="{C0FE94AA-8947-1D44-E0D8-5DD729601068}"/>
              </a:ext>
            </a:extLst>
          </p:cNvPr>
          <p:cNvSpPr txBox="1"/>
          <p:nvPr/>
        </p:nvSpPr>
        <p:spPr>
          <a:xfrm>
            <a:off x="6973000" y="8087356"/>
            <a:ext cx="4349444" cy="1082348"/>
          </a:xfrm>
          <a:prstGeom prst="rect">
            <a:avLst/>
          </a:prstGeom>
          <a:noFill/>
        </p:spPr>
        <p:txBody>
          <a:bodyPr wrap="square" lIns="91440" tIns="45720" rIns="91440" bIns="45720" anchor="t">
            <a:spAutoFit/>
          </a:bodyPr>
          <a:lstStyle/>
          <a:p>
            <a:pPr indent="-1079500" algn="ctr">
              <a:spcBef>
                <a:spcPts val="1000"/>
              </a:spcBef>
            </a:pPr>
            <a:r>
              <a:rPr lang="zh-TW" altLang="en-US" sz="2800" b="1">
                <a:ea typeface="新細明體"/>
                <a:cs typeface="Calibri"/>
              </a:rPr>
              <a:t>結合ATM、影印、繳費</a:t>
            </a:r>
            <a:endParaRPr lang="zh-TW">
              <a:cs typeface="Calibri"/>
            </a:endParaRPr>
          </a:p>
          <a:p>
            <a:pPr indent="-1079500" algn="ctr">
              <a:spcBef>
                <a:spcPts val="1000"/>
              </a:spcBef>
            </a:pPr>
            <a:r>
              <a:rPr lang="zh-TW" altLang="en-US" sz="2800" b="1">
                <a:ea typeface="新細明體"/>
                <a:cs typeface="Calibri"/>
              </a:rPr>
              <a:t>遍布日常生活場域</a:t>
            </a:r>
            <a:endParaRPr lang="zh-TW">
              <a:cs typeface="Calibri"/>
            </a:endParaRPr>
          </a:p>
        </p:txBody>
      </p:sp>
      <p:sp>
        <p:nvSpPr>
          <p:cNvPr id="65" name="文字方塊 64">
            <a:extLst>
              <a:ext uri="{FF2B5EF4-FFF2-40B4-BE49-F238E27FC236}">
                <a16:creationId xmlns:a16="http://schemas.microsoft.com/office/drawing/2014/main" id="{0CA45657-9D06-0506-C850-A99EDA0E22CF}"/>
              </a:ext>
            </a:extLst>
          </p:cNvPr>
          <p:cNvSpPr txBox="1"/>
          <p:nvPr/>
        </p:nvSpPr>
        <p:spPr>
          <a:xfrm>
            <a:off x="1696276" y="8094937"/>
            <a:ext cx="2875141" cy="1082348"/>
          </a:xfrm>
          <a:prstGeom prst="rect">
            <a:avLst/>
          </a:prstGeom>
          <a:noFill/>
        </p:spPr>
        <p:txBody>
          <a:bodyPr wrap="square" lIns="91440" tIns="45720" rIns="91440" bIns="45720" anchor="t">
            <a:spAutoFit/>
          </a:bodyPr>
          <a:lstStyle/>
          <a:p>
            <a:pPr indent="-1079500" algn="ctr">
              <a:spcBef>
                <a:spcPts val="1000"/>
              </a:spcBef>
            </a:pPr>
            <a:r>
              <a:rPr lang="zh-TW" altLang="en-US" sz="2800" b="1">
                <a:ea typeface="新細明體"/>
                <a:cs typeface="Calibri"/>
              </a:rPr>
              <a:t>實體電商</a:t>
            </a:r>
            <a:endParaRPr lang="zh-TW"/>
          </a:p>
          <a:p>
            <a:pPr indent="-1079500" algn="ctr">
              <a:spcBef>
                <a:spcPts val="1000"/>
              </a:spcBef>
            </a:pPr>
            <a:r>
              <a:rPr lang="zh-TW" altLang="en-US" sz="2800" b="1">
                <a:ea typeface="新細明體"/>
                <a:cs typeface="Calibri"/>
              </a:rPr>
              <a:t> - 分批/跨店取貨</a:t>
            </a:r>
          </a:p>
        </p:txBody>
      </p:sp>
      <p:pic>
        <p:nvPicPr>
          <p:cNvPr id="25" name="圖片 24" descr="一張含有 文字, 圖形, 平面設計, 字型 的圖片&#10;&#10;自動產生的描述">
            <a:extLst>
              <a:ext uri="{FF2B5EF4-FFF2-40B4-BE49-F238E27FC236}">
                <a16:creationId xmlns:a16="http://schemas.microsoft.com/office/drawing/2014/main" id="{81AE7C8B-BAA7-26F4-D5D7-1CDDC071DBC7}"/>
              </a:ext>
            </a:extLst>
          </p:cNvPr>
          <p:cNvPicPr>
            <a:picLocks noChangeAspect="1"/>
          </p:cNvPicPr>
          <p:nvPr/>
        </p:nvPicPr>
        <p:blipFill>
          <a:blip r:embed="rId22"/>
          <a:stretch>
            <a:fillRect/>
          </a:stretch>
        </p:blipFill>
        <p:spPr>
          <a:xfrm>
            <a:off x="7562643" y="5445401"/>
            <a:ext cx="3162714" cy="2328241"/>
          </a:xfrm>
          <a:prstGeom prst="rect">
            <a:avLst/>
          </a:prstGeom>
        </p:spPr>
      </p:pic>
      <p:sp>
        <p:nvSpPr>
          <p:cNvPr id="56" name="矩形: 圓角 55">
            <a:extLst>
              <a:ext uri="{FF2B5EF4-FFF2-40B4-BE49-F238E27FC236}">
                <a16:creationId xmlns:a16="http://schemas.microsoft.com/office/drawing/2014/main" id="{BDC20B25-3ED8-A0AC-6CBF-57E9F41B861F}"/>
              </a:ext>
            </a:extLst>
          </p:cNvPr>
          <p:cNvSpPr/>
          <p:nvPr/>
        </p:nvSpPr>
        <p:spPr>
          <a:xfrm>
            <a:off x="13937947" y="5245982"/>
            <a:ext cx="2522277" cy="26362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文字方塊 57">
            <a:extLst>
              <a:ext uri="{FF2B5EF4-FFF2-40B4-BE49-F238E27FC236}">
                <a16:creationId xmlns:a16="http://schemas.microsoft.com/office/drawing/2014/main" id="{3D065FF0-FEFB-4F6A-0193-CAC0BB59DEEB}"/>
              </a:ext>
            </a:extLst>
          </p:cNvPr>
          <p:cNvSpPr txBox="1"/>
          <p:nvPr/>
        </p:nvSpPr>
        <p:spPr>
          <a:xfrm>
            <a:off x="13019304" y="8087355"/>
            <a:ext cx="4349444" cy="523220"/>
          </a:xfrm>
          <a:prstGeom prst="rect">
            <a:avLst/>
          </a:prstGeom>
          <a:noFill/>
        </p:spPr>
        <p:txBody>
          <a:bodyPr wrap="square" lIns="91440" tIns="45720" rIns="91440" bIns="45720" anchor="t">
            <a:spAutoFit/>
          </a:bodyPr>
          <a:lstStyle/>
          <a:p>
            <a:pPr indent="-1079500" algn="ctr">
              <a:spcBef>
                <a:spcPts val="1000"/>
              </a:spcBef>
            </a:pPr>
            <a:r>
              <a:rPr lang="zh-TW" altLang="en-US" sz="2800" b="1">
                <a:ea typeface="新細明體"/>
                <a:cs typeface="Calibri"/>
              </a:rPr>
              <a:t>迷宮式場景體驗</a:t>
            </a:r>
          </a:p>
        </p:txBody>
      </p:sp>
      <p:pic>
        <p:nvPicPr>
          <p:cNvPr id="60" name="圖片 59" descr="一張含有 文字, 標誌, 螢幕擷取畫面, 圖形 的圖片&#10;&#10;自動產生的描述">
            <a:extLst>
              <a:ext uri="{FF2B5EF4-FFF2-40B4-BE49-F238E27FC236}">
                <a16:creationId xmlns:a16="http://schemas.microsoft.com/office/drawing/2014/main" id="{4E89336D-2BA8-366C-7524-9DFCCFEC8520}"/>
              </a:ext>
            </a:extLst>
          </p:cNvPr>
          <p:cNvPicPr>
            <a:picLocks noChangeAspect="1"/>
          </p:cNvPicPr>
          <p:nvPr/>
        </p:nvPicPr>
        <p:blipFill>
          <a:blip r:embed="rId23"/>
          <a:stretch>
            <a:fillRect/>
          </a:stretch>
        </p:blipFill>
        <p:spPr>
          <a:xfrm>
            <a:off x="14121847" y="5408543"/>
            <a:ext cx="2219740" cy="2352260"/>
          </a:xfrm>
          <a:prstGeom prst="rect">
            <a:avLst/>
          </a:prstGeom>
        </p:spPr>
      </p:pic>
    </p:spTree>
    <p:extLst>
      <p:ext uri="{BB962C8B-B14F-4D97-AF65-F5344CB8AC3E}">
        <p14:creationId xmlns:p14="http://schemas.microsoft.com/office/powerpoint/2010/main" val="1802340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3723A85D-AAA3-7B4F-DA92-1EF6F7ED771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0B1FCF-2539-154B-E1A6-F3C6BA79490A}"/>
              </a:ext>
            </a:extLst>
          </p:cNvPr>
          <p:cNvGrpSpPr/>
          <p:nvPr/>
        </p:nvGrpSpPr>
        <p:grpSpPr>
          <a:xfrm>
            <a:off x="0" y="97511"/>
            <a:ext cx="18288000" cy="10189489"/>
            <a:chOff x="0" y="0"/>
            <a:chExt cx="24384000" cy="13585985"/>
          </a:xfrm>
        </p:grpSpPr>
        <p:sp>
          <p:nvSpPr>
            <p:cNvPr id="3" name="Freeform 3">
              <a:extLst>
                <a:ext uri="{FF2B5EF4-FFF2-40B4-BE49-F238E27FC236}">
                  <a16:creationId xmlns:a16="http://schemas.microsoft.com/office/drawing/2014/main" id="{C8EC171E-8E6C-0604-AF8D-2F8EF77DFD10}"/>
                </a:ext>
              </a:extLst>
            </p:cNvPr>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grpSp>
          <p:nvGrpSpPr>
            <p:cNvPr id="4" name="Group 4">
              <a:extLst>
                <a:ext uri="{FF2B5EF4-FFF2-40B4-BE49-F238E27FC236}">
                  <a16:creationId xmlns:a16="http://schemas.microsoft.com/office/drawing/2014/main" id="{01AEC4FA-7DF7-0D5E-4166-B1E0494BEA9D}"/>
                </a:ext>
              </a:extLst>
            </p:cNvPr>
            <p:cNvGrpSpPr/>
            <p:nvPr/>
          </p:nvGrpSpPr>
          <p:grpSpPr>
            <a:xfrm>
              <a:off x="0" y="1358599"/>
              <a:ext cx="24384000" cy="12227387"/>
              <a:chOff x="0" y="0"/>
              <a:chExt cx="4862686" cy="2438400"/>
            </a:xfrm>
          </p:grpSpPr>
          <p:sp>
            <p:nvSpPr>
              <p:cNvPr id="5" name="Freeform 5">
                <a:extLst>
                  <a:ext uri="{FF2B5EF4-FFF2-40B4-BE49-F238E27FC236}">
                    <a16:creationId xmlns:a16="http://schemas.microsoft.com/office/drawing/2014/main" id="{55BBAEB9-964D-B2CC-1AF8-4FE626A08A7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a:extLst>
                  <a:ext uri="{FF2B5EF4-FFF2-40B4-BE49-F238E27FC236}">
                    <a16:creationId xmlns:a16="http://schemas.microsoft.com/office/drawing/2014/main" id="{ACFC0FBE-246A-DC6C-2E37-7F1045F55B63}"/>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1" name="AutoShape 11">
            <a:extLst>
              <a:ext uri="{FF2B5EF4-FFF2-40B4-BE49-F238E27FC236}">
                <a16:creationId xmlns:a16="http://schemas.microsoft.com/office/drawing/2014/main" id="{D31614D1-BDC2-3920-9E73-5992684C1582}"/>
              </a:ext>
            </a:extLst>
          </p:cNvPr>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FFE0D583-B518-8070-2072-9538258F73EA}"/>
              </a:ext>
            </a:extLst>
          </p:cNvPr>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1DF07F4B-78C4-9D2F-9D20-9A95B6922C12}"/>
              </a:ext>
            </a:extLst>
          </p:cNvPr>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grpSp>
        <p:nvGrpSpPr>
          <p:cNvPr id="14" name="Group 14">
            <a:extLst>
              <a:ext uri="{FF2B5EF4-FFF2-40B4-BE49-F238E27FC236}">
                <a16:creationId xmlns:a16="http://schemas.microsoft.com/office/drawing/2014/main" id="{A0004E85-E4CE-D7DA-00DC-5B33B232D507}"/>
              </a:ext>
            </a:extLst>
          </p:cNvPr>
          <p:cNvGrpSpPr/>
          <p:nvPr/>
        </p:nvGrpSpPr>
        <p:grpSpPr>
          <a:xfrm>
            <a:off x="1600768" y="1348239"/>
            <a:ext cx="15658532" cy="510426"/>
            <a:chOff x="0" y="0"/>
            <a:chExt cx="12467294" cy="406400"/>
          </a:xfrm>
        </p:grpSpPr>
        <p:sp>
          <p:nvSpPr>
            <p:cNvPr id="15" name="Freeform 15">
              <a:extLst>
                <a:ext uri="{FF2B5EF4-FFF2-40B4-BE49-F238E27FC236}">
                  <a16:creationId xmlns:a16="http://schemas.microsoft.com/office/drawing/2014/main" id="{2B7B19DE-8807-C8BF-5C12-8BA9BA507F19}"/>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a:extLst>
                <a:ext uri="{FF2B5EF4-FFF2-40B4-BE49-F238E27FC236}">
                  <a16:creationId xmlns:a16="http://schemas.microsoft.com/office/drawing/2014/main" id="{22CF18B0-D276-1CE5-1384-7245877C9A95}"/>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a:extLst>
              <a:ext uri="{FF2B5EF4-FFF2-40B4-BE49-F238E27FC236}">
                <a16:creationId xmlns:a16="http://schemas.microsoft.com/office/drawing/2014/main" id="{8A566CB4-A306-D064-8C5C-D8DF4F7343FC}"/>
              </a:ext>
            </a:extLst>
          </p:cNvPr>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A46D9878-5B8D-701E-CDB6-294F13CCB871}"/>
              </a:ext>
            </a:extLst>
          </p:cNvPr>
          <p:cNvGrpSpPr/>
          <p:nvPr/>
        </p:nvGrpSpPr>
        <p:grpSpPr>
          <a:xfrm>
            <a:off x="340184" y="265439"/>
            <a:ext cx="604587" cy="604587"/>
            <a:chOff x="0" y="0"/>
            <a:chExt cx="812800" cy="812800"/>
          </a:xfrm>
        </p:grpSpPr>
        <p:sp>
          <p:nvSpPr>
            <p:cNvPr id="19" name="Freeform 19">
              <a:extLst>
                <a:ext uri="{FF2B5EF4-FFF2-40B4-BE49-F238E27FC236}">
                  <a16:creationId xmlns:a16="http://schemas.microsoft.com/office/drawing/2014/main" id="{9450450D-2F5A-066E-1EE8-D697E32DD11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a:extLst>
                <a:ext uri="{FF2B5EF4-FFF2-40B4-BE49-F238E27FC236}">
                  <a16:creationId xmlns:a16="http://schemas.microsoft.com/office/drawing/2014/main" id="{413F0BEE-AA10-216C-79F0-BFA7724603AE}"/>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BB884980-1A44-3A3F-97CE-5525E1CCCC4A}"/>
              </a:ext>
            </a:extLst>
          </p:cNvPr>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22" name="Freeform 22">
            <a:extLst>
              <a:ext uri="{FF2B5EF4-FFF2-40B4-BE49-F238E27FC236}">
                <a16:creationId xmlns:a16="http://schemas.microsoft.com/office/drawing/2014/main" id="{354EBD59-2374-7C9F-6A54-A6B701B4D881}"/>
              </a:ext>
            </a:extLst>
          </p:cNvPr>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28" name="Group 2">
            <a:extLst>
              <a:ext uri="{FF2B5EF4-FFF2-40B4-BE49-F238E27FC236}">
                <a16:creationId xmlns:a16="http://schemas.microsoft.com/office/drawing/2014/main" id="{DD7797AB-492E-6376-178C-558BB4D3EA57}"/>
              </a:ext>
            </a:extLst>
          </p:cNvPr>
          <p:cNvGrpSpPr/>
          <p:nvPr/>
        </p:nvGrpSpPr>
        <p:grpSpPr>
          <a:xfrm>
            <a:off x="0" y="97511"/>
            <a:ext cx="18288000" cy="10189490"/>
            <a:chOff x="0" y="0"/>
            <a:chExt cx="24384001" cy="13585986"/>
          </a:xfrm>
        </p:grpSpPr>
        <p:sp>
          <p:nvSpPr>
            <p:cNvPr id="30" name="Freeform 3">
              <a:extLst>
                <a:ext uri="{FF2B5EF4-FFF2-40B4-BE49-F238E27FC236}">
                  <a16:creationId xmlns:a16="http://schemas.microsoft.com/office/drawing/2014/main" id="{C850D122-645E-CE94-B3C7-D388E76966C5}"/>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31" name="TextBox 4">
              <a:extLst>
                <a:ext uri="{FF2B5EF4-FFF2-40B4-BE49-F238E27FC236}">
                  <a16:creationId xmlns:a16="http://schemas.microsoft.com/office/drawing/2014/main" id="{ACD6830E-36AD-F079-FD86-FD8B7D94F4A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32" name="Freeform 5">
              <a:extLst>
                <a:ext uri="{FF2B5EF4-FFF2-40B4-BE49-F238E27FC236}">
                  <a16:creationId xmlns:a16="http://schemas.microsoft.com/office/drawing/2014/main" id="{D7FB2C5A-62EA-56FC-ADA8-1D470C5B9485}"/>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sp>
          <p:nvSpPr>
            <p:cNvPr id="33" name="TextBox 6">
              <a:extLst>
                <a:ext uri="{FF2B5EF4-FFF2-40B4-BE49-F238E27FC236}">
                  <a16:creationId xmlns:a16="http://schemas.microsoft.com/office/drawing/2014/main" id="{D157B416-8D90-2390-E2BD-A493FB19BC30}"/>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34" name="Freeform 7">
              <a:extLst>
                <a:ext uri="{FF2B5EF4-FFF2-40B4-BE49-F238E27FC236}">
                  <a16:creationId xmlns:a16="http://schemas.microsoft.com/office/drawing/2014/main" id="{E9EC6789-0304-CC08-9B2D-23B698544D91}"/>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35" name="Group 8">
              <a:extLst>
                <a:ext uri="{FF2B5EF4-FFF2-40B4-BE49-F238E27FC236}">
                  <a16:creationId xmlns:a16="http://schemas.microsoft.com/office/drawing/2014/main" id="{A23D4963-37FA-E729-04EF-FCFDFE56F412}"/>
                </a:ext>
              </a:extLst>
            </p:cNvPr>
            <p:cNvGrpSpPr/>
            <p:nvPr/>
          </p:nvGrpSpPr>
          <p:grpSpPr>
            <a:xfrm>
              <a:off x="0" y="1358599"/>
              <a:ext cx="24384000" cy="12227387"/>
              <a:chOff x="0" y="0"/>
              <a:chExt cx="4862686" cy="2438400"/>
            </a:xfrm>
          </p:grpSpPr>
          <p:sp>
            <p:nvSpPr>
              <p:cNvPr id="51" name="Freeform 9">
                <a:extLst>
                  <a:ext uri="{FF2B5EF4-FFF2-40B4-BE49-F238E27FC236}">
                    <a16:creationId xmlns:a16="http://schemas.microsoft.com/office/drawing/2014/main" id="{EF76A475-05A4-7201-B3D0-93C4057C703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52" name="TextBox 10">
                <a:extLst>
                  <a:ext uri="{FF2B5EF4-FFF2-40B4-BE49-F238E27FC236}">
                    <a16:creationId xmlns:a16="http://schemas.microsoft.com/office/drawing/2014/main" id="{D2136792-5CA3-65F4-21FB-75DE93EC991F}"/>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36" name="AutoShape 11">
              <a:extLst>
                <a:ext uri="{FF2B5EF4-FFF2-40B4-BE49-F238E27FC236}">
                  <a16:creationId xmlns:a16="http://schemas.microsoft.com/office/drawing/2014/main" id="{AB101949-4C2C-9F87-1BE5-49115B85783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7" name="AutoShape 12">
              <a:extLst>
                <a:ext uri="{FF2B5EF4-FFF2-40B4-BE49-F238E27FC236}">
                  <a16:creationId xmlns:a16="http://schemas.microsoft.com/office/drawing/2014/main" id="{2974C531-8BA6-EFE3-BA89-A48064632DEA}"/>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38" name="Freeform 13">
              <a:extLst>
                <a:ext uri="{FF2B5EF4-FFF2-40B4-BE49-F238E27FC236}">
                  <a16:creationId xmlns:a16="http://schemas.microsoft.com/office/drawing/2014/main" id="{2DF28B8E-F80F-40EC-E852-7FB2EDA99CA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39" name="TextBox 14">
              <a:extLst>
                <a:ext uri="{FF2B5EF4-FFF2-40B4-BE49-F238E27FC236}">
                  <a16:creationId xmlns:a16="http://schemas.microsoft.com/office/drawing/2014/main" id="{3FBE8A57-F308-E7F2-8049-3F57051E9195}"/>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40" name="Freeform 15">
              <a:extLst>
                <a:ext uri="{FF2B5EF4-FFF2-40B4-BE49-F238E27FC236}">
                  <a16:creationId xmlns:a16="http://schemas.microsoft.com/office/drawing/2014/main" id="{9FEA89EC-982F-FD8E-C3C8-42A978D373B4}"/>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l="-11089" r="-1"/>
              </a:stretch>
            </a:blipFill>
          </p:spPr>
          <p:txBody>
            <a:bodyPr/>
            <a:lstStyle/>
            <a:p>
              <a:endParaRPr lang="zh-TW" altLang="en-US"/>
            </a:p>
          </p:txBody>
        </p:sp>
        <p:sp>
          <p:nvSpPr>
            <p:cNvPr id="41" name="Freeform 16">
              <a:extLst>
                <a:ext uri="{FF2B5EF4-FFF2-40B4-BE49-F238E27FC236}">
                  <a16:creationId xmlns:a16="http://schemas.microsoft.com/office/drawing/2014/main" id="{D7FABE17-0F73-8159-0126-9E62EFC670F8}"/>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42" name="Freeform 17">
              <a:extLst>
                <a:ext uri="{FF2B5EF4-FFF2-40B4-BE49-F238E27FC236}">
                  <a16:creationId xmlns:a16="http://schemas.microsoft.com/office/drawing/2014/main" id="{D1A3389F-6A18-19DA-47C6-C4EC0CD3283B}"/>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TW" altLang="en-US"/>
            </a:p>
          </p:txBody>
        </p:sp>
        <p:grpSp>
          <p:nvGrpSpPr>
            <p:cNvPr id="43" name="Group 18">
              <a:extLst>
                <a:ext uri="{FF2B5EF4-FFF2-40B4-BE49-F238E27FC236}">
                  <a16:creationId xmlns:a16="http://schemas.microsoft.com/office/drawing/2014/main" id="{E4AB915D-ACB7-2658-C56A-A1CDB183C831}"/>
                </a:ext>
              </a:extLst>
            </p:cNvPr>
            <p:cNvGrpSpPr/>
            <p:nvPr/>
          </p:nvGrpSpPr>
          <p:grpSpPr>
            <a:xfrm>
              <a:off x="2134357" y="1651686"/>
              <a:ext cx="20878043" cy="696519"/>
              <a:chOff x="0" y="-9525"/>
              <a:chExt cx="12467294" cy="415925"/>
            </a:xfrm>
          </p:grpSpPr>
          <p:sp>
            <p:nvSpPr>
              <p:cNvPr id="49" name="Freeform 19">
                <a:extLst>
                  <a:ext uri="{FF2B5EF4-FFF2-40B4-BE49-F238E27FC236}">
                    <a16:creationId xmlns:a16="http://schemas.microsoft.com/office/drawing/2014/main" id="{F7CEE4FC-3769-E7B1-76DE-47448EC202C6}"/>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50" name="TextBox 20">
                <a:extLst>
                  <a:ext uri="{FF2B5EF4-FFF2-40B4-BE49-F238E27FC236}">
                    <a16:creationId xmlns:a16="http://schemas.microsoft.com/office/drawing/2014/main" id="{8557CC9B-E93B-3156-D517-091977C31018}"/>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44" name="Freeform 21">
              <a:extLst>
                <a:ext uri="{FF2B5EF4-FFF2-40B4-BE49-F238E27FC236}">
                  <a16:creationId xmlns:a16="http://schemas.microsoft.com/office/drawing/2014/main" id="{EBF7435C-59B7-CA57-54B3-5335B4FE630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45" name="Group 22">
              <a:extLst>
                <a:ext uri="{FF2B5EF4-FFF2-40B4-BE49-F238E27FC236}">
                  <a16:creationId xmlns:a16="http://schemas.microsoft.com/office/drawing/2014/main" id="{093DB918-2C5F-EB22-8977-5266DC9C8179}"/>
                </a:ext>
              </a:extLst>
            </p:cNvPr>
            <p:cNvGrpSpPr/>
            <p:nvPr/>
          </p:nvGrpSpPr>
          <p:grpSpPr>
            <a:xfrm>
              <a:off x="447964" y="221133"/>
              <a:ext cx="796139" cy="796139"/>
              <a:chOff x="0" y="0"/>
              <a:chExt cx="812800" cy="812800"/>
            </a:xfrm>
          </p:grpSpPr>
          <p:sp>
            <p:nvSpPr>
              <p:cNvPr id="47" name="Freeform 23">
                <a:extLst>
                  <a:ext uri="{FF2B5EF4-FFF2-40B4-BE49-F238E27FC236}">
                    <a16:creationId xmlns:a16="http://schemas.microsoft.com/office/drawing/2014/main" id="{9FB664A8-5395-0514-BC8D-FC3731FC3DD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48" name="TextBox 24">
                <a:extLst>
                  <a:ext uri="{FF2B5EF4-FFF2-40B4-BE49-F238E27FC236}">
                    <a16:creationId xmlns:a16="http://schemas.microsoft.com/office/drawing/2014/main" id="{9716D49A-0214-A2CB-856B-C802B3247706}"/>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46" name="TextBox 25">
              <a:extLst>
                <a:ext uri="{FF2B5EF4-FFF2-40B4-BE49-F238E27FC236}">
                  <a16:creationId xmlns:a16="http://schemas.microsoft.com/office/drawing/2014/main" id="{16D2A740-6D90-7421-8D83-C701D40B649E}"/>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3" name="TextBox 23">
            <a:extLst>
              <a:ext uri="{FF2B5EF4-FFF2-40B4-BE49-F238E27FC236}">
                <a16:creationId xmlns:a16="http://schemas.microsoft.com/office/drawing/2014/main" id="{04B6917E-86C9-0E86-6C84-F19E22707778}"/>
              </a:ext>
            </a:extLst>
          </p:cNvPr>
          <p:cNvSpPr txBox="1"/>
          <p:nvPr/>
        </p:nvSpPr>
        <p:spPr>
          <a:xfrm>
            <a:off x="2335835" y="1424646"/>
            <a:ext cx="8707740" cy="430887"/>
          </a:xfrm>
          <a:prstGeom prst="rect">
            <a:avLst/>
          </a:prstGeom>
        </p:spPr>
        <p:txBody>
          <a:bodyPr lIns="0" tIns="0" rIns="0" bIns="0" rtlCol="0" anchor="t">
            <a:spAutoFit/>
          </a:bodyPr>
          <a:lstStyle/>
          <a:p>
            <a:r>
              <a:rPr lang="zh-TW" sz="2800" b="1">
                <a:solidFill>
                  <a:srgbClr val="000000"/>
                </a:solidFill>
                <a:latin typeface="Microsoft JhengHei"/>
                <a:ea typeface="Microsoft JhengHei"/>
              </a:rPr>
              <a:t>套牢與路徑依賴</a:t>
            </a:r>
          </a:p>
        </p:txBody>
      </p:sp>
      <p:sp>
        <p:nvSpPr>
          <p:cNvPr id="7" name="投影片編號版面配置區 6">
            <a:extLst>
              <a:ext uri="{FF2B5EF4-FFF2-40B4-BE49-F238E27FC236}">
                <a16:creationId xmlns:a16="http://schemas.microsoft.com/office/drawing/2014/main" id="{3C324D6E-64E9-DDFC-12C2-979348000D33}"/>
              </a:ext>
            </a:extLst>
          </p:cNvPr>
          <p:cNvSpPr>
            <a:spLocks noGrp="1"/>
          </p:cNvSpPr>
          <p:nvPr>
            <p:ph type="sldNum" sz="quarter" idx="12"/>
          </p:nvPr>
        </p:nvSpPr>
        <p:spPr/>
        <p:txBody>
          <a:bodyPr/>
          <a:lstStyle/>
          <a:p>
            <a:fld id="{B6F15528-21DE-4FAA-801E-634DDDAF4B2B}" type="slidenum">
              <a:rPr lang="en-US" smtClean="0"/>
              <a:pPr/>
              <a:t>73</a:t>
            </a:fld>
            <a:endParaRPr lang="en-US"/>
          </a:p>
        </p:txBody>
      </p:sp>
      <p:grpSp>
        <p:nvGrpSpPr>
          <p:cNvPr id="8" name="群組 7">
            <a:extLst>
              <a:ext uri="{FF2B5EF4-FFF2-40B4-BE49-F238E27FC236}">
                <a16:creationId xmlns:a16="http://schemas.microsoft.com/office/drawing/2014/main" id="{BCD76BB4-588F-8576-728E-357F07DA542F}"/>
              </a:ext>
            </a:extLst>
          </p:cNvPr>
          <p:cNvGrpSpPr/>
          <p:nvPr/>
        </p:nvGrpSpPr>
        <p:grpSpPr>
          <a:xfrm>
            <a:off x="779979" y="2261143"/>
            <a:ext cx="5486400" cy="1363305"/>
            <a:chOff x="779979" y="2261143"/>
            <a:chExt cx="3692451" cy="1363305"/>
          </a:xfrm>
        </p:grpSpPr>
        <p:grpSp>
          <p:nvGrpSpPr>
            <p:cNvPr id="9" name="群組 8">
              <a:extLst>
                <a:ext uri="{FF2B5EF4-FFF2-40B4-BE49-F238E27FC236}">
                  <a16:creationId xmlns:a16="http://schemas.microsoft.com/office/drawing/2014/main" id="{D94EDB4F-AC12-2ED0-B18E-F8CB6DF61F86}"/>
                </a:ext>
              </a:extLst>
            </p:cNvPr>
            <p:cNvGrpSpPr/>
            <p:nvPr/>
          </p:nvGrpSpPr>
          <p:grpSpPr>
            <a:xfrm>
              <a:off x="779979" y="2261143"/>
              <a:ext cx="3692451" cy="1363305"/>
              <a:chOff x="2146039" y="3751141"/>
              <a:chExt cx="3692451" cy="1363305"/>
            </a:xfrm>
          </p:grpSpPr>
          <p:grpSp>
            <p:nvGrpSpPr>
              <p:cNvPr id="24" name="Group 27">
                <a:extLst>
                  <a:ext uri="{FF2B5EF4-FFF2-40B4-BE49-F238E27FC236}">
                    <a16:creationId xmlns:a16="http://schemas.microsoft.com/office/drawing/2014/main" id="{951E273E-5950-C72D-DC40-73EA49D4C2FE}"/>
                  </a:ext>
                </a:extLst>
              </p:cNvPr>
              <p:cNvGrpSpPr/>
              <p:nvPr/>
            </p:nvGrpSpPr>
            <p:grpSpPr>
              <a:xfrm>
                <a:off x="2146039" y="4121531"/>
                <a:ext cx="3692451" cy="992915"/>
                <a:chOff x="17780" y="22860"/>
                <a:chExt cx="1092899" cy="360680"/>
              </a:xfrm>
            </p:grpSpPr>
            <p:sp>
              <p:nvSpPr>
                <p:cNvPr id="27" name="Freeform 28">
                  <a:extLst>
                    <a:ext uri="{FF2B5EF4-FFF2-40B4-BE49-F238E27FC236}">
                      <a16:creationId xmlns:a16="http://schemas.microsoft.com/office/drawing/2014/main" id="{2CEF19AB-27C7-19DF-1C8A-641ADAE99DD7}"/>
                    </a:ext>
                  </a:extLst>
                </p:cNvPr>
                <p:cNvSpPr/>
                <p:nvPr/>
              </p:nvSpPr>
              <p:spPr>
                <a:xfrm>
                  <a:off x="17780" y="22860"/>
                  <a:ext cx="1092899" cy="360680"/>
                </a:xfrm>
                <a:custGeom>
                  <a:avLst/>
                  <a:gdLst/>
                  <a:ahLst/>
                  <a:cxnLst/>
                  <a:rect l="l" t="t" r="r" b="b"/>
                  <a:pathLst>
                    <a:path w="1747897" h="360680">
                      <a:moveTo>
                        <a:pt x="1747897" y="180340"/>
                      </a:moveTo>
                      <a:cubicBezTo>
                        <a:pt x="1747897" y="81280"/>
                        <a:pt x="1667887" y="0"/>
                        <a:pt x="1567557" y="0"/>
                      </a:cubicBezTo>
                      <a:lnTo>
                        <a:pt x="172720" y="0"/>
                      </a:lnTo>
                      <a:lnTo>
                        <a:pt x="172720" y="1270"/>
                      </a:lnTo>
                      <a:cubicBezTo>
                        <a:pt x="76200" y="5080"/>
                        <a:pt x="0" y="83820"/>
                        <a:pt x="0" y="180340"/>
                      </a:cubicBezTo>
                      <a:cubicBezTo>
                        <a:pt x="0" y="276860"/>
                        <a:pt x="77470" y="355600"/>
                        <a:pt x="172720" y="359410"/>
                      </a:cubicBezTo>
                      <a:lnTo>
                        <a:pt x="172720" y="360680"/>
                      </a:lnTo>
                      <a:lnTo>
                        <a:pt x="1567557" y="360680"/>
                      </a:lnTo>
                      <a:cubicBezTo>
                        <a:pt x="1666617" y="360680"/>
                        <a:pt x="1747897" y="279400"/>
                        <a:pt x="1747897" y="180340"/>
                      </a:cubicBezTo>
                      <a:close/>
                    </a:path>
                  </a:pathLst>
                </a:custGeom>
                <a:solidFill>
                  <a:srgbClr val="C4C5C6"/>
                </a:solidFill>
              </p:spPr>
              <p:txBody>
                <a:bodyPr/>
                <a:lstStyle/>
                <a:p>
                  <a:endParaRPr lang="zh-TW" altLang="en-US"/>
                </a:p>
              </p:txBody>
            </p:sp>
          </p:grpSp>
          <p:sp>
            <p:nvSpPr>
              <p:cNvPr id="26" name="Freeform 33">
                <a:extLst>
                  <a:ext uri="{FF2B5EF4-FFF2-40B4-BE49-F238E27FC236}">
                    <a16:creationId xmlns:a16="http://schemas.microsoft.com/office/drawing/2014/main" id="{2B719359-26F5-7EAC-5268-0D1B9842E93A}"/>
                  </a:ext>
                </a:extLst>
              </p:cNvPr>
              <p:cNvSpPr/>
              <p:nvPr/>
            </p:nvSpPr>
            <p:spPr>
              <a:xfrm>
                <a:off x="2300691" y="3751141"/>
                <a:ext cx="319354" cy="823033"/>
              </a:xfrm>
              <a:custGeom>
                <a:avLst/>
                <a:gdLst/>
                <a:ahLst/>
                <a:cxnLst/>
                <a:rect l="l" t="t" r="r" b="b"/>
                <a:pathLst>
                  <a:path w="319354" h="823033">
                    <a:moveTo>
                      <a:pt x="0" y="0"/>
                    </a:moveTo>
                    <a:lnTo>
                      <a:pt x="319354" y="0"/>
                    </a:lnTo>
                    <a:lnTo>
                      <a:pt x="319354" y="823033"/>
                    </a:lnTo>
                    <a:lnTo>
                      <a:pt x="0" y="82303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zh-TW" altLang="en-US"/>
              </a:p>
            </p:txBody>
          </p:sp>
        </p:grpSp>
        <p:sp>
          <p:nvSpPr>
            <p:cNvPr id="10" name="文字方塊 9">
              <a:extLst>
                <a:ext uri="{FF2B5EF4-FFF2-40B4-BE49-F238E27FC236}">
                  <a16:creationId xmlns:a16="http://schemas.microsoft.com/office/drawing/2014/main" id="{4296847A-E5F6-CC80-C8A9-4E9E7A5CC042}"/>
                </a:ext>
              </a:extLst>
            </p:cNvPr>
            <p:cNvSpPr txBox="1"/>
            <p:nvPr/>
          </p:nvSpPr>
          <p:spPr>
            <a:xfrm>
              <a:off x="947373" y="2672659"/>
              <a:ext cx="3311644" cy="830997"/>
            </a:xfrm>
            <a:prstGeom prst="rect">
              <a:avLst/>
            </a:prstGeom>
            <a:noFill/>
          </p:spPr>
          <p:txBody>
            <a:bodyPr wrap="square" lIns="91440" tIns="45720" rIns="91440" bIns="45720" rtlCol="0" anchor="t">
              <a:spAutoFit/>
            </a:bodyPr>
            <a:lstStyle/>
            <a:p>
              <a:pPr algn="ctr"/>
              <a:r>
                <a:rPr lang="zh-TW" altLang="en-US" sz="4800">
                  <a:ea typeface="+mn-lt"/>
                  <a:cs typeface="+mn-lt"/>
                </a:rPr>
                <a:t>時間型</a:t>
              </a:r>
              <a:r>
                <a:rPr lang="en-US" altLang="zh-TW" sz="4800" err="1">
                  <a:latin typeface="微軟正黑體"/>
                  <a:ea typeface="微軟正黑體"/>
                </a:rPr>
                <a:t>套牢</a:t>
              </a:r>
              <a:endParaRPr lang="en-US" altLang="zh-TW" sz="4800" err="1">
                <a:latin typeface="微軟正黑體" panose="020B0604030504040204" pitchFamily="34" charset="-120"/>
                <a:ea typeface="微軟正黑體" panose="020B0604030504040204" pitchFamily="34" charset="-120"/>
              </a:endParaRPr>
            </a:p>
          </p:txBody>
        </p:sp>
      </p:grpSp>
      <p:sp>
        <p:nvSpPr>
          <p:cNvPr id="29" name="文字方塊 28">
            <a:extLst>
              <a:ext uri="{FF2B5EF4-FFF2-40B4-BE49-F238E27FC236}">
                <a16:creationId xmlns:a16="http://schemas.microsoft.com/office/drawing/2014/main" id="{9A0951A6-01A6-1E7A-E87C-00DC169D1BE5}"/>
              </a:ext>
            </a:extLst>
          </p:cNvPr>
          <p:cNvSpPr txBox="1"/>
          <p:nvPr/>
        </p:nvSpPr>
        <p:spPr>
          <a:xfrm>
            <a:off x="1095717" y="3999398"/>
            <a:ext cx="16668633" cy="646331"/>
          </a:xfrm>
          <a:prstGeom prst="rect">
            <a:avLst/>
          </a:prstGeom>
          <a:noFill/>
        </p:spPr>
        <p:txBody>
          <a:bodyPr wrap="square" lIns="91440" tIns="45720" rIns="91440" bIns="45720" anchor="t">
            <a:spAutoFit/>
          </a:bodyPr>
          <a:lstStyle/>
          <a:p>
            <a:pPr indent="-1079500" algn="just"/>
            <a:r>
              <a:rPr lang="zh-TW" altLang="en-US" sz="3600">
                <a:solidFill>
                  <a:srgbClr val="000000"/>
                </a:solidFill>
                <a:ea typeface="+mn-lt"/>
                <a:cs typeface="+mn-lt"/>
              </a:rPr>
              <a:t>利用消費者</a:t>
            </a:r>
            <a:r>
              <a:rPr lang="zh-TW" sz="3600">
                <a:solidFill>
                  <a:srgbClr val="000000"/>
                </a:solidFill>
                <a:ea typeface="+mn-lt"/>
                <a:cs typeface="+mn-lt"/>
              </a:rPr>
              <a:t>的</a:t>
            </a:r>
            <a:r>
              <a:rPr lang="zh-TW" altLang="en-US" sz="3600">
                <a:solidFill>
                  <a:srgbClr val="000000"/>
                </a:solidFill>
                <a:ea typeface="+mn-lt"/>
                <a:cs typeface="+mn-lt"/>
              </a:rPr>
              <a:t>長期投入、季節性期待或使</a:t>
            </a:r>
            <a:r>
              <a:rPr lang="zh-TW" sz="3600">
                <a:solidFill>
                  <a:srgbClr val="000000"/>
                </a:solidFill>
                <a:ea typeface="+mn-lt"/>
                <a:cs typeface="+mn-lt"/>
              </a:rPr>
              <a:t>用習慣，讓其逐漸形成依賴</a:t>
            </a:r>
            <a:endParaRPr lang="zh-TW" altLang="en-US" sz="3600">
              <a:ea typeface="+mn-lt"/>
              <a:cs typeface="+mn-lt"/>
            </a:endParaRPr>
          </a:p>
        </p:txBody>
      </p:sp>
      <p:pic>
        <p:nvPicPr>
          <p:cNvPr id="25" name="圖片 24" descr="一張含有 符號, 標誌, 圖形, 鮮豔 的圖片&#10;&#10;自動產生的描述">
            <a:extLst>
              <a:ext uri="{FF2B5EF4-FFF2-40B4-BE49-F238E27FC236}">
                <a16:creationId xmlns:a16="http://schemas.microsoft.com/office/drawing/2014/main" id="{586CAD6A-AD9C-F2F9-8709-D2D4D7AC9FC0}"/>
              </a:ext>
            </a:extLst>
          </p:cNvPr>
          <p:cNvPicPr>
            <a:picLocks noChangeAspect="1"/>
          </p:cNvPicPr>
          <p:nvPr/>
        </p:nvPicPr>
        <p:blipFill>
          <a:blip r:embed="rId21"/>
          <a:stretch>
            <a:fillRect/>
          </a:stretch>
        </p:blipFill>
        <p:spPr>
          <a:xfrm>
            <a:off x="1746571" y="5188626"/>
            <a:ext cx="2769354" cy="2827472"/>
          </a:xfrm>
          <a:prstGeom prst="rect">
            <a:avLst/>
          </a:prstGeom>
        </p:spPr>
      </p:pic>
      <p:sp>
        <p:nvSpPr>
          <p:cNvPr id="58" name="文字方塊 57">
            <a:extLst>
              <a:ext uri="{FF2B5EF4-FFF2-40B4-BE49-F238E27FC236}">
                <a16:creationId xmlns:a16="http://schemas.microsoft.com/office/drawing/2014/main" id="{0F9FD357-B8ED-BBAB-79D2-3CB0CD9B2558}"/>
              </a:ext>
            </a:extLst>
          </p:cNvPr>
          <p:cNvSpPr txBox="1"/>
          <p:nvPr/>
        </p:nvSpPr>
        <p:spPr>
          <a:xfrm>
            <a:off x="7701869" y="8203313"/>
            <a:ext cx="2875141" cy="954107"/>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無縫式觀看短片</a:t>
            </a:r>
            <a:br>
              <a:rPr lang="zh-TW" altLang="en-US" sz="2800" b="1">
                <a:ea typeface="新細明體"/>
                <a:cs typeface="Calibri"/>
              </a:rPr>
            </a:br>
            <a:r>
              <a:rPr lang="zh-TW" altLang="en-US" sz="2800" b="1">
                <a:ea typeface="新細明體"/>
                <a:cs typeface="Calibri"/>
              </a:rPr>
              <a:t>演算法累積</a:t>
            </a:r>
          </a:p>
        </p:txBody>
      </p:sp>
      <p:pic>
        <p:nvPicPr>
          <p:cNvPr id="53" name="圖片 52" descr="一張含有 圖形, 符號, 字型, 平面設計 的圖片&#10;&#10;自動產生的描述">
            <a:extLst>
              <a:ext uri="{FF2B5EF4-FFF2-40B4-BE49-F238E27FC236}">
                <a16:creationId xmlns:a16="http://schemas.microsoft.com/office/drawing/2014/main" id="{E22D2FAE-E022-36A8-CC3D-65D7940866D0}"/>
              </a:ext>
            </a:extLst>
          </p:cNvPr>
          <p:cNvPicPr>
            <a:picLocks noChangeAspect="1"/>
          </p:cNvPicPr>
          <p:nvPr/>
        </p:nvPicPr>
        <p:blipFill>
          <a:blip r:embed="rId22"/>
          <a:stretch>
            <a:fillRect/>
          </a:stretch>
        </p:blipFill>
        <p:spPr>
          <a:xfrm>
            <a:off x="7421630" y="4967702"/>
            <a:ext cx="3312215" cy="3283640"/>
          </a:xfrm>
          <a:prstGeom prst="rect">
            <a:avLst/>
          </a:prstGeom>
        </p:spPr>
      </p:pic>
      <p:sp>
        <p:nvSpPr>
          <p:cNvPr id="62" name="文字方塊 61">
            <a:extLst>
              <a:ext uri="{FF2B5EF4-FFF2-40B4-BE49-F238E27FC236}">
                <a16:creationId xmlns:a16="http://schemas.microsoft.com/office/drawing/2014/main" id="{662D5E70-268D-5BD1-871E-B0A94CFBDDD2}"/>
              </a:ext>
            </a:extLst>
          </p:cNvPr>
          <p:cNvSpPr txBox="1"/>
          <p:nvPr/>
        </p:nvSpPr>
        <p:spPr>
          <a:xfrm>
            <a:off x="13271432" y="8203313"/>
            <a:ext cx="3869054"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角色等級、裝備、成就</a:t>
            </a:r>
          </a:p>
        </p:txBody>
      </p:sp>
      <p:sp>
        <p:nvSpPr>
          <p:cNvPr id="64" name="文字方塊 63">
            <a:extLst>
              <a:ext uri="{FF2B5EF4-FFF2-40B4-BE49-F238E27FC236}">
                <a16:creationId xmlns:a16="http://schemas.microsoft.com/office/drawing/2014/main" id="{9919DFD4-859D-1975-2E7B-3440588CB1E9}"/>
              </a:ext>
            </a:extLst>
          </p:cNvPr>
          <p:cNvSpPr txBox="1"/>
          <p:nvPr/>
        </p:nvSpPr>
        <p:spPr>
          <a:xfrm>
            <a:off x="1696276" y="8203313"/>
            <a:ext cx="2875141" cy="523220"/>
          </a:xfrm>
          <a:prstGeom prst="rect">
            <a:avLst/>
          </a:prstGeom>
          <a:noFill/>
        </p:spPr>
        <p:txBody>
          <a:bodyPr wrap="square" lIns="91440" tIns="45720" rIns="91440" bIns="45720" anchor="t">
            <a:spAutoFit/>
          </a:bodyPr>
          <a:lstStyle/>
          <a:p>
            <a:pPr indent="-1079500" algn="ctr"/>
            <a:r>
              <a:rPr lang="zh-TW" altLang="en-US" sz="2800" b="1">
                <a:ea typeface="新細明體"/>
                <a:cs typeface="Calibri"/>
              </a:rPr>
              <a:t>定時採購提醒</a:t>
            </a:r>
          </a:p>
        </p:txBody>
      </p:sp>
      <p:sp>
        <p:nvSpPr>
          <p:cNvPr id="61" name="矩形: 圓角 60">
            <a:extLst>
              <a:ext uri="{FF2B5EF4-FFF2-40B4-BE49-F238E27FC236}">
                <a16:creationId xmlns:a16="http://schemas.microsoft.com/office/drawing/2014/main" id="{4597A579-6463-AD64-6D6B-6AE6E2AC2A65}"/>
              </a:ext>
            </a:extLst>
          </p:cNvPr>
          <p:cNvSpPr/>
          <p:nvPr/>
        </p:nvSpPr>
        <p:spPr>
          <a:xfrm>
            <a:off x="13937947" y="5245982"/>
            <a:ext cx="2522277" cy="26362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3" name="圖片 62" descr="一張含有 符號, 象徵物, 徽章, 琺瑯 的圖片&#10;&#10;自動產生的描述">
            <a:extLst>
              <a:ext uri="{FF2B5EF4-FFF2-40B4-BE49-F238E27FC236}">
                <a16:creationId xmlns:a16="http://schemas.microsoft.com/office/drawing/2014/main" id="{CEC940D1-A988-85D8-27C8-6AFA90D307A6}"/>
              </a:ext>
            </a:extLst>
          </p:cNvPr>
          <p:cNvPicPr>
            <a:picLocks noChangeAspect="1"/>
          </p:cNvPicPr>
          <p:nvPr/>
        </p:nvPicPr>
        <p:blipFill>
          <a:blip r:embed="rId23"/>
          <a:stretch>
            <a:fillRect/>
          </a:stretch>
        </p:blipFill>
        <p:spPr>
          <a:xfrm>
            <a:off x="14019351" y="5380590"/>
            <a:ext cx="2375038" cy="2375038"/>
          </a:xfrm>
          <a:prstGeom prst="rect">
            <a:avLst/>
          </a:prstGeom>
        </p:spPr>
      </p:pic>
    </p:spTree>
    <p:extLst>
      <p:ext uri="{BB962C8B-B14F-4D97-AF65-F5344CB8AC3E}">
        <p14:creationId xmlns:p14="http://schemas.microsoft.com/office/powerpoint/2010/main" val="34950904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虛實整合</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dirty="0"/>
              <a:t>虛實整合之介紹</a:t>
            </a: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2875937"/>
            </a:xfrm>
            <a:prstGeom prst="rect">
              <a:avLst/>
            </a:prstGeom>
            <a:noFill/>
          </p:spPr>
          <p:txBody>
            <a:bodyPr wrap="square" rtlCol="0">
              <a:spAutoFit/>
            </a:bodyPr>
            <a:lstStyle/>
            <a:p>
              <a:pPr>
                <a:buFont typeface="Arial" panose="020B0604020202020204" pitchFamily="34" charset="0"/>
                <a:buChar char="•"/>
              </a:pPr>
              <a:r>
                <a:rPr lang="zh-TW" altLang="en-US" sz="3600" dirty="0"/>
                <a:t>什麼是虛實整合？</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en-US" altLang="zh-TW" sz="3600" dirty="0"/>
                <a:t>. </a:t>
              </a:r>
              <a:r>
                <a:rPr lang="zh-TW" altLang="en-US" sz="3600" dirty="0"/>
                <a:t>核心價值：虛實整合為什麼重要？</a:t>
              </a:r>
              <a:endParaRPr lang="en-US" altLang="zh-TW" sz="3600" dirty="0"/>
            </a:p>
            <a:p>
              <a:pPr>
                <a:buFont typeface="Arial" panose="020B0604020202020204" pitchFamily="34" charset="0"/>
                <a:buChar char="•"/>
              </a:pPr>
              <a:r>
                <a:rPr lang="en-US" altLang="zh-TW" sz="3600" dirty="0"/>
                <a:t>(1) </a:t>
              </a:r>
              <a:r>
                <a:rPr lang="zh-TW" altLang="en-US" sz="3600" dirty="0"/>
                <a:t>提升用戶體驗</a:t>
              </a:r>
              <a:endParaRPr lang="en-US" altLang="zh-TW" sz="3600" dirty="0"/>
            </a:p>
            <a:p>
              <a:pPr>
                <a:buFont typeface="Arial" panose="020B0604020202020204" pitchFamily="34" charset="0"/>
                <a:buChar char="•"/>
              </a:pPr>
              <a:r>
                <a:rPr lang="en-US" altLang="zh-TW" sz="3600" dirty="0"/>
                <a:t>(2) </a:t>
              </a:r>
              <a:r>
                <a:rPr lang="zh-TW" altLang="en-US" sz="3600" dirty="0"/>
                <a:t>增強品牌黏性</a:t>
              </a:r>
              <a:endParaRPr lang="en-US" altLang="zh-TW" sz="3600" dirty="0"/>
            </a:p>
            <a:p>
              <a:pPr>
                <a:buFont typeface="Arial" panose="020B0604020202020204" pitchFamily="34" charset="0"/>
                <a:buChar char="•"/>
              </a:pPr>
              <a:r>
                <a:rPr lang="en-US" altLang="zh-TW" sz="3600" dirty="0"/>
                <a:t>(3) </a:t>
              </a:r>
              <a:r>
                <a:rPr lang="zh-TW" altLang="en-US" sz="3600" dirty="0"/>
                <a:t>優化運營效率</a:t>
              </a:r>
              <a:endParaRPr lang="en-US" altLang="zh-TW" sz="3600" dirty="0"/>
            </a:p>
            <a:p>
              <a:pPr>
                <a:buFont typeface="Arial" panose="020B0604020202020204" pitchFamily="34" charset="0"/>
                <a:buChar char="•"/>
              </a:pPr>
              <a:r>
                <a:rPr lang="en-US" altLang="zh-TW" sz="3600" dirty="0"/>
                <a:t>(4) </a:t>
              </a:r>
              <a:r>
                <a:rPr lang="zh-TW" altLang="en-US" sz="3600" dirty="0"/>
                <a:t>滿足多樣化需求</a:t>
              </a:r>
            </a:p>
          </p:txBody>
        </p:sp>
      </p:grpSp>
    </p:spTree>
    <p:extLst>
      <p:ext uri="{BB962C8B-B14F-4D97-AF65-F5344CB8AC3E}">
        <p14:creationId xmlns:p14="http://schemas.microsoft.com/office/powerpoint/2010/main" val="2020500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虛實整合</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dirty="0"/>
              <a:t>虛實整合之介紹</a:t>
            </a: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2875937"/>
            </a:xfrm>
            <a:prstGeom prst="rect">
              <a:avLst/>
            </a:prstGeom>
            <a:noFill/>
          </p:spPr>
          <p:txBody>
            <a:bodyPr wrap="square" rtlCol="0">
              <a:spAutoFit/>
            </a:bodyPr>
            <a:lstStyle/>
            <a:p>
              <a:pPr>
                <a:buFont typeface="Arial" panose="020B0604020202020204" pitchFamily="34" charset="0"/>
                <a:buChar char="•"/>
              </a:pPr>
              <a:r>
                <a:rPr lang="zh-TW" altLang="en-US" sz="3600" dirty="0"/>
                <a:t>典型應用場景</a:t>
              </a:r>
              <a:endParaRPr lang="en-US" altLang="zh-TW" sz="3600" dirty="0"/>
            </a:p>
            <a:p>
              <a:pPr>
                <a:buFont typeface="Arial" panose="020B0604020202020204" pitchFamily="34" charset="0"/>
                <a:buChar char="•"/>
              </a:pPr>
              <a:r>
                <a:rPr lang="zh-TW" altLang="en-US" sz="3600" dirty="0"/>
                <a:t>零售業</a:t>
              </a:r>
              <a:r>
                <a:rPr lang="en-US" altLang="zh-TW" sz="3600" dirty="0"/>
                <a:t>(</a:t>
              </a:r>
              <a:r>
                <a:rPr lang="es-ES" altLang="zh-TW" sz="3600" dirty="0"/>
                <a:t>PX Go! )</a:t>
              </a:r>
              <a:endParaRPr lang="en-US" altLang="zh-TW" sz="3600" dirty="0"/>
            </a:p>
            <a:p>
              <a:pPr>
                <a:buFont typeface="Arial" panose="020B0604020202020204" pitchFamily="34" charset="0"/>
                <a:buChar char="•"/>
              </a:pPr>
              <a:r>
                <a:rPr lang="zh-TW" altLang="en-US" sz="3600" dirty="0"/>
                <a:t>餐飲業</a:t>
              </a:r>
              <a:r>
                <a:rPr lang="en-US" altLang="zh-TW" sz="3600" dirty="0"/>
                <a:t>(</a:t>
              </a:r>
              <a:r>
                <a:rPr lang="zh-TW" altLang="en-US" sz="3600" dirty="0"/>
                <a:t>星巴克</a:t>
              </a:r>
              <a:r>
                <a:rPr lang="en-US" altLang="zh-TW" sz="3600" dirty="0"/>
                <a:t>)</a:t>
              </a:r>
            </a:p>
            <a:p>
              <a:pPr>
                <a:buFont typeface="Arial" panose="020B0604020202020204" pitchFamily="34" charset="0"/>
                <a:buChar char="•"/>
              </a:pPr>
              <a:r>
                <a:rPr lang="zh-TW" altLang="en-US" sz="3600" dirty="0"/>
                <a:t>時尚產業</a:t>
              </a:r>
              <a:r>
                <a:rPr lang="en-US" altLang="zh-TW" sz="3600" dirty="0"/>
                <a:t>(</a:t>
              </a:r>
              <a:r>
                <a:rPr lang="es-ES" altLang="zh-TW" sz="3600" dirty="0"/>
                <a:t>Zara)</a:t>
              </a:r>
              <a:endParaRPr lang="en-US" altLang="zh-TW" sz="3600" dirty="0"/>
            </a:p>
            <a:p>
              <a:pPr>
                <a:buFont typeface="Arial" panose="020B0604020202020204" pitchFamily="34" charset="0"/>
                <a:buChar char="•"/>
              </a:pPr>
              <a:r>
                <a:rPr lang="zh-TW" altLang="en-US" sz="3600" dirty="0"/>
                <a:t>服務業</a:t>
              </a:r>
              <a:r>
                <a:rPr lang="en-US" altLang="zh-TW" sz="3600" dirty="0"/>
                <a:t>(</a:t>
              </a:r>
              <a:r>
                <a:rPr lang="zh-TW" altLang="en-US" sz="3600" dirty="0"/>
                <a:t>美容</a:t>
              </a:r>
              <a:r>
                <a:rPr lang="en-US" altLang="zh-TW" sz="3600" dirty="0"/>
                <a:t>)</a:t>
              </a:r>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dirty="0"/>
                <a:t>未來趨勢</a:t>
              </a:r>
            </a:p>
          </p:txBody>
        </p:sp>
      </p:grpSp>
    </p:spTree>
    <p:extLst>
      <p:ext uri="{BB962C8B-B14F-4D97-AF65-F5344CB8AC3E}">
        <p14:creationId xmlns:p14="http://schemas.microsoft.com/office/powerpoint/2010/main" val="1706744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案例分析</a:t>
              </a:r>
              <a:r>
                <a:rPr lang="en-US" altLang="zh-TW" sz="2800" b="1" dirty="0">
                  <a:solidFill>
                    <a:srgbClr val="000000"/>
                  </a:solidFill>
                  <a:latin typeface="微軟正黑體" panose="020B0604030504040204" pitchFamily="34" charset="-120"/>
                  <a:ea typeface="微軟正黑體" panose="020B0604030504040204" pitchFamily="34" charset="-120"/>
                  <a:sym typeface="Open Sauce"/>
                </a:rPr>
                <a:t>:</a:t>
              </a: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全聯的虛實整合實踐</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541174"/>
          </a:xfrm>
          <a:prstGeom prst="rect">
            <a:avLst/>
          </a:prstGeom>
          <a:solidFill>
            <a:schemeClr val="bg2">
              <a:lumMod val="90000"/>
            </a:schemeClr>
          </a:solidFill>
        </p:spPr>
        <p:txBody>
          <a:bodyPr wrap="square" rtlCol="0">
            <a:spAutoFit/>
          </a:bodyPr>
          <a:lstStyle/>
          <a:p>
            <a:pPr marR="0" lvl="0" indent="0" fontAlgn="auto">
              <a:lnSpc>
                <a:spcPts val="3499"/>
              </a:lnSpc>
              <a:spcBef>
                <a:spcPts val="0"/>
              </a:spcBef>
              <a:spcAft>
                <a:spcPts val="0"/>
              </a:spcAft>
              <a:buClrTx/>
              <a:buSzTx/>
              <a:buFontTx/>
              <a:buNone/>
              <a:tabLst/>
              <a:defRPr/>
            </a:pPr>
            <a:r>
              <a:rPr lang="zh-TW" altLang="en-US" sz="3600" b="1" dirty="0">
                <a:solidFill>
                  <a:srgbClr val="000000"/>
                </a:solidFill>
                <a:latin typeface="微軟正黑體" panose="020B0604030504040204" pitchFamily="34" charset="-120"/>
                <a:ea typeface="微軟正黑體" panose="020B0604030504040204" pitchFamily="34" charset="-120"/>
                <a:sym typeface="Open Sauce"/>
              </a:rPr>
              <a:t>案例分析</a:t>
            </a:r>
            <a:r>
              <a:rPr lang="en-US" altLang="zh-TW" sz="3600" b="1" dirty="0">
                <a:solidFill>
                  <a:srgbClr val="000000"/>
                </a:solidFill>
                <a:latin typeface="微軟正黑體" panose="020B0604030504040204" pitchFamily="34" charset="-120"/>
                <a:ea typeface="微軟正黑體" panose="020B0604030504040204" pitchFamily="34" charset="-120"/>
                <a:sym typeface="Open Sauce"/>
              </a:rPr>
              <a:t>:</a:t>
            </a:r>
            <a:r>
              <a:rPr lang="zh-TW" altLang="en-US" sz="3600" b="1" dirty="0">
                <a:solidFill>
                  <a:srgbClr val="000000"/>
                </a:solidFill>
                <a:latin typeface="微軟正黑體" panose="020B0604030504040204" pitchFamily="34" charset="-120"/>
                <a:ea typeface="微軟正黑體" panose="020B0604030504040204" pitchFamily="34" charset="-120"/>
                <a:sym typeface="Open Sauce"/>
              </a:rPr>
              <a:t>全聯的虛實整合實踐</a:t>
            </a:r>
            <a:endParaRPr lang="en-US" altLang="zh-TW" sz="3600" b="1" dirty="0">
              <a:solidFill>
                <a:srgbClr val="000000"/>
              </a:solidFill>
              <a:latin typeface="微軟正黑體" panose="020B0604030504040204" pitchFamily="34" charset="-120"/>
              <a:ea typeface="微軟正黑體" panose="020B0604030504040204" pitchFamily="34" charset="-120"/>
              <a:sym typeface="Open Sauce"/>
            </a:endParaRP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3277230"/>
            </a:xfrm>
            <a:prstGeom prst="rect">
              <a:avLst/>
            </a:prstGeom>
            <a:noFill/>
          </p:spPr>
          <p:txBody>
            <a:bodyPr wrap="square" rtlCol="0">
              <a:spAutoFit/>
            </a:bodyPr>
            <a:lstStyle/>
            <a:p>
              <a:pPr>
                <a:buFont typeface="Arial" panose="020B0604020202020204" pitchFamily="34" charset="0"/>
                <a:buChar char="•"/>
              </a:pPr>
              <a:r>
                <a:rPr lang="zh-TW" altLang="en-US" sz="3600" dirty="0"/>
                <a:t>具體實踐</a:t>
              </a:r>
              <a:endParaRPr lang="en-US" altLang="zh-TW" sz="3600" dirty="0"/>
            </a:p>
            <a:p>
              <a:pPr>
                <a:buFont typeface="Arial" panose="020B0604020202020204" pitchFamily="34" charset="0"/>
                <a:buChar char="•"/>
              </a:pPr>
              <a:r>
                <a:rPr lang="es-ES" altLang="zh-TW" sz="3600" dirty="0"/>
                <a:t>PX Pay </a:t>
              </a:r>
              <a:r>
                <a:rPr lang="zh-TW" altLang="en-US" sz="3600" dirty="0"/>
                <a:t>和 </a:t>
              </a:r>
              <a:r>
                <a:rPr lang="es-ES" altLang="zh-TW" sz="3600" dirty="0"/>
                <a:t>PX Go! </a:t>
              </a:r>
              <a:r>
                <a:rPr lang="zh-TW" altLang="en-US" sz="3600" dirty="0"/>
                <a:t>的運用：預購與分批取貨功能</a:t>
              </a:r>
              <a:endParaRPr lang="en-US" altLang="zh-TW" sz="3600" dirty="0"/>
            </a:p>
            <a:p>
              <a:pPr>
                <a:buFont typeface="Arial" panose="020B0604020202020204" pitchFamily="34" charset="0"/>
                <a:buChar char="•"/>
              </a:pPr>
              <a:r>
                <a:rPr lang="zh-TW" altLang="en-US" sz="3600" dirty="0"/>
                <a:t>結合數位與實體（如箱購專區）來滿足不同族群需求。</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dirty="0"/>
                <a:t>成果</a:t>
              </a:r>
              <a:endParaRPr lang="en-US" altLang="zh-TW" sz="3600" dirty="0"/>
            </a:p>
            <a:p>
              <a:pPr>
                <a:buFont typeface="Arial" panose="020B0604020202020204" pitchFamily="34" charset="0"/>
                <a:buChar char="•"/>
              </a:pPr>
              <a:r>
                <a:rPr lang="zh-TW" altLang="en-US" sz="3600" dirty="0"/>
                <a:t>提升用戶忠誠度（經濟型與關係型套牢）。</a:t>
              </a:r>
              <a:endParaRPr lang="en-US" altLang="zh-TW" sz="3600" dirty="0"/>
            </a:p>
            <a:p>
              <a:pPr>
                <a:buFont typeface="Arial" panose="020B0604020202020204" pitchFamily="34" charset="0"/>
                <a:buChar char="•"/>
              </a:pPr>
              <a:r>
                <a:rPr lang="zh-TW" altLang="en-US" sz="3600" dirty="0"/>
                <a:t>改善經營效率，特別在疫情期間吸引更多用戶。</a:t>
              </a:r>
            </a:p>
          </p:txBody>
        </p:sp>
      </p:grpSp>
    </p:spTree>
    <p:extLst>
      <p:ext uri="{BB962C8B-B14F-4D97-AF65-F5344CB8AC3E}">
        <p14:creationId xmlns:p14="http://schemas.microsoft.com/office/powerpoint/2010/main" val="3891739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實際案例</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547458"/>
          </a:xfrm>
          <a:prstGeom prst="rect">
            <a:avLst/>
          </a:prstGeom>
          <a:solidFill>
            <a:schemeClr val="bg2">
              <a:lumMod val="90000"/>
            </a:schemeClr>
          </a:solidFill>
        </p:spPr>
        <p:txBody>
          <a:bodyPr wrap="square" rtlCol="0">
            <a:spAutoFit/>
          </a:bodyPr>
          <a:lstStyle/>
          <a:p>
            <a:pPr marR="0" lvl="0" indent="0" fontAlgn="auto">
              <a:lnSpc>
                <a:spcPts val="3499"/>
              </a:lnSpc>
              <a:spcBef>
                <a:spcPts val="0"/>
              </a:spcBef>
              <a:spcAft>
                <a:spcPts val="0"/>
              </a:spcAft>
              <a:buClrTx/>
              <a:buSzTx/>
              <a:buFontTx/>
              <a:buNone/>
              <a:tabLst/>
              <a:defRPr/>
            </a:pPr>
            <a:r>
              <a:rPr lang="es-ES" altLang="zh-TW" sz="3600" dirty="0"/>
              <a:t>Amazon Go</a:t>
            </a:r>
            <a:r>
              <a:rPr lang="en-US" altLang="zh-TW" sz="3600" dirty="0"/>
              <a:t>:</a:t>
            </a:r>
            <a:r>
              <a:rPr lang="zh-TW" altLang="en-US" sz="3600" dirty="0"/>
              <a:t>無人超市的虛實整合典範</a:t>
            </a:r>
            <a:endParaRPr lang="en-US" altLang="zh-TW" sz="3600" b="1" dirty="0">
              <a:solidFill>
                <a:srgbClr val="000000"/>
              </a:solidFill>
              <a:latin typeface="微軟正黑體" panose="020B0604030504040204" pitchFamily="34" charset="-120"/>
              <a:ea typeface="微軟正黑體" panose="020B0604030504040204" pitchFamily="34" charset="-120"/>
              <a:sym typeface="Open Sauce"/>
            </a:endParaRP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2875937"/>
            </a:xfrm>
            <a:prstGeom prst="rect">
              <a:avLst/>
            </a:prstGeom>
            <a:noFill/>
          </p:spPr>
          <p:txBody>
            <a:bodyPr wrap="square" rtlCol="0">
              <a:spAutoFit/>
            </a:bodyPr>
            <a:lstStyle/>
            <a:p>
              <a:pPr>
                <a:buFont typeface="Arial" panose="020B0604020202020204" pitchFamily="34" charset="0"/>
                <a:buChar char="•"/>
              </a:pPr>
              <a:r>
                <a:rPr lang="es-ES" altLang="zh-TW" sz="3600" dirty="0"/>
                <a:t>Amazon Go </a:t>
              </a:r>
              <a:r>
                <a:rPr lang="zh-TW" altLang="en-US" sz="3600" dirty="0"/>
                <a:t>是 </a:t>
              </a:r>
              <a:r>
                <a:rPr lang="es-ES" altLang="zh-TW" sz="3600" dirty="0"/>
                <a:t>Amazon </a:t>
              </a:r>
              <a:r>
                <a:rPr lang="zh-TW" altLang="en-US" sz="3600" dirty="0"/>
                <a:t>的無人超市，結合線上支付與實體零售。</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dirty="0"/>
                <a:t>用戶進店時掃描 </a:t>
              </a:r>
              <a:r>
                <a:rPr lang="en-US" altLang="zh-TW" sz="3600" dirty="0"/>
                <a:t>Amazon App</a:t>
              </a:r>
              <a:r>
                <a:rPr lang="zh-TW" altLang="en-US" sz="3600" dirty="0"/>
                <a:t>，挑選商品後直接離開，系統會自動結算，實現真正的無縫購物體驗。</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b="1" dirty="0"/>
                <a:t>虛實整合亮點</a:t>
              </a:r>
              <a:r>
                <a:rPr lang="zh-TW" altLang="en-US" sz="3600" dirty="0"/>
                <a:t>：線上技術（如 </a:t>
              </a:r>
              <a:r>
                <a:rPr lang="en-US" altLang="zh-TW" sz="3600" dirty="0"/>
                <a:t>AI </a:t>
              </a:r>
              <a:r>
                <a:rPr lang="zh-TW" altLang="en-US" sz="3600" dirty="0"/>
                <a:t>和感應設備）與線下實體購物的結合，極大提升購物效率和便利性。</a:t>
              </a:r>
              <a:endParaRPr lang="en-US" altLang="zh-TW" sz="3600" dirty="0"/>
            </a:p>
          </p:txBody>
        </p:sp>
      </p:grpSp>
      <p:pic>
        <p:nvPicPr>
          <p:cNvPr id="1026" name="Picture 2">
            <a:extLst>
              <a:ext uri="{FF2B5EF4-FFF2-40B4-BE49-F238E27FC236}">
                <a16:creationId xmlns:a16="http://schemas.microsoft.com/office/drawing/2014/main" id="{FEE46969-E1F5-F543-4DE1-6225D6D7ADF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273339" y="1957926"/>
            <a:ext cx="2868113" cy="215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638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實際案例</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547458"/>
          </a:xfrm>
          <a:prstGeom prst="rect">
            <a:avLst/>
          </a:prstGeom>
          <a:solidFill>
            <a:schemeClr val="bg2">
              <a:lumMod val="90000"/>
            </a:schemeClr>
          </a:solidFill>
        </p:spPr>
        <p:txBody>
          <a:bodyPr wrap="square" rtlCol="0">
            <a:spAutoFit/>
          </a:bodyPr>
          <a:lstStyle/>
          <a:p>
            <a:pPr marR="0" lvl="0" indent="0" fontAlgn="auto">
              <a:lnSpc>
                <a:spcPts val="3499"/>
              </a:lnSpc>
              <a:spcBef>
                <a:spcPts val="0"/>
              </a:spcBef>
              <a:spcAft>
                <a:spcPts val="0"/>
              </a:spcAft>
              <a:buClrTx/>
              <a:buSzTx/>
              <a:buFontTx/>
              <a:buNone/>
              <a:tabLst/>
              <a:defRPr/>
            </a:pPr>
            <a:r>
              <a:rPr lang="en-US" altLang="zh-TW" sz="3600" dirty="0"/>
              <a:t>IKEA</a:t>
            </a:r>
            <a:r>
              <a:rPr lang="zh-TW" altLang="en-US" sz="3600" dirty="0"/>
              <a:t>：</a:t>
            </a:r>
            <a:r>
              <a:rPr lang="en-US" altLang="zh-TW" sz="3600" dirty="0"/>
              <a:t>AR</a:t>
            </a:r>
            <a:r>
              <a:rPr lang="zh-TW" altLang="en-US" sz="3600" dirty="0"/>
              <a:t>技術與線上線下體驗結合</a:t>
            </a:r>
            <a:endParaRPr lang="en-US" altLang="zh-TW" sz="3600" b="1" dirty="0">
              <a:solidFill>
                <a:srgbClr val="000000"/>
              </a:solidFill>
              <a:latin typeface="微軟正黑體" panose="020B0604030504040204" pitchFamily="34" charset="-120"/>
              <a:ea typeface="微軟正黑體" panose="020B0604030504040204" pitchFamily="34" charset="-120"/>
              <a:sym typeface="Open Sauce"/>
            </a:endParaRP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2875937"/>
            </a:xfrm>
            <a:prstGeom prst="rect">
              <a:avLst/>
            </a:prstGeom>
            <a:noFill/>
          </p:spPr>
          <p:txBody>
            <a:bodyPr wrap="square" rtlCol="0">
              <a:spAutoFit/>
            </a:bodyPr>
            <a:lstStyle/>
            <a:p>
              <a:pPr>
                <a:buFont typeface="Arial" panose="020B0604020202020204" pitchFamily="34" charset="0"/>
                <a:buChar char="•"/>
              </a:pPr>
              <a:r>
                <a:rPr lang="en-US" altLang="zh-TW" sz="3600" dirty="0"/>
                <a:t>IKEA </a:t>
              </a:r>
              <a:r>
                <a:rPr lang="zh-TW" altLang="en-US" sz="3600" dirty="0"/>
                <a:t>的「</a:t>
              </a:r>
              <a:r>
                <a:rPr lang="en-US" altLang="zh-TW" sz="3600" dirty="0"/>
                <a:t>IKEA Place</a:t>
              </a:r>
              <a:r>
                <a:rPr lang="zh-TW" altLang="en-US" sz="3600" dirty="0"/>
                <a:t>」</a:t>
              </a:r>
              <a:r>
                <a:rPr lang="en-US" altLang="zh-TW" sz="3600" dirty="0"/>
                <a:t>App</a:t>
              </a:r>
              <a:r>
                <a:rPr lang="zh-TW" altLang="en-US" sz="3600" dirty="0"/>
                <a:t>，使用 </a:t>
              </a:r>
              <a:r>
                <a:rPr lang="en-US" altLang="zh-TW" sz="3600" dirty="0"/>
                <a:t>AR </a:t>
              </a:r>
              <a:r>
                <a:rPr lang="zh-TW" altLang="en-US" sz="3600" dirty="0"/>
                <a:t>技術讓用戶可以將家具「虛擬擺放」在自己家裡，模擬真實效果。</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dirty="0"/>
                <a:t>線下門店提供實體體驗，讓消費者確認材質和細節，最終完成交易。</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b="1" dirty="0"/>
                <a:t>虛實整合亮點</a:t>
              </a:r>
              <a:r>
                <a:rPr lang="zh-TW" altLang="en-US" sz="3600" dirty="0"/>
                <a:t>：通過技術解決用戶對於大件商品的猶豫，提高線上轉化率，同時強化實體店的體驗功能。</a:t>
              </a:r>
              <a:endParaRPr lang="en-US" altLang="zh-TW" sz="3600" dirty="0"/>
            </a:p>
          </p:txBody>
        </p:sp>
      </p:grpSp>
      <p:pic>
        <p:nvPicPr>
          <p:cNvPr id="2050" name="Picture 2">
            <a:extLst>
              <a:ext uri="{FF2B5EF4-FFF2-40B4-BE49-F238E27FC236}">
                <a16:creationId xmlns:a16="http://schemas.microsoft.com/office/drawing/2014/main" id="{890CEEF7-82F2-951A-F870-AB5DB38980C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184219" y="2214076"/>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58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solidFill>
                    <a:srgbClr val="000000"/>
                  </a:solidFill>
                  <a:latin typeface="微軟正黑體" panose="020B0604030504040204" pitchFamily="34" charset="-120"/>
                  <a:ea typeface="微軟正黑體" panose="020B0604030504040204" pitchFamily="34" charset="-120"/>
                  <a:sym typeface="Open Sauce"/>
                </a:rPr>
                <a:t>實際案例</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547458"/>
          </a:xfrm>
          <a:prstGeom prst="rect">
            <a:avLst/>
          </a:prstGeom>
          <a:solidFill>
            <a:schemeClr val="bg2">
              <a:lumMod val="90000"/>
            </a:schemeClr>
          </a:solidFill>
        </p:spPr>
        <p:txBody>
          <a:bodyPr wrap="square" rtlCol="0">
            <a:spAutoFit/>
          </a:bodyPr>
          <a:lstStyle/>
          <a:p>
            <a:pPr marR="0" lvl="0" indent="0" fontAlgn="auto">
              <a:lnSpc>
                <a:spcPts val="3499"/>
              </a:lnSpc>
              <a:spcBef>
                <a:spcPts val="0"/>
              </a:spcBef>
              <a:spcAft>
                <a:spcPts val="0"/>
              </a:spcAft>
              <a:buClrTx/>
              <a:buSzTx/>
              <a:buFontTx/>
              <a:buNone/>
              <a:tabLst/>
              <a:defRPr/>
            </a:pPr>
            <a:r>
              <a:rPr lang="en-US" altLang="zh-TW" sz="3600" dirty="0"/>
              <a:t>Nike</a:t>
            </a:r>
            <a:r>
              <a:rPr lang="zh-TW" altLang="en-US" sz="3600" dirty="0"/>
              <a:t>：體驗式零售店與線上互動融合</a:t>
            </a:r>
            <a:endParaRPr lang="en-US" altLang="zh-TW" sz="3600" b="1" dirty="0">
              <a:solidFill>
                <a:srgbClr val="000000"/>
              </a:solidFill>
              <a:latin typeface="微軟正黑體" panose="020B0604030504040204" pitchFamily="34" charset="-120"/>
              <a:ea typeface="微軟正黑體" panose="020B0604030504040204" pitchFamily="34" charset="-120"/>
              <a:sym typeface="Open Sauce"/>
            </a:endParaRP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2875937"/>
            </a:xfrm>
            <a:prstGeom prst="rect">
              <a:avLst/>
            </a:prstGeom>
            <a:noFill/>
          </p:spPr>
          <p:txBody>
            <a:bodyPr wrap="square" rtlCol="0">
              <a:spAutoFit/>
            </a:bodyPr>
            <a:lstStyle/>
            <a:p>
              <a:pPr>
                <a:buFont typeface="Arial" panose="020B0604020202020204" pitchFamily="34" charset="0"/>
                <a:buChar char="•"/>
              </a:pPr>
              <a:r>
                <a:rPr lang="es-ES" altLang="zh-TW" sz="3600" dirty="0"/>
                <a:t>Nike </a:t>
              </a:r>
              <a:r>
                <a:rPr lang="zh-TW" altLang="en-US" sz="3600" dirty="0"/>
                <a:t>的「</a:t>
              </a:r>
              <a:r>
                <a:rPr lang="es-ES" altLang="zh-TW" sz="3600" dirty="0"/>
                <a:t>House of Innovation</a:t>
              </a:r>
              <a:r>
                <a:rPr lang="zh-TW" altLang="es-ES" sz="3600" dirty="0"/>
                <a:t>」</a:t>
              </a:r>
              <a:r>
                <a:rPr lang="zh-TW" altLang="en-US" sz="3600" dirty="0"/>
                <a:t>旗艦店，提供商品自動推薦、定制化設計服務，並與 </a:t>
              </a:r>
              <a:r>
                <a:rPr lang="es-ES" altLang="zh-TW" sz="3600" dirty="0"/>
                <a:t>Nike App </a:t>
              </a:r>
              <a:r>
                <a:rPr lang="zh-TW" altLang="en-US" sz="3600" dirty="0"/>
                <a:t>無縫連接。</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dirty="0"/>
                <a:t>用戶可以通過線上下單，在店內體驗產品，甚至現場取貨。</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b="1" dirty="0"/>
                <a:t>虛實整合亮點</a:t>
              </a:r>
              <a:r>
                <a:rPr lang="zh-TW" altLang="en-US" sz="3600" dirty="0"/>
                <a:t>：數據分析和實體體驗結合，幫助用戶選擇更符合需求的商品，強化品牌與用戶之間的互動。</a:t>
              </a:r>
              <a:endParaRPr lang="en-US" altLang="zh-TW" sz="3600" dirty="0"/>
            </a:p>
          </p:txBody>
        </p:sp>
      </p:grpSp>
      <p:pic>
        <p:nvPicPr>
          <p:cNvPr id="3074" name="Picture 2">
            <a:extLst>
              <a:ext uri="{FF2B5EF4-FFF2-40B4-BE49-F238E27FC236}">
                <a16:creationId xmlns:a16="http://schemas.microsoft.com/office/drawing/2014/main" id="{E08950BD-2371-38DE-A6F0-B984B266F5F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992312" y="1873958"/>
            <a:ext cx="3366322" cy="227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53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A366EA20-125C-B5A7-D656-1D3DEFC51FF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F6F13B6-A9A6-D4C6-E8AA-6775008E2FD3}"/>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7091E6E8-A561-0976-EBC2-E41B76196D41}"/>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2F5AB906-7BEB-382F-D51D-25B003E84214}"/>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03AB2248-A54A-2C8F-E7E1-C5EE4D82FC5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1528BAD9-6B0B-D200-1BCF-1260F69F1216}"/>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BB20AE86-1E6E-2B46-7278-35495ED73CEB}"/>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BFC7713C-8B9A-EE9F-413C-25C08CC92BE3}"/>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DF7F410D-484E-76F4-6E65-C1F6B69F696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43CB8EF4-FC3B-1981-D2C4-32E37BBFCB85}"/>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DB9E38F7-DFFD-9305-410C-EE9A63B9FE7E}"/>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40DD5308-960A-710F-C1F1-FC7E113725E6}"/>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4F36F77C-0DD4-F112-267D-F1508A9479AA}"/>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2E83EE07-03E3-8EBB-B402-9D372AD780A4}"/>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35DADF16-4973-F634-9C24-001C3A525D1B}"/>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870826EB-72E9-4CB3-7B8F-535BCFDACF3B}"/>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7B66B524-FC9C-553D-626B-F965380EB39E}"/>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06DBECA3-D69D-4F8D-AE62-2443D15D6AFF}"/>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D0DC06FB-589D-AAAC-E739-02895DB5B983}"/>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8B692871-CF7F-84D5-52CA-8E20A04EA146}"/>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0CB6B965-B33A-AD57-01A9-750A658A193D}"/>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6B2BF538-83EE-1E77-C4FF-AB02DD10CE96}"/>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B2A68BF1-8463-D1AC-FC14-7CA58D4DD2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7CCC1A1C-B9FB-16BE-A158-00C5C13A1E9B}"/>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7ED42B9B-B744-AE0B-B1AF-F5932B4E4F48}"/>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F27ECBB6-96A9-17A1-1096-EA5C92780014}"/>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37" name="TextBox 23">
            <a:extLst>
              <a:ext uri="{FF2B5EF4-FFF2-40B4-BE49-F238E27FC236}">
                <a16:creationId xmlns:a16="http://schemas.microsoft.com/office/drawing/2014/main" id="{85FCFCD2-6BD5-84B4-4590-9E6107F1EA7E}"/>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a:solidFill>
                  <a:srgbClr val="000000"/>
                </a:solidFill>
                <a:latin typeface="微軟正黑體" panose="020B0604030504040204" pitchFamily="34" charset="-120"/>
                <a:ea typeface="微軟正黑體" panose="020B0604030504040204" pitchFamily="34" charset="-120"/>
                <a:cs typeface="Open Sauce"/>
                <a:sym typeface="Open Sauce"/>
              </a:rPr>
              <a:t>論文摘要</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26" name="TextBox 10">
            <a:extLst>
              <a:ext uri="{FF2B5EF4-FFF2-40B4-BE49-F238E27FC236}">
                <a16:creationId xmlns:a16="http://schemas.microsoft.com/office/drawing/2014/main" id="{226B3EDF-B019-A467-F825-41684EB3E8C1}"/>
              </a:ext>
            </a:extLst>
          </p:cNvPr>
          <p:cNvSpPr txBox="1"/>
          <p:nvPr/>
        </p:nvSpPr>
        <p:spPr>
          <a:xfrm>
            <a:off x="1028700" y="2924769"/>
            <a:ext cx="16230600" cy="2215991"/>
          </a:xfrm>
          <a:prstGeom prst="rect">
            <a:avLst/>
          </a:prstGeom>
        </p:spPr>
        <p:txBody>
          <a:bodyPr wrap="square" lIns="0" tIns="0" rIns="0" bIns="0" rtlCol="0" anchor="t">
            <a:spAutoFit/>
          </a:bodyPr>
          <a:lstStyle/>
          <a:p>
            <a:pPr indent="-1080000"/>
            <a:r>
              <a:rPr lang="zh-TW" altLang="en-US" sz="3600">
                <a:solidFill>
                  <a:srgbClr val="000000"/>
                </a:solidFill>
                <a:latin typeface="微軟正黑體" panose="020B0604030504040204" pitchFamily="34" charset="-120"/>
                <a:ea typeface="微軟正黑體" panose="020B0604030504040204" pitchFamily="34" charset="-120"/>
                <a:sym typeface="+mn-lt"/>
              </a:rPr>
              <a:t>本研究探討系統整合商如何協助企業提升大數據分析能力，並彌補現有文獻在此領域的研究缺口。透過對</a:t>
            </a:r>
            <a:r>
              <a:rPr lang="en-US" altLang="zh-TW" sz="3600">
                <a:solidFill>
                  <a:srgbClr val="000000"/>
                </a:solidFill>
                <a:latin typeface="微軟正黑體" panose="020B0604030504040204" pitchFamily="34" charset="-120"/>
                <a:ea typeface="微軟正黑體" panose="020B0604030504040204" pitchFamily="34" charset="-120"/>
                <a:sym typeface="+mn-lt"/>
              </a:rPr>
              <a:t>107</a:t>
            </a:r>
            <a:r>
              <a:rPr lang="zh-TW" altLang="en-US" sz="3600">
                <a:solidFill>
                  <a:srgbClr val="000000"/>
                </a:solidFill>
                <a:latin typeface="微軟正黑體" panose="020B0604030504040204" pitchFamily="34" charset="-120"/>
                <a:ea typeface="微軟正黑體" panose="020B0604030504040204" pitchFamily="34" charset="-120"/>
                <a:sym typeface="+mn-lt"/>
              </a:rPr>
              <a:t>份有效問卷的分析，研究結果表明，系統整合商提供的技術服務與整合服務可提升企業內資訊部門的分析能力及促進業務單位之間的合作，從而幫助企業發展大數據分析能力。</a:t>
            </a:r>
            <a:endParaRPr lang="en-US" altLang="zh-CN" sz="3600">
              <a:solidFill>
                <a:srgbClr val="000000"/>
              </a:solidFill>
              <a:latin typeface="微軟正黑體" panose="020B0604030504040204" pitchFamily="34" charset="-120"/>
              <a:ea typeface="微軟正黑體" panose="020B0604030504040204" pitchFamily="34" charset="-120"/>
              <a:sym typeface="+mn-lt"/>
            </a:endParaRPr>
          </a:p>
        </p:txBody>
      </p:sp>
      <p:sp>
        <p:nvSpPr>
          <p:cNvPr id="30" name="矩形: 圓角 29">
            <a:extLst>
              <a:ext uri="{FF2B5EF4-FFF2-40B4-BE49-F238E27FC236}">
                <a16:creationId xmlns:a16="http://schemas.microsoft.com/office/drawing/2014/main" id="{85BDC4CC-ED75-E825-9E87-05BF519AE541}"/>
              </a:ext>
            </a:extLst>
          </p:cNvPr>
          <p:cNvSpPr/>
          <p:nvPr/>
        </p:nvSpPr>
        <p:spPr>
          <a:xfrm>
            <a:off x="856986" y="5284050"/>
            <a:ext cx="16402314" cy="479657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987A968F-50B3-5D7A-3A0A-F334F0904C0D}"/>
              </a:ext>
            </a:extLst>
          </p:cNvPr>
          <p:cNvSpPr txBox="1"/>
          <p:nvPr/>
        </p:nvSpPr>
        <p:spPr>
          <a:xfrm>
            <a:off x="1200150" y="5600700"/>
            <a:ext cx="16086203" cy="3970318"/>
          </a:xfrm>
          <a:prstGeom prst="rect">
            <a:avLst/>
          </a:prstGeom>
          <a:noFill/>
        </p:spPr>
        <p:txBody>
          <a:bodyPr wrap="square">
            <a:spAutoFit/>
          </a:bodyPr>
          <a:lstStyle/>
          <a:p>
            <a:pPr indent="-1080000"/>
            <a:r>
              <a:rPr lang="zh-TW" altLang="en-US" sz="3600" b="1" i="0" u="none" strike="noStrike" baseline="0">
                <a:solidFill>
                  <a:srgbClr val="000000"/>
                </a:solidFill>
                <a:latin typeface="微軟正黑體" panose="020B0604030504040204" pitchFamily="34" charset="-120"/>
                <a:ea typeface="微軟正黑體" panose="020B0604030504040204" pitchFamily="34" charset="-120"/>
              </a:rPr>
              <a:t>關鍵發現</a:t>
            </a:r>
            <a:endParaRPr lang="zh-TW" altLang="en-US" sz="18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一、技術服務與整合服務系統整合商的專業能力能有效解決企業在導入大數據分析過程中面臨的技術與組織挑戰。</a:t>
            </a:r>
            <a:endParaRPr lang="en-US" altLang="zh-TW" sz="3600" b="0" i="0" u="none" strike="noStrike" baseline="0">
              <a:solidFill>
                <a:srgbClr val="000000"/>
              </a:solidFill>
              <a:latin typeface="微軟正黑體" panose="020B0604030504040204" pitchFamily="34" charset="-120"/>
              <a:ea typeface="微軟正黑體" panose="020B0604030504040204" pitchFamily="34" charset="-120"/>
            </a:endParaRPr>
          </a:p>
          <a:p>
            <a:endParaRPr lang="zh-TW" altLang="en-US" sz="36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二、企業內部能力建設。</a:t>
            </a:r>
            <a:endParaRPr lang="en-US" altLang="zh-TW" sz="3600" b="0" i="0" u="none" strike="noStrike" baseline="0">
              <a:solidFill>
                <a:srgbClr val="000000"/>
              </a:solidFill>
              <a:latin typeface="微軟正黑體" panose="020B0604030504040204" pitchFamily="34" charset="-120"/>
              <a:ea typeface="微軟正黑體" panose="020B0604030504040204" pitchFamily="34" charset="-120"/>
            </a:endParaRPr>
          </a:p>
          <a:p>
            <a:endParaRPr lang="en-US" altLang="zh-TW" sz="3600" b="0" i="0" u="none" strike="noStrike" baseline="0">
              <a:solidFill>
                <a:srgbClr val="000000"/>
              </a:solidFill>
              <a:latin typeface="微軟正黑體" panose="020B0604030504040204" pitchFamily="34" charset="-120"/>
              <a:ea typeface="微軟正黑體" panose="020B0604030504040204" pitchFamily="34" charset="-120"/>
            </a:endParaRPr>
          </a:p>
          <a:p>
            <a:r>
              <a:rPr lang="zh-TW" altLang="en-US" sz="3600" b="0" i="0" u="none" strike="noStrike" baseline="0">
                <a:solidFill>
                  <a:srgbClr val="000000"/>
                </a:solidFill>
                <a:latin typeface="微軟正黑體" panose="020B0604030504040204" pitchFamily="34" charset="-120"/>
                <a:ea typeface="微軟正黑體" panose="020B0604030504040204" pitchFamily="34" charset="-120"/>
              </a:rPr>
              <a:t>三、效益實現：大數據分析能力對企業的運營績效有顯著的正向影響。</a:t>
            </a:r>
          </a:p>
        </p:txBody>
      </p:sp>
    </p:spTree>
    <p:extLst>
      <p:ext uri="{BB962C8B-B14F-4D97-AF65-F5344CB8AC3E}">
        <p14:creationId xmlns:p14="http://schemas.microsoft.com/office/powerpoint/2010/main" val="1216052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71696"/>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dirty="0"/>
                <a:t>啟示與未來發展</a:t>
              </a:r>
              <a:r>
                <a:rPr lang="zh-TW" altLang="en-US" sz="2800" dirty="0"/>
                <a:t> </a:t>
              </a:r>
              <a:endParaRPr lang="en-US" altLang="zh-TW" sz="2800" b="1" dirty="0">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547458"/>
          </a:xfrm>
          <a:prstGeom prst="rect">
            <a:avLst/>
          </a:prstGeom>
          <a:solidFill>
            <a:schemeClr val="bg2">
              <a:lumMod val="90000"/>
            </a:schemeClr>
          </a:solidFill>
        </p:spPr>
        <p:txBody>
          <a:bodyPr wrap="square" rtlCol="0">
            <a:spAutoFit/>
          </a:bodyPr>
          <a:lstStyle/>
          <a:p>
            <a:pPr marR="0" lvl="0" indent="0" fontAlgn="auto">
              <a:lnSpc>
                <a:spcPts val="3499"/>
              </a:lnSpc>
              <a:spcBef>
                <a:spcPts val="0"/>
              </a:spcBef>
              <a:spcAft>
                <a:spcPts val="0"/>
              </a:spcAft>
              <a:buClrTx/>
              <a:buSzTx/>
              <a:buFontTx/>
              <a:buNone/>
              <a:tabLst/>
              <a:defRPr/>
            </a:pPr>
            <a:r>
              <a:rPr lang="zh-TW" altLang="en-US" sz="3600" b="1" dirty="0"/>
              <a:t>啟示與未來發展</a:t>
            </a:r>
            <a:r>
              <a:rPr lang="zh-TW" altLang="en-US" sz="3600" dirty="0"/>
              <a:t> </a:t>
            </a:r>
            <a:endParaRPr lang="en-US" altLang="zh-TW" sz="3600" b="1" dirty="0">
              <a:solidFill>
                <a:srgbClr val="000000"/>
              </a:solidFill>
              <a:latin typeface="微軟正黑體" panose="020B0604030504040204" pitchFamily="34" charset="-120"/>
              <a:ea typeface="微軟正黑體" panose="020B0604030504040204" pitchFamily="34" charset="-120"/>
              <a:sym typeface="Open Sauce"/>
            </a:endParaRP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0" y="4208272"/>
            <a:ext cx="15863440" cy="5507228"/>
            <a:chOff x="1509649" y="6091413"/>
            <a:chExt cx="16140149"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10919" y="6205958"/>
              <a:ext cx="15938879" cy="3277230"/>
            </a:xfrm>
            <a:prstGeom prst="rect">
              <a:avLst/>
            </a:prstGeom>
            <a:noFill/>
          </p:spPr>
          <p:txBody>
            <a:bodyPr wrap="square" rtlCol="0">
              <a:spAutoFit/>
            </a:bodyPr>
            <a:lstStyle/>
            <a:p>
              <a:pPr>
                <a:buFont typeface="Arial" panose="020B0604020202020204" pitchFamily="34" charset="0"/>
                <a:buChar char="•"/>
              </a:pPr>
              <a:r>
                <a:rPr lang="zh-TW" altLang="en-US" sz="3600" dirty="0"/>
                <a:t>啟示</a:t>
              </a:r>
              <a:endParaRPr lang="en-US" altLang="zh-TW" sz="3600" dirty="0"/>
            </a:p>
            <a:p>
              <a:pPr>
                <a:buFont typeface="Arial" panose="020B0604020202020204" pitchFamily="34" charset="0"/>
                <a:buChar char="•"/>
              </a:pPr>
              <a:r>
                <a:rPr lang="zh-TW" altLang="en-US" sz="3600" dirty="0"/>
                <a:t>數位平台與實體渠道的協同運作是關鍵。</a:t>
              </a:r>
              <a:endParaRPr lang="en-US" altLang="zh-TW" sz="3600" dirty="0"/>
            </a:p>
            <a:p>
              <a:pPr>
                <a:buFont typeface="Arial" panose="020B0604020202020204" pitchFamily="34" charset="0"/>
                <a:buChar char="•"/>
              </a:pPr>
              <a:r>
                <a:rPr lang="zh-TW" altLang="en-US" sz="3600" dirty="0"/>
                <a:t>系統整合能力對於創新技術和提升用戶體驗至關重要。</a:t>
              </a: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endParaRPr lang="en-US" altLang="zh-TW" sz="3600" dirty="0"/>
            </a:p>
            <a:p>
              <a:pPr>
                <a:buFont typeface="Arial" panose="020B0604020202020204" pitchFamily="34" charset="0"/>
                <a:buChar char="•"/>
              </a:pPr>
              <a:r>
                <a:rPr lang="zh-TW" altLang="en-US" sz="3600" dirty="0"/>
                <a:t>未來發展方向</a:t>
              </a:r>
              <a:endParaRPr lang="en-US" altLang="zh-TW" sz="3600" dirty="0"/>
            </a:p>
            <a:p>
              <a:pPr>
                <a:buFont typeface="Arial" panose="020B0604020202020204" pitchFamily="34" charset="0"/>
                <a:buChar char="•"/>
              </a:pPr>
              <a:r>
                <a:rPr lang="zh-TW" altLang="en-US" sz="3600" dirty="0"/>
                <a:t>利用大數據進行更精準的個性化推薦。</a:t>
              </a:r>
              <a:endParaRPr lang="en-US" altLang="zh-TW" sz="3600" dirty="0"/>
            </a:p>
            <a:p>
              <a:pPr>
                <a:buFont typeface="Arial" panose="020B0604020202020204" pitchFamily="34" charset="0"/>
                <a:buChar char="•"/>
              </a:pPr>
              <a:r>
                <a:rPr lang="zh-TW" altLang="en-US" sz="3600" dirty="0"/>
                <a:t>持續優化虛實整合體驗（如即時物流、智能客服等）。</a:t>
              </a:r>
              <a:endParaRPr lang="en-US" altLang="zh-TW" sz="3600" dirty="0"/>
            </a:p>
          </p:txBody>
        </p:sp>
      </p:grpSp>
    </p:spTree>
    <p:extLst>
      <p:ext uri="{BB962C8B-B14F-4D97-AF65-F5344CB8AC3E}">
        <p14:creationId xmlns:p14="http://schemas.microsoft.com/office/powerpoint/2010/main" val="636353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B8E4E8C4-4ED6-89B5-44A0-2E379E5D43FC}"/>
            </a:ext>
          </a:extLst>
        </p:cNvPr>
        <p:cNvGrpSpPr/>
        <p:nvPr/>
      </p:nvGrpSpPr>
      <p:grpSpPr>
        <a:xfrm>
          <a:off x="0" y="0"/>
          <a:ext cx="0" cy="0"/>
          <a:chOff x="0" y="0"/>
          <a:chExt cx="0" cy="0"/>
        </a:xfrm>
      </p:grpSpPr>
      <p:grpSp>
        <p:nvGrpSpPr>
          <p:cNvPr id="26" name="Group 2">
            <a:extLst>
              <a:ext uri="{FF2B5EF4-FFF2-40B4-BE49-F238E27FC236}">
                <a16:creationId xmlns:a16="http://schemas.microsoft.com/office/drawing/2014/main" id="{A6D0F30C-A8BF-AF30-447D-6B2FA7D49D01}"/>
              </a:ext>
            </a:extLst>
          </p:cNvPr>
          <p:cNvGrpSpPr/>
          <p:nvPr/>
        </p:nvGrpSpPr>
        <p:grpSpPr>
          <a:xfrm>
            <a:off x="0" y="97511"/>
            <a:ext cx="18288000" cy="10189490"/>
            <a:chOff x="0" y="0"/>
            <a:chExt cx="24384000" cy="13585986"/>
          </a:xfrm>
        </p:grpSpPr>
        <p:sp>
          <p:nvSpPr>
            <p:cNvPr id="29" name="Freeform 3">
              <a:extLst>
                <a:ext uri="{FF2B5EF4-FFF2-40B4-BE49-F238E27FC236}">
                  <a16:creationId xmlns:a16="http://schemas.microsoft.com/office/drawing/2014/main" id="{45ABC681-2EE3-5547-95B8-4137BB227B1E}"/>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0" name="Freeform 4">
              <a:extLst>
                <a:ext uri="{FF2B5EF4-FFF2-40B4-BE49-F238E27FC236}">
                  <a16:creationId xmlns:a16="http://schemas.microsoft.com/office/drawing/2014/main" id="{C21AD849-5DB2-860A-927A-EAB1F47BA8CD}"/>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1" name="Freeform 5">
              <a:extLst>
                <a:ext uri="{FF2B5EF4-FFF2-40B4-BE49-F238E27FC236}">
                  <a16:creationId xmlns:a16="http://schemas.microsoft.com/office/drawing/2014/main" id="{4486A074-3CED-3BAE-C8F7-275E7D422851}"/>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2" name="TextBox 6">
              <a:extLst>
                <a:ext uri="{FF2B5EF4-FFF2-40B4-BE49-F238E27FC236}">
                  <a16:creationId xmlns:a16="http://schemas.microsoft.com/office/drawing/2014/main" id="{B1466874-0510-5523-7745-925E54E537AF}"/>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38" name="Freeform 7">
              <a:extLst>
                <a:ext uri="{FF2B5EF4-FFF2-40B4-BE49-F238E27FC236}">
                  <a16:creationId xmlns:a16="http://schemas.microsoft.com/office/drawing/2014/main" id="{3D4F646D-D1B2-DF96-9CE0-192A97212133}"/>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9" name="TextBox 8">
              <a:extLst>
                <a:ext uri="{FF2B5EF4-FFF2-40B4-BE49-F238E27FC236}">
                  <a16:creationId xmlns:a16="http://schemas.microsoft.com/office/drawing/2014/main" id="{8C754DDA-B28D-7FC6-FD47-2C056165FE51}"/>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40" name="Freeform 9">
              <a:extLst>
                <a:ext uri="{FF2B5EF4-FFF2-40B4-BE49-F238E27FC236}">
                  <a16:creationId xmlns:a16="http://schemas.microsoft.com/office/drawing/2014/main" id="{A9598798-514D-A8C7-66C6-94D6FC85321E}"/>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1" name="Freeform 10">
              <a:extLst>
                <a:ext uri="{FF2B5EF4-FFF2-40B4-BE49-F238E27FC236}">
                  <a16:creationId xmlns:a16="http://schemas.microsoft.com/office/drawing/2014/main" id="{A369A6D5-A35C-E3B8-EB1B-5B1AAF2B6B7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2" name="Freeform 11">
              <a:extLst>
                <a:ext uri="{FF2B5EF4-FFF2-40B4-BE49-F238E27FC236}">
                  <a16:creationId xmlns:a16="http://schemas.microsoft.com/office/drawing/2014/main" id="{AAF2ECAF-FAB9-375F-66F8-F27619504CF3}"/>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3" name="Group 12">
              <a:extLst>
                <a:ext uri="{FF2B5EF4-FFF2-40B4-BE49-F238E27FC236}">
                  <a16:creationId xmlns:a16="http://schemas.microsoft.com/office/drawing/2014/main" id="{89A805BE-D26E-7695-B382-1F7190935300}"/>
                </a:ext>
              </a:extLst>
            </p:cNvPr>
            <p:cNvGrpSpPr/>
            <p:nvPr/>
          </p:nvGrpSpPr>
          <p:grpSpPr>
            <a:xfrm>
              <a:off x="0" y="1358599"/>
              <a:ext cx="24384000" cy="12227387"/>
              <a:chOff x="0" y="0"/>
              <a:chExt cx="4862686" cy="2438400"/>
            </a:xfrm>
          </p:grpSpPr>
          <p:sp>
            <p:nvSpPr>
              <p:cNvPr id="59" name="Freeform 13">
                <a:extLst>
                  <a:ext uri="{FF2B5EF4-FFF2-40B4-BE49-F238E27FC236}">
                    <a16:creationId xmlns:a16="http://schemas.microsoft.com/office/drawing/2014/main" id="{7CB423BF-2CAF-22AF-9ED5-721F2D772C50}"/>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0" name="TextBox 14">
                <a:extLst>
                  <a:ext uri="{FF2B5EF4-FFF2-40B4-BE49-F238E27FC236}">
                    <a16:creationId xmlns:a16="http://schemas.microsoft.com/office/drawing/2014/main" id="{C978CACB-351B-3B8E-0FD8-89C626F4704D}"/>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4" name="AutoShape 15">
              <a:extLst>
                <a:ext uri="{FF2B5EF4-FFF2-40B4-BE49-F238E27FC236}">
                  <a16:creationId xmlns:a16="http://schemas.microsoft.com/office/drawing/2014/main" id="{9375B2A4-FED0-0A52-75A0-DF7E98EFC78A}"/>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5" name="AutoShape 16">
              <a:extLst>
                <a:ext uri="{FF2B5EF4-FFF2-40B4-BE49-F238E27FC236}">
                  <a16:creationId xmlns:a16="http://schemas.microsoft.com/office/drawing/2014/main" id="{BCBF166A-8AFF-A260-3E67-A9C8EAFC26D6}"/>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6" name="Freeform 17">
              <a:extLst>
                <a:ext uri="{FF2B5EF4-FFF2-40B4-BE49-F238E27FC236}">
                  <a16:creationId xmlns:a16="http://schemas.microsoft.com/office/drawing/2014/main" id="{5425D202-95DA-6736-6590-FDAB3BA51C5F}"/>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7" name="Group 18">
              <a:extLst>
                <a:ext uri="{FF2B5EF4-FFF2-40B4-BE49-F238E27FC236}">
                  <a16:creationId xmlns:a16="http://schemas.microsoft.com/office/drawing/2014/main" id="{7B40DE1E-3AD3-C6BF-A6F0-C17643B6AE4D}"/>
                </a:ext>
              </a:extLst>
            </p:cNvPr>
            <p:cNvGrpSpPr/>
            <p:nvPr/>
          </p:nvGrpSpPr>
          <p:grpSpPr>
            <a:xfrm>
              <a:off x="2134356" y="1651686"/>
              <a:ext cx="20878044" cy="696519"/>
              <a:chOff x="-1" y="-9525"/>
              <a:chExt cx="12467295" cy="415925"/>
            </a:xfrm>
          </p:grpSpPr>
          <p:sp>
            <p:nvSpPr>
              <p:cNvPr id="57" name="Freeform 19">
                <a:extLst>
                  <a:ext uri="{FF2B5EF4-FFF2-40B4-BE49-F238E27FC236}">
                    <a16:creationId xmlns:a16="http://schemas.microsoft.com/office/drawing/2014/main" id="{ED7C4EFE-E8AB-044B-A783-7897CFB5163F}"/>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8" name="TextBox 20">
                <a:extLst>
                  <a:ext uri="{FF2B5EF4-FFF2-40B4-BE49-F238E27FC236}">
                    <a16:creationId xmlns:a16="http://schemas.microsoft.com/office/drawing/2014/main" id="{9B3AD118-9A0D-36C6-C176-F69874809545}"/>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Freeform 21">
              <a:extLst>
                <a:ext uri="{FF2B5EF4-FFF2-40B4-BE49-F238E27FC236}">
                  <a16:creationId xmlns:a16="http://schemas.microsoft.com/office/drawing/2014/main" id="{1EDE7024-B2FD-4DB4-52D9-8741E51BF76E}"/>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49" name="Group 22">
              <a:extLst>
                <a:ext uri="{FF2B5EF4-FFF2-40B4-BE49-F238E27FC236}">
                  <a16:creationId xmlns:a16="http://schemas.microsoft.com/office/drawing/2014/main" id="{968A6A2D-C814-8083-E307-F47ED4369D84}"/>
                </a:ext>
              </a:extLst>
            </p:cNvPr>
            <p:cNvGrpSpPr/>
            <p:nvPr/>
          </p:nvGrpSpPr>
          <p:grpSpPr>
            <a:xfrm>
              <a:off x="447964" y="221133"/>
              <a:ext cx="796139" cy="796139"/>
              <a:chOff x="0" y="0"/>
              <a:chExt cx="812800" cy="812800"/>
            </a:xfrm>
          </p:grpSpPr>
          <p:sp>
            <p:nvSpPr>
              <p:cNvPr id="55" name="Freeform 23">
                <a:extLst>
                  <a:ext uri="{FF2B5EF4-FFF2-40B4-BE49-F238E27FC236}">
                    <a16:creationId xmlns:a16="http://schemas.microsoft.com/office/drawing/2014/main" id="{7D8B412C-7044-739F-34DF-038CE1F79C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6" name="TextBox 24">
                <a:extLst>
                  <a:ext uri="{FF2B5EF4-FFF2-40B4-BE49-F238E27FC236}">
                    <a16:creationId xmlns:a16="http://schemas.microsoft.com/office/drawing/2014/main" id="{57BA6AF0-BE6A-5437-6464-680B90C0D954}"/>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0" name="TextBox 25">
              <a:extLst>
                <a:ext uri="{FF2B5EF4-FFF2-40B4-BE49-F238E27FC236}">
                  <a16:creationId xmlns:a16="http://schemas.microsoft.com/office/drawing/2014/main" id="{92B7BA91-8CB2-D822-2913-F80940696D9A}"/>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51" name="TextBox 26">
              <a:extLst>
                <a:ext uri="{FF2B5EF4-FFF2-40B4-BE49-F238E27FC236}">
                  <a16:creationId xmlns:a16="http://schemas.microsoft.com/office/drawing/2014/main" id="{A954909E-C7C2-6FDA-423D-E84738F1C3F7}"/>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52" name="TextBox 27">
              <a:extLst>
                <a:ext uri="{FF2B5EF4-FFF2-40B4-BE49-F238E27FC236}">
                  <a16:creationId xmlns:a16="http://schemas.microsoft.com/office/drawing/2014/main" id="{2CC91483-9F9A-60D6-5483-442CBF2CB03A}"/>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54" name="Freeform 29">
              <a:extLst>
                <a:ext uri="{FF2B5EF4-FFF2-40B4-BE49-F238E27FC236}">
                  <a16:creationId xmlns:a16="http://schemas.microsoft.com/office/drawing/2014/main" id="{D21746A7-402D-F643-46FA-3A75DFED730C}"/>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28" name="投影片編號版面配置區 27">
            <a:extLst>
              <a:ext uri="{FF2B5EF4-FFF2-40B4-BE49-F238E27FC236}">
                <a16:creationId xmlns:a16="http://schemas.microsoft.com/office/drawing/2014/main" id="{A5A86BE9-A527-9C56-9799-DD2537FE6778}"/>
              </a:ext>
            </a:extLst>
          </p:cNvPr>
          <p:cNvSpPr>
            <a:spLocks noGrp="1"/>
          </p:cNvSpPr>
          <p:nvPr>
            <p:ph type="sldNum" sz="quarter" idx="12"/>
          </p:nvPr>
        </p:nvSpPr>
        <p:spPr/>
        <p:txBody>
          <a:bodyPr/>
          <a:lstStyle/>
          <a:p>
            <a:fld id="{B6F15528-21DE-4FAA-801E-634DDDAF4B2B}" type="slidenum">
              <a:rPr lang="en-US" smtClean="0"/>
              <a:pPr/>
              <a:t>81</a:t>
            </a:fld>
            <a:endParaRPr lang="en-US"/>
          </a:p>
        </p:txBody>
      </p:sp>
      <p:sp>
        <p:nvSpPr>
          <p:cNvPr id="27" name="TextBox 23">
            <a:extLst>
              <a:ext uri="{FF2B5EF4-FFF2-40B4-BE49-F238E27FC236}">
                <a16:creationId xmlns:a16="http://schemas.microsoft.com/office/drawing/2014/main" id="{111242A2-D2F3-5B84-93B0-AFD9381BBE73}"/>
              </a:ext>
            </a:extLst>
          </p:cNvPr>
          <p:cNvSpPr txBox="1"/>
          <p:nvPr/>
        </p:nvSpPr>
        <p:spPr>
          <a:xfrm>
            <a:off x="2472682" y="1489254"/>
            <a:ext cx="8707740" cy="359073"/>
          </a:xfrm>
          <a:prstGeom prst="rect">
            <a:avLst/>
          </a:prstGeom>
        </p:spPr>
        <p:txBody>
          <a:bodyPr lIns="0" tIns="0" rIns="0" bIns="0" rtlCol="0" anchor="t">
            <a:spAutoFit/>
          </a:bodyPr>
          <a:lstStyle/>
          <a:p>
            <a:pPr algn="l">
              <a:lnSpc>
                <a:spcPts val="2800"/>
              </a:lnSpc>
            </a:pPr>
            <a:r>
              <a:rPr lang="zh-TW" altLang="en-US" sz="2800" b="1">
                <a:solidFill>
                  <a:srgbClr val="000000"/>
                </a:solidFill>
                <a:latin typeface="微軟正黑體"/>
                <a:ea typeface="微軟正黑體"/>
              </a:rPr>
              <a:t>先行者</a:t>
            </a:r>
            <a:endParaRPr lang="zh-TW" altLang="en-US" sz="2800" b="1">
              <a:solidFill>
                <a:srgbClr val="000000"/>
              </a:solidFill>
              <a:latin typeface="微軟正黑體" panose="020B0604030504040204" pitchFamily="34" charset="-120"/>
              <a:ea typeface="微軟正黑體" panose="020B0604030504040204" pitchFamily="34" charset="-120"/>
              <a:cs typeface="Open Sauce"/>
            </a:endParaRPr>
          </a:p>
        </p:txBody>
      </p:sp>
      <p:sp>
        <p:nvSpPr>
          <p:cNvPr id="33" name="文字方塊 32">
            <a:extLst>
              <a:ext uri="{FF2B5EF4-FFF2-40B4-BE49-F238E27FC236}">
                <a16:creationId xmlns:a16="http://schemas.microsoft.com/office/drawing/2014/main" id="{4730D201-1022-E005-E3A5-D50160FE14A6}"/>
              </a:ext>
            </a:extLst>
          </p:cNvPr>
          <p:cNvSpPr txBox="1"/>
          <p:nvPr/>
        </p:nvSpPr>
        <p:spPr>
          <a:xfrm>
            <a:off x="634525" y="7919130"/>
            <a:ext cx="4318475"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五、模仿障礙</a:t>
            </a:r>
          </a:p>
        </p:txBody>
      </p:sp>
      <p:sp>
        <p:nvSpPr>
          <p:cNvPr id="34" name="文字方塊 33">
            <a:extLst>
              <a:ext uri="{FF2B5EF4-FFF2-40B4-BE49-F238E27FC236}">
                <a16:creationId xmlns:a16="http://schemas.microsoft.com/office/drawing/2014/main" id="{5206D6AA-D539-5AF1-4F55-17AC8B018051}"/>
              </a:ext>
            </a:extLst>
          </p:cNvPr>
          <p:cNvSpPr txBox="1"/>
          <p:nvPr/>
        </p:nvSpPr>
        <p:spPr>
          <a:xfrm>
            <a:off x="634525" y="6588583"/>
            <a:ext cx="4318475"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四、 互補資產</a:t>
            </a:r>
          </a:p>
        </p:txBody>
      </p:sp>
      <p:sp>
        <p:nvSpPr>
          <p:cNvPr id="35" name="文字方塊 34">
            <a:extLst>
              <a:ext uri="{FF2B5EF4-FFF2-40B4-BE49-F238E27FC236}">
                <a16:creationId xmlns:a16="http://schemas.microsoft.com/office/drawing/2014/main" id="{E6B60E4F-2742-B603-A1AD-3E4EB9A1497A}"/>
              </a:ext>
            </a:extLst>
          </p:cNvPr>
          <p:cNvSpPr txBox="1"/>
          <p:nvPr/>
        </p:nvSpPr>
        <p:spPr>
          <a:xfrm>
            <a:off x="634526" y="5258034"/>
            <a:ext cx="6880514"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三、利用先行者優勢的策略</a:t>
            </a:r>
          </a:p>
        </p:txBody>
      </p:sp>
      <p:sp>
        <p:nvSpPr>
          <p:cNvPr id="36" name="文字方塊 35">
            <a:extLst>
              <a:ext uri="{FF2B5EF4-FFF2-40B4-BE49-F238E27FC236}">
                <a16:creationId xmlns:a16="http://schemas.microsoft.com/office/drawing/2014/main" id="{8EC985C1-924E-D3F7-E321-BBB8CF3BF548}"/>
              </a:ext>
            </a:extLst>
          </p:cNvPr>
          <p:cNvSpPr txBox="1"/>
          <p:nvPr/>
        </p:nvSpPr>
        <p:spPr>
          <a:xfrm>
            <a:off x="664505" y="3916602"/>
            <a:ext cx="4896287"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二、先行者的劣勢</a:t>
            </a:r>
          </a:p>
        </p:txBody>
      </p:sp>
      <p:sp>
        <p:nvSpPr>
          <p:cNvPr id="37" name="文字方塊 36">
            <a:extLst>
              <a:ext uri="{FF2B5EF4-FFF2-40B4-BE49-F238E27FC236}">
                <a16:creationId xmlns:a16="http://schemas.microsoft.com/office/drawing/2014/main" id="{13FD4EBD-7C04-491C-2F35-A2FB19A6204C}"/>
              </a:ext>
            </a:extLst>
          </p:cNvPr>
          <p:cNvSpPr txBox="1"/>
          <p:nvPr/>
        </p:nvSpPr>
        <p:spPr>
          <a:xfrm>
            <a:off x="738459" y="2638747"/>
            <a:ext cx="4822333" cy="646331"/>
          </a:xfrm>
          <a:prstGeom prst="rect">
            <a:avLst/>
          </a:prstGeom>
          <a:solidFill>
            <a:schemeClr val="accent5">
              <a:lumMod val="20000"/>
              <a:lumOff val="80000"/>
            </a:schemeClr>
          </a:solidFill>
        </p:spPr>
        <p:txBody>
          <a:bodyPr wrap="square">
            <a:spAutoFit/>
          </a:bodyPr>
          <a:lstStyle/>
          <a:p>
            <a:pPr algn="ctr"/>
            <a:r>
              <a:rPr lang="zh-TW" altLang="en-US" sz="3600">
                <a:latin typeface="Microsoft JhengHei Light" panose="020B0304030504040204" pitchFamily="34" charset="-120"/>
                <a:ea typeface="Microsoft JhengHei Light" panose="020B0304030504040204" pitchFamily="34" charset="-120"/>
              </a:rPr>
              <a:t>一、</a:t>
            </a:r>
            <a:r>
              <a:rPr lang="zh-TW" altLang="zh-TW" sz="3600" kern="100">
                <a:effectLst/>
                <a:latin typeface="Microsoft JhengHei Light" panose="020B0304030504040204" pitchFamily="34" charset="-120"/>
                <a:ea typeface="Microsoft JhengHei Light" panose="020B0304030504040204" pitchFamily="34" charset="-120"/>
                <a:cs typeface="Times New Roman" panose="02020603050405020304" pitchFamily="18" charset="0"/>
              </a:rPr>
              <a:t>先行者的優勢</a:t>
            </a:r>
          </a:p>
        </p:txBody>
      </p:sp>
    </p:spTree>
    <p:extLst>
      <p:ext uri="{BB962C8B-B14F-4D97-AF65-F5344CB8AC3E}">
        <p14:creationId xmlns:p14="http://schemas.microsoft.com/office/powerpoint/2010/main" val="663969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90"/>
            <a:chOff x="0" y="0"/>
            <a:chExt cx="24384000" cy="13585986"/>
          </a:xfrm>
        </p:grpSpPr>
        <p:sp>
          <p:nvSpPr>
            <p:cNvPr id="3" name="Freeform 3"/>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p:cNvGrpSpPr/>
            <p:nvPr/>
          </p:nvGrpSpPr>
          <p:grpSpPr>
            <a:xfrm>
              <a:off x="0" y="1358599"/>
              <a:ext cx="24384000" cy="12227387"/>
              <a:chOff x="0" y="0"/>
              <a:chExt cx="4862686" cy="2438400"/>
            </a:xfrm>
          </p:grpSpPr>
          <p:sp>
            <p:nvSpPr>
              <p:cNvPr id="13" name="Freeform 13"/>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p:cNvGrpSpPr/>
            <p:nvPr/>
          </p:nvGrpSpPr>
          <p:grpSpPr>
            <a:xfrm>
              <a:off x="2134356" y="1651686"/>
              <a:ext cx="20878044" cy="696519"/>
              <a:chOff x="-1" y="-9525"/>
              <a:chExt cx="12467295" cy="415925"/>
            </a:xfrm>
          </p:grpSpPr>
          <p:sp>
            <p:nvSpPr>
              <p:cNvPr id="19" name="Freeform 19"/>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p:cNvGrpSpPr/>
            <p:nvPr/>
          </p:nvGrpSpPr>
          <p:grpSpPr>
            <a:xfrm>
              <a:off x="447964" y="221133"/>
              <a:ext cx="796139" cy="79613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先行者優勢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2E348A8E-8591-F0EE-7CFA-CD5B92B082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0" name="文字方塊 29">
            <a:extLst>
              <a:ext uri="{FF2B5EF4-FFF2-40B4-BE49-F238E27FC236}">
                <a16:creationId xmlns:a16="http://schemas.microsoft.com/office/drawing/2014/main" id="{1517496A-C73D-D051-406F-4C4AC961B227}"/>
              </a:ext>
            </a:extLst>
          </p:cNvPr>
          <p:cNvSpPr txBox="1"/>
          <p:nvPr/>
        </p:nvSpPr>
        <p:spPr>
          <a:xfrm>
            <a:off x="1400458" y="2916337"/>
            <a:ext cx="16059149" cy="6222281"/>
          </a:xfrm>
          <a:prstGeom prst="rect">
            <a:avLst/>
          </a:prstGeom>
          <a:noFill/>
        </p:spPr>
        <p:txBody>
          <a:bodyPr wrap="square" rtlCol="0">
            <a:spAutoFit/>
          </a:bodyPr>
          <a:lstStyle/>
          <a:p>
            <a:pPr>
              <a:lnSpc>
                <a:spcPct val="150000"/>
              </a:lnSpc>
              <a:spcAft>
                <a:spcPts val="800"/>
              </a:spcAft>
            </a:pPr>
            <a:r>
              <a:rPr lang="zh-TW" altLang="zh-TW" sz="3600" kern="100">
                <a:effectLst/>
                <a:latin typeface="+mn-ea"/>
                <a:cs typeface="Times New Roman" panose="02020603050405020304" pitchFamily="18" charset="0"/>
              </a:rPr>
              <a:t>對於高科技產業來說，企業往往透過率先開發出革命性的新產品來競爭，也就是成為先行者。</a:t>
            </a:r>
            <a:endParaRPr lang="en-US" altLang="zh-TW" sz="3600" kern="100">
              <a:effectLst/>
              <a:latin typeface="+mn-ea"/>
              <a:cs typeface="Times New Roman" panose="02020603050405020304" pitchFamily="18" charset="0"/>
            </a:endParaRPr>
          </a:p>
          <a:p>
            <a:pPr>
              <a:lnSpc>
                <a:spcPct val="150000"/>
              </a:lnSpc>
              <a:spcAft>
                <a:spcPts val="800"/>
              </a:spcAft>
            </a:pPr>
            <a:endParaRPr lang="zh-TW" altLang="zh-TW" sz="3600" kern="100">
              <a:effectLst/>
              <a:latin typeface="+mn-ea"/>
              <a:cs typeface="Times New Roman" panose="02020603050405020304" pitchFamily="18" charset="0"/>
            </a:endParaRPr>
          </a:p>
          <a:p>
            <a:pPr>
              <a:lnSpc>
                <a:spcPct val="150000"/>
              </a:lnSpc>
              <a:spcAft>
                <a:spcPts val="800"/>
              </a:spcAft>
            </a:pPr>
            <a:r>
              <a:rPr lang="zh-TW" altLang="zh-TW" sz="3600" kern="100">
                <a:effectLst/>
                <a:latin typeface="+mn-ea"/>
                <a:cs typeface="Times New Roman" panose="02020603050405020304" pitchFamily="18" charset="0"/>
              </a:rPr>
              <a:t>革命性產品的先行者處於市場的獨占地位，如果創新產品能滿足了消費者從未被滿足的需求，且需求很大，那麼先行者就可以獲取龐大的收入與利潤。</a:t>
            </a:r>
            <a:endParaRPr lang="en-US" altLang="zh-TW" sz="3600" kern="100">
              <a:effectLst/>
              <a:latin typeface="+mn-ea"/>
              <a:cs typeface="Times New Roman" panose="02020603050405020304" pitchFamily="18" charset="0"/>
            </a:endParaRPr>
          </a:p>
          <a:p>
            <a:pPr>
              <a:lnSpc>
                <a:spcPct val="150000"/>
              </a:lnSpc>
              <a:spcAft>
                <a:spcPts val="800"/>
              </a:spcAft>
            </a:pPr>
            <a:endParaRPr lang="zh-TW" altLang="zh-TW" sz="3600" kern="100">
              <a:effectLst/>
              <a:latin typeface="+mn-ea"/>
              <a:cs typeface="Times New Roman" panose="02020603050405020304" pitchFamily="18" charset="0"/>
            </a:endParaRPr>
          </a:p>
          <a:p>
            <a:pPr>
              <a:lnSpc>
                <a:spcPct val="150000"/>
              </a:lnSpc>
              <a:spcAft>
                <a:spcPts val="800"/>
              </a:spcAft>
            </a:pPr>
            <a:r>
              <a:rPr lang="zh-TW" altLang="zh-TW" sz="3600" kern="100">
                <a:effectLst/>
                <a:latin typeface="+mn-ea"/>
                <a:cs typeface="Times New Roman" panose="02020603050405020304" pitchFamily="18" charset="0"/>
              </a:rPr>
              <a:t>先行者可從開創性活動中取得優勢，從而獲得持久的競爭優勢。</a:t>
            </a:r>
          </a:p>
        </p:txBody>
      </p:sp>
      <p:sp>
        <p:nvSpPr>
          <p:cNvPr id="32" name="文字方塊 31">
            <a:extLst>
              <a:ext uri="{FF2B5EF4-FFF2-40B4-BE49-F238E27FC236}">
                <a16:creationId xmlns:a16="http://schemas.microsoft.com/office/drawing/2014/main" id="{F92C5B77-B8D6-53B8-FE26-7B042E341477}"/>
              </a:ext>
            </a:extLst>
          </p:cNvPr>
          <p:cNvSpPr txBox="1"/>
          <p:nvPr/>
        </p:nvSpPr>
        <p:spPr>
          <a:xfrm>
            <a:off x="688685" y="3095685"/>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
        <p:nvSpPr>
          <p:cNvPr id="33" name="文字方塊 32">
            <a:extLst>
              <a:ext uri="{FF2B5EF4-FFF2-40B4-BE49-F238E27FC236}">
                <a16:creationId xmlns:a16="http://schemas.microsoft.com/office/drawing/2014/main" id="{47F55E90-284B-2CE3-75A2-6137C5DF0461}"/>
              </a:ext>
            </a:extLst>
          </p:cNvPr>
          <p:cNvSpPr txBox="1"/>
          <p:nvPr/>
        </p:nvSpPr>
        <p:spPr>
          <a:xfrm>
            <a:off x="720350" y="5701730"/>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
        <p:nvSpPr>
          <p:cNvPr id="34" name="文字方塊 33">
            <a:extLst>
              <a:ext uri="{FF2B5EF4-FFF2-40B4-BE49-F238E27FC236}">
                <a16:creationId xmlns:a16="http://schemas.microsoft.com/office/drawing/2014/main" id="{838F8008-B5C9-7683-0A6E-68F6A91C5C19}"/>
              </a:ext>
            </a:extLst>
          </p:cNvPr>
          <p:cNvSpPr txBox="1"/>
          <p:nvPr/>
        </p:nvSpPr>
        <p:spPr>
          <a:xfrm>
            <a:off x="792866" y="8376068"/>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Tree>
    <p:extLst>
      <p:ext uri="{BB962C8B-B14F-4D97-AF65-F5344CB8AC3E}">
        <p14:creationId xmlns:p14="http://schemas.microsoft.com/office/powerpoint/2010/main" val="5114538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6E232232-C0F4-2ADF-7D51-CF88E86934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D5C6FFE-FC91-A07E-3B9D-7FA7A14D8C70}"/>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D1EFDD69-F0EA-40A1-1839-96BFBB8D2E8E}"/>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A50BB0E3-1D0E-D195-65EF-B0A1D3FE1E89}"/>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E5F6CED4-F130-D248-9F91-40D8B7158070}"/>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42B942C9-6E4B-ED93-2E0A-DEC7F39D48C4}"/>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CC6D9E96-1C6B-4F99-5446-10B32A32A358}"/>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1F5154E2-FF4A-ACFB-C8DB-D714054C8A50}"/>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26E94D01-E892-2311-76BE-834291B2D324}"/>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2DA9ED35-C709-9741-C3A8-51931098715A}"/>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9461DEAA-AA6D-D8BF-EAA2-2E9FCA7850CF}"/>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C2E5B436-B812-40F3-6C0C-EF99FC9E37B1}"/>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E8D3FB7B-D284-6CF2-0C09-D131C10F9A05}"/>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E6232C2D-9D44-4F2C-B6E6-7792CD998EA0}"/>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6DFB56B1-2D98-337E-86C0-AD0F6587D9B4}"/>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D0D2B059-310A-7BE8-174B-01FB3A94A8A8}"/>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EF95A54F-B9C7-7269-4766-F7F389D6018C}"/>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CD3FD7A8-921F-0437-BF42-39CC70D812C9}"/>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4536279E-48AD-8216-4A05-5451F0CD399B}"/>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848B67FF-CC2F-5735-79B6-2B44580ACC57}"/>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00DBC6B3-F1B0-3CB2-171F-8705F751BF3A}"/>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6572D21A-F4E0-C79F-2382-6AADB575D31B}"/>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AFD10BDB-15A1-8374-034A-05218EE38D2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752DD9E3-9FE9-4CA6-5485-EF56A6D4BC56}"/>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B4594048-6C31-E013-7C47-4600A566E15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9F50ED70-3DC3-BB9E-AB49-9126F05D7AAE}"/>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ECB83FA0-4468-AF70-E367-F959EF9A7DBA}"/>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59FCAB24-9F1C-71B7-F441-DA356D394B92}"/>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先行者優勢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F22115B2-5185-E6E1-A57B-1B6742AE16DA}"/>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E21517ED-C3BA-C848-C6DB-10866B5B40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E635DF3-C5DF-0D54-311D-8B2CE650D170}"/>
              </a:ext>
            </a:extLst>
          </p:cNvPr>
          <p:cNvSpPr txBox="1"/>
          <p:nvPr/>
        </p:nvSpPr>
        <p:spPr>
          <a:xfrm>
            <a:off x="933077" y="2526087"/>
            <a:ext cx="8581155" cy="769441"/>
          </a:xfrm>
          <a:prstGeom prst="rect">
            <a:avLst/>
          </a:prstGeom>
          <a:noFill/>
        </p:spPr>
        <p:txBody>
          <a:bodyPr wrap="square" rtlCol="0">
            <a:spAutoFit/>
          </a:bodyPr>
          <a:lstStyle/>
          <a:p>
            <a:r>
              <a:rPr lang="zh-TW" altLang="zh-TW" sz="4400">
                <a:effectLst/>
                <a:latin typeface="Aptos" panose="020B0004020202020204" pitchFamily="34" charset="0"/>
                <a:ea typeface="新細明體" panose="02020500000000000000" pitchFamily="18" charset="-120"/>
                <a:cs typeface="Times New Roman" panose="02020603050405020304" pitchFamily="18" charset="0"/>
              </a:rPr>
              <a:t>先行者優勢的來源主要</a:t>
            </a:r>
            <a:r>
              <a:rPr lang="zh-TW" altLang="en-US" sz="4400">
                <a:effectLst/>
                <a:latin typeface="Aptos" panose="020B0004020202020204" pitchFamily="34" charset="0"/>
                <a:ea typeface="新細明體" panose="02020500000000000000" pitchFamily="18" charset="-120"/>
                <a:cs typeface="Times New Roman" panose="02020603050405020304" pitchFamily="18" charset="0"/>
              </a:rPr>
              <a:t>：</a:t>
            </a:r>
            <a:endParaRPr lang="zh-TW" altLang="en-US" sz="4400"/>
          </a:p>
        </p:txBody>
      </p:sp>
      <p:sp>
        <p:nvSpPr>
          <p:cNvPr id="35" name="文字方塊 34">
            <a:extLst>
              <a:ext uri="{FF2B5EF4-FFF2-40B4-BE49-F238E27FC236}">
                <a16:creationId xmlns:a16="http://schemas.microsoft.com/office/drawing/2014/main" id="{A3213218-66BC-5CF0-DD1A-A6CE26BC2CC3}"/>
              </a:ext>
            </a:extLst>
          </p:cNvPr>
          <p:cNvSpPr txBox="1"/>
          <p:nvPr/>
        </p:nvSpPr>
        <p:spPr>
          <a:xfrm>
            <a:off x="617772" y="3806049"/>
            <a:ext cx="14706600"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（一）先行者可利用</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網絡效應</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和</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正向回饋循環</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，在技術上鎖住消費者。</a:t>
            </a:r>
          </a:p>
        </p:txBody>
      </p:sp>
      <p:sp>
        <p:nvSpPr>
          <p:cNvPr id="36" name="文字方塊 35">
            <a:extLst>
              <a:ext uri="{FF2B5EF4-FFF2-40B4-BE49-F238E27FC236}">
                <a16:creationId xmlns:a16="http://schemas.microsoft.com/office/drawing/2014/main" id="{71B04212-C3F3-3077-AF16-914B3C6B77DF}"/>
              </a:ext>
            </a:extLst>
          </p:cNvPr>
          <p:cNvSpPr txBox="1"/>
          <p:nvPr/>
        </p:nvSpPr>
        <p:spPr>
          <a:xfrm>
            <a:off x="634525" y="4900850"/>
            <a:ext cx="17030700" cy="839525"/>
          </a:xfrm>
          <a:prstGeom prst="rect">
            <a:avLst/>
          </a:prstGeom>
          <a:solidFill>
            <a:schemeClr val="accent5">
              <a:lumMod val="20000"/>
              <a:lumOff val="80000"/>
            </a:schemeClr>
          </a:solidFill>
        </p:spPr>
        <p:txBody>
          <a:bodyPr wrap="square" rtlCol="0">
            <a:spAutoFit/>
          </a:bodyPr>
          <a:lstStyle/>
          <a:p>
            <a:pPr>
              <a:lnSpc>
                <a:spcPct val="150000"/>
              </a:lnSpc>
            </a:pP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（二）先行者可以建立顯著的</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品牌忠誠度</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，如果在這方面大獲成功，公司的名字就</a:t>
            </a:r>
          </a:p>
        </p:txBody>
      </p:sp>
      <p:sp>
        <p:nvSpPr>
          <p:cNvPr id="37" name="文字方塊 36">
            <a:extLst>
              <a:ext uri="{FF2B5EF4-FFF2-40B4-BE49-F238E27FC236}">
                <a16:creationId xmlns:a16="http://schemas.microsoft.com/office/drawing/2014/main" id="{A66F3482-208B-072D-BE5C-8EE861EC9D26}"/>
              </a:ext>
            </a:extLst>
          </p:cNvPr>
          <p:cNvSpPr txBox="1"/>
          <p:nvPr/>
        </p:nvSpPr>
        <p:spPr>
          <a:xfrm>
            <a:off x="2017121" y="6199328"/>
            <a:ext cx="10251080"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會和產品緊密相連，包括競爭對手所生產的產品。</a:t>
            </a:r>
            <a:endParaRPr lang="zh-TW" altLang="en-US" sz="3600"/>
          </a:p>
        </p:txBody>
      </p:sp>
      <p:sp>
        <p:nvSpPr>
          <p:cNvPr id="39" name="文字方塊 38">
            <a:extLst>
              <a:ext uri="{FF2B5EF4-FFF2-40B4-BE49-F238E27FC236}">
                <a16:creationId xmlns:a16="http://schemas.microsoft.com/office/drawing/2014/main" id="{52EC26AB-B29C-A9AD-EB4B-BEB30239376B}"/>
              </a:ext>
            </a:extLst>
          </p:cNvPr>
          <p:cNvSpPr txBox="1"/>
          <p:nvPr/>
        </p:nvSpPr>
        <p:spPr>
          <a:xfrm>
            <a:off x="590881" y="7395036"/>
            <a:ext cx="16223094"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（三）先行者可以比對手更快提高銷售量，實現</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規模經濟</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與</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學習效果</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，獲取成本</a:t>
            </a:r>
          </a:p>
        </p:txBody>
      </p:sp>
      <p:sp>
        <p:nvSpPr>
          <p:cNvPr id="40" name="文字方塊 39">
            <a:extLst>
              <a:ext uri="{FF2B5EF4-FFF2-40B4-BE49-F238E27FC236}">
                <a16:creationId xmlns:a16="http://schemas.microsoft.com/office/drawing/2014/main" id="{2BD9987B-0B3B-DF2B-3B9C-3ECDF5D74FCE}"/>
              </a:ext>
            </a:extLst>
          </p:cNvPr>
          <p:cNvSpPr txBox="1"/>
          <p:nvPr/>
        </p:nvSpPr>
        <p:spPr>
          <a:xfrm>
            <a:off x="1948133" y="8453146"/>
            <a:ext cx="14511983"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優勢。透過降價來回擊新進入者，以掌控市場占有率，賺取顯著的利潤。</a:t>
            </a:r>
          </a:p>
        </p:txBody>
      </p:sp>
    </p:spTree>
    <p:extLst>
      <p:ext uri="{BB962C8B-B14F-4D97-AF65-F5344CB8AC3E}">
        <p14:creationId xmlns:p14="http://schemas.microsoft.com/office/powerpoint/2010/main" val="30747945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209BE5CD-2F64-ED62-97B8-343D5548555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C8FDB6D-6F89-73D2-67E9-A989515FF1F3}"/>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A2FFE7F7-492C-D97A-FA17-0C7AF8DA8E39}"/>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00F2A599-79CE-7407-C920-A5E786DEB8EF}"/>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15D2F896-5C7C-3CA3-A4AD-B9CCF62F4FE9}"/>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191B037D-0427-2D53-A5F9-564902C8D455}"/>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F3DE4985-8F8A-925A-2187-9E39A83D67E0}"/>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311BC1FB-0ECA-E76B-F0B0-A4BB8BE968B6}"/>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02892D63-A777-23C0-179A-276ADC20FDAF}"/>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1B5DA287-C293-3735-E665-788EDC18C019}"/>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8468DBA4-535B-5887-19B0-DC2561D9F1FA}"/>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13E6950B-14B1-EAFE-8569-143C5BAE8A89}"/>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D8F269-5517-E515-5A93-6DC5EBCB25E1}"/>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A9732F1C-0069-D6B0-01AF-DD09CE064DD2}"/>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E36E57B3-2B8F-9268-EE72-3AFB33D27DCE}"/>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68BDACA5-6634-48CE-078D-EEFE85380B81}"/>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A7DA1B3F-9783-C0CC-9564-1CE8BA93B9EA}"/>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E9B1B332-FCD1-5EB4-2DFA-47D906F5C633}"/>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A0C658A0-8A10-18BE-4FE6-8944C389D298}"/>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151F583F-D041-30E3-0F3A-F147D61F1CA3}"/>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BDEC6263-C12F-BE03-C6CC-2C0ADC1D7C24}"/>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205DDC32-ABD4-CE83-A063-2C573D67BE6F}"/>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9ADEC732-C051-8EED-E75F-1ECB1B8FB5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4ABD86C5-CC38-EBB6-7321-DE8CC363B463}"/>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26C85D5F-E902-B75B-AF5A-4379F2B1B18B}"/>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9C4B745B-137B-A609-2931-F95EC69EF4F3}"/>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BDDFD5AE-ABBE-21B3-5F0F-A5F4A63AA0B5}"/>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6216D9A-1FAB-AB63-2FF1-458D78F0325D}"/>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先行者優勢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7FE842E0-3068-FB0D-6E31-AA1880619D7F}"/>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8FFF4D86-EA7D-E24A-9C87-B3824F8012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27C32113-7A60-7E2D-AA04-869E52294F0F}"/>
              </a:ext>
            </a:extLst>
          </p:cNvPr>
          <p:cNvSpPr txBox="1"/>
          <p:nvPr/>
        </p:nvSpPr>
        <p:spPr>
          <a:xfrm>
            <a:off x="856986" y="2372404"/>
            <a:ext cx="8581155" cy="769441"/>
          </a:xfrm>
          <a:prstGeom prst="rect">
            <a:avLst/>
          </a:prstGeom>
          <a:noFill/>
        </p:spPr>
        <p:txBody>
          <a:bodyPr wrap="square" rtlCol="0">
            <a:spAutoFit/>
          </a:bodyPr>
          <a:lstStyle/>
          <a:p>
            <a:r>
              <a:rPr lang="zh-TW" altLang="zh-TW" sz="4400">
                <a:effectLst/>
                <a:latin typeface="Aptos" panose="020B0004020202020204" pitchFamily="34" charset="0"/>
                <a:ea typeface="新細明體" panose="02020500000000000000" pitchFamily="18" charset="-120"/>
                <a:cs typeface="Times New Roman" panose="02020603050405020304" pitchFamily="18" charset="0"/>
              </a:rPr>
              <a:t>先行者優勢的來源主要</a:t>
            </a:r>
            <a:r>
              <a:rPr lang="zh-TW" altLang="en-US" sz="4400">
                <a:effectLst/>
                <a:latin typeface="Aptos" panose="020B0004020202020204" pitchFamily="34" charset="0"/>
                <a:ea typeface="新細明體" panose="02020500000000000000" pitchFamily="18" charset="-120"/>
                <a:cs typeface="Times New Roman" panose="02020603050405020304" pitchFamily="18" charset="0"/>
              </a:rPr>
              <a:t>：</a:t>
            </a:r>
            <a:endParaRPr lang="zh-TW" altLang="en-US" sz="4400"/>
          </a:p>
        </p:txBody>
      </p:sp>
      <p:sp>
        <p:nvSpPr>
          <p:cNvPr id="35" name="文字方塊 34">
            <a:extLst>
              <a:ext uri="{FF2B5EF4-FFF2-40B4-BE49-F238E27FC236}">
                <a16:creationId xmlns:a16="http://schemas.microsoft.com/office/drawing/2014/main" id="{00563949-0235-C86F-4D1C-8473BA1B332C}"/>
              </a:ext>
            </a:extLst>
          </p:cNvPr>
          <p:cNvSpPr txBox="1"/>
          <p:nvPr/>
        </p:nvSpPr>
        <p:spPr>
          <a:xfrm>
            <a:off x="809947" y="3587631"/>
            <a:ext cx="16374828"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（四）先行者可以創造顧客的</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轉換成本</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，讓之後的對手很難進入市場搶走顧客。</a:t>
            </a:r>
          </a:p>
        </p:txBody>
      </p:sp>
      <p:sp>
        <p:nvSpPr>
          <p:cNvPr id="36" name="文字方塊 35">
            <a:extLst>
              <a:ext uri="{FF2B5EF4-FFF2-40B4-BE49-F238E27FC236}">
                <a16:creationId xmlns:a16="http://schemas.microsoft.com/office/drawing/2014/main" id="{CC30057C-BA27-2378-377D-21EB9795172D}"/>
              </a:ext>
            </a:extLst>
          </p:cNvPr>
          <p:cNvSpPr txBox="1"/>
          <p:nvPr/>
        </p:nvSpPr>
        <p:spPr>
          <a:xfrm>
            <a:off x="856986" y="4656349"/>
            <a:ext cx="16624774" cy="839525"/>
          </a:xfrm>
          <a:prstGeom prst="rect">
            <a:avLst/>
          </a:prstGeom>
          <a:solidFill>
            <a:schemeClr val="accent5">
              <a:lumMod val="20000"/>
              <a:lumOff val="80000"/>
            </a:schemeClr>
          </a:solidFill>
        </p:spPr>
        <p:txBody>
          <a:bodyPr wrap="square" rtlCol="0">
            <a:spAutoFit/>
          </a:bodyPr>
          <a:lstStyle/>
          <a:p>
            <a:pPr>
              <a:lnSpc>
                <a:spcPct val="150000"/>
              </a:lnSpc>
            </a:pP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（五）先行者可能累積了</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有價值的知識</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，例如顧客需求、配銷通路、產品技術、</a:t>
            </a:r>
          </a:p>
        </p:txBody>
      </p:sp>
      <p:sp>
        <p:nvSpPr>
          <p:cNvPr id="30" name="文字方塊 29">
            <a:extLst>
              <a:ext uri="{FF2B5EF4-FFF2-40B4-BE49-F238E27FC236}">
                <a16:creationId xmlns:a16="http://schemas.microsoft.com/office/drawing/2014/main" id="{B1A50A97-F0F4-DA79-72D6-8C1E4B107A5B}"/>
              </a:ext>
            </a:extLst>
          </p:cNvPr>
          <p:cNvSpPr txBox="1"/>
          <p:nvPr/>
        </p:nvSpPr>
        <p:spPr>
          <a:xfrm>
            <a:off x="2196471" y="5794949"/>
            <a:ext cx="7255938"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製程技術等，讓後進者很難競爭。</a:t>
            </a:r>
            <a:endParaRPr lang="zh-TW" altLang="en-US" sz="3600"/>
          </a:p>
        </p:txBody>
      </p:sp>
      <p:sp>
        <p:nvSpPr>
          <p:cNvPr id="32" name="文字方塊 31">
            <a:extLst>
              <a:ext uri="{FF2B5EF4-FFF2-40B4-BE49-F238E27FC236}">
                <a16:creationId xmlns:a16="http://schemas.microsoft.com/office/drawing/2014/main" id="{9C15194B-2121-FCA7-77B3-4BF1EED0456C}"/>
              </a:ext>
            </a:extLst>
          </p:cNvPr>
          <p:cNvSpPr txBox="1"/>
          <p:nvPr/>
        </p:nvSpPr>
        <p:spPr>
          <a:xfrm>
            <a:off x="1511708" y="7616426"/>
            <a:ext cx="16326222" cy="2173480"/>
          </a:xfrm>
          <a:prstGeom prst="rect">
            <a:avLst/>
          </a:prstGeom>
          <a:noFill/>
        </p:spPr>
        <p:txBody>
          <a:bodyPr wrap="square" rtlCol="0">
            <a:spAutoFit/>
          </a:bodyPr>
          <a:lstStyle/>
          <a:p>
            <a:pPr>
              <a:lnSpc>
                <a:spcPct val="115000"/>
              </a:lnSpc>
              <a:spcAft>
                <a:spcPts val="800"/>
              </a:spcAft>
            </a:pP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英特爾在</a:t>
            </a:r>
            <a:r>
              <a:rPr lang="en-US" altLang="zh-TW" sz="3600" kern="100">
                <a:effectLst/>
                <a:latin typeface="Aptos" panose="020B0004020202020204" pitchFamily="34" charset="0"/>
                <a:ea typeface="新細明體" panose="02020500000000000000" pitchFamily="18" charset="-120"/>
                <a:cs typeface="Times New Roman" panose="02020603050405020304" pitchFamily="18" charset="0"/>
              </a:rPr>
              <a:t>1971</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年推出世界上第一款處理器</a:t>
            </a:r>
          </a:p>
          <a:p>
            <a:pPr>
              <a:lnSpc>
                <a:spcPct val="115000"/>
              </a:lnSpc>
              <a:spcAft>
                <a:spcPts val="800"/>
              </a:spcAft>
            </a:pP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微軟在</a:t>
            </a:r>
            <a:r>
              <a:rPr lang="en-US" altLang="zh-TW" sz="3600" kern="100">
                <a:effectLst/>
                <a:latin typeface="Aptos" panose="020B0004020202020204" pitchFamily="34" charset="0"/>
                <a:ea typeface="新細明體" panose="02020500000000000000" pitchFamily="18" charset="-120"/>
                <a:cs typeface="Times New Roman" panose="02020603050405020304" pitchFamily="18" charset="0"/>
              </a:rPr>
              <a:t>1979</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年推出世界上第一個用於個人電腦的軟體應用程式</a:t>
            </a:r>
          </a:p>
          <a:p>
            <a:pPr>
              <a:lnSpc>
                <a:spcPct val="115000"/>
              </a:lnSpc>
              <a:spcAft>
                <a:spcPts val="800"/>
              </a:spcAft>
            </a:pP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透過先行者優勢，取得他人難以超越的能力，讓品牌成為那個產品的同義詞</a:t>
            </a:r>
          </a:p>
        </p:txBody>
      </p:sp>
      <p:sp>
        <p:nvSpPr>
          <p:cNvPr id="33" name="文字方塊 32">
            <a:extLst>
              <a:ext uri="{FF2B5EF4-FFF2-40B4-BE49-F238E27FC236}">
                <a16:creationId xmlns:a16="http://schemas.microsoft.com/office/drawing/2014/main" id="{C4E57223-E5B8-D1B6-5BCA-E4F20F141B50}"/>
              </a:ext>
            </a:extLst>
          </p:cNvPr>
          <p:cNvSpPr txBox="1"/>
          <p:nvPr/>
        </p:nvSpPr>
        <p:spPr>
          <a:xfrm>
            <a:off x="1083194" y="6744606"/>
            <a:ext cx="1814239" cy="707886"/>
          </a:xfrm>
          <a:prstGeom prst="rect">
            <a:avLst/>
          </a:prstGeom>
          <a:noFill/>
        </p:spPr>
        <p:txBody>
          <a:bodyPr wrap="square" rtlCol="0">
            <a:spAutoFit/>
          </a:bodyPr>
          <a:lstStyle/>
          <a:p>
            <a:r>
              <a:rPr lang="zh-TW" altLang="en-US" sz="4000"/>
              <a:t>舉例：</a:t>
            </a:r>
          </a:p>
        </p:txBody>
      </p:sp>
      <p:sp>
        <p:nvSpPr>
          <p:cNvPr id="34" name="文字方塊 33">
            <a:extLst>
              <a:ext uri="{FF2B5EF4-FFF2-40B4-BE49-F238E27FC236}">
                <a16:creationId xmlns:a16="http://schemas.microsoft.com/office/drawing/2014/main" id="{EAC6523D-5160-DA8A-2445-5D9372A48E27}"/>
              </a:ext>
            </a:extLst>
          </p:cNvPr>
          <p:cNvSpPr txBox="1"/>
          <p:nvPr/>
        </p:nvSpPr>
        <p:spPr>
          <a:xfrm>
            <a:off x="1134115" y="7537443"/>
            <a:ext cx="812916" cy="923330"/>
          </a:xfrm>
          <a:prstGeom prst="rect">
            <a:avLst/>
          </a:prstGeom>
          <a:noFill/>
        </p:spPr>
        <p:txBody>
          <a:bodyPr wrap="square" rtlCol="0">
            <a:spAutoFit/>
          </a:bodyPr>
          <a:lstStyle/>
          <a:p>
            <a:r>
              <a:rPr lang="en-US" altLang="zh-TW" sz="5400"/>
              <a:t>‧</a:t>
            </a:r>
            <a:endParaRPr lang="zh-TW" altLang="en-US" sz="5400"/>
          </a:p>
        </p:txBody>
      </p:sp>
      <p:sp>
        <p:nvSpPr>
          <p:cNvPr id="41" name="文字方塊 40">
            <a:extLst>
              <a:ext uri="{FF2B5EF4-FFF2-40B4-BE49-F238E27FC236}">
                <a16:creationId xmlns:a16="http://schemas.microsoft.com/office/drawing/2014/main" id="{26903BAF-65F5-CE7B-7558-56E335221961}"/>
              </a:ext>
            </a:extLst>
          </p:cNvPr>
          <p:cNvSpPr txBox="1"/>
          <p:nvPr/>
        </p:nvSpPr>
        <p:spPr>
          <a:xfrm>
            <a:off x="1134115" y="8330218"/>
            <a:ext cx="812916" cy="923330"/>
          </a:xfrm>
          <a:prstGeom prst="rect">
            <a:avLst/>
          </a:prstGeom>
          <a:noFill/>
        </p:spPr>
        <p:txBody>
          <a:bodyPr wrap="square" rtlCol="0">
            <a:spAutoFit/>
          </a:bodyPr>
          <a:lstStyle/>
          <a:p>
            <a:r>
              <a:rPr lang="en-US" altLang="zh-TW" sz="5400"/>
              <a:t>‧</a:t>
            </a:r>
            <a:endParaRPr lang="zh-TW" altLang="en-US" sz="5400"/>
          </a:p>
        </p:txBody>
      </p:sp>
      <p:sp>
        <p:nvSpPr>
          <p:cNvPr id="42" name="文字方塊 41">
            <a:extLst>
              <a:ext uri="{FF2B5EF4-FFF2-40B4-BE49-F238E27FC236}">
                <a16:creationId xmlns:a16="http://schemas.microsoft.com/office/drawing/2014/main" id="{8DCA08DD-7F53-6B12-961B-48603FFDC087}"/>
              </a:ext>
            </a:extLst>
          </p:cNvPr>
          <p:cNvSpPr txBox="1"/>
          <p:nvPr/>
        </p:nvSpPr>
        <p:spPr>
          <a:xfrm>
            <a:off x="1134115" y="9025254"/>
            <a:ext cx="812916" cy="923330"/>
          </a:xfrm>
          <a:prstGeom prst="rect">
            <a:avLst/>
          </a:prstGeom>
          <a:noFill/>
        </p:spPr>
        <p:txBody>
          <a:bodyPr wrap="square" rtlCol="0">
            <a:spAutoFit/>
          </a:bodyPr>
          <a:lstStyle/>
          <a:p>
            <a:r>
              <a:rPr lang="en-US" altLang="zh-TW" sz="5400"/>
              <a:t>‧</a:t>
            </a:r>
            <a:endParaRPr lang="zh-TW" altLang="en-US" sz="5400"/>
          </a:p>
        </p:txBody>
      </p:sp>
    </p:spTree>
    <p:extLst>
      <p:ext uri="{BB962C8B-B14F-4D97-AF65-F5344CB8AC3E}">
        <p14:creationId xmlns:p14="http://schemas.microsoft.com/office/powerpoint/2010/main" val="21541493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765F1ADC-92AD-4257-B092-A365342720C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15345AC-FC96-DB88-E2D5-9AD5C6EE7FC5}"/>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36DEAAA3-CC5B-2777-E49B-073996C70762}"/>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A7AE062F-678E-3C55-A3D6-A0F12C1DE1FE}"/>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7120394-79B8-10FE-0A23-C8EE64AA2072}"/>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F3954653-7CF9-6411-F044-2FA59B66167E}"/>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E271ED49-9DAD-DAA6-8A14-410932CCB84C}"/>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78C81B0B-7189-D7F2-D263-091CF2239F0C}"/>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14C1676F-CF71-B7BD-6F10-4FB69C48E30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4404CA8E-1617-507B-91AB-B9EF51AD954D}"/>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BC058C7-DCB6-CFF7-C652-10E9DF43F0F3}"/>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8464DA52-F6EC-DAE5-9D45-8D5E70F36C05}"/>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853D8F83-5BD4-8EA6-225E-A0259999D7F0}"/>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5262DEA9-A50B-7CB1-B592-FB35A0455CFB}"/>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BC64CEA4-459F-8E87-A63F-2A70AEA0114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A299FA69-A9F9-F999-9B25-23A7DB85595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3E1577E3-FFDA-CF11-B557-54E411FCDA2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F779AD4B-0F11-6A5D-5380-5F0AD75DFB95}"/>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C80DE804-6F46-2178-10E8-092438FD3EAB}"/>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8A594732-E376-7AF5-574A-D8841F179302}"/>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86C5A50E-C716-21AC-7A60-968BA0A8937D}"/>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DA1782A-4E18-37B4-3AD0-9CBD8E660733}"/>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4E9ECF8-08FB-2BAD-3D3B-555899EF1A9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F0B9E4FE-D21A-01BD-98CC-168888027885}"/>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80A45AC4-77E1-4348-5D5B-A79E3F7526FD}"/>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EE5670D6-6DA3-6037-FED4-B4859E31F1F5}"/>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4CA2BA37-3ED9-EF47-430A-F69DCCD8BB18}"/>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325C1EE4-C0CF-88B1-FE7F-763559B4402B}"/>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先行者劣勢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9A09FA59-32BE-87F0-2BD3-88D67AAD3222}"/>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EEC5AAD5-01D0-12C7-92EE-E0E7B4E53F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76911640-0042-30F0-4EAC-57CA33375529}"/>
              </a:ext>
            </a:extLst>
          </p:cNvPr>
          <p:cNvSpPr txBox="1"/>
          <p:nvPr/>
        </p:nvSpPr>
        <p:spPr>
          <a:xfrm>
            <a:off x="1600767" y="2628887"/>
            <a:ext cx="15178500" cy="2769220"/>
          </a:xfrm>
          <a:prstGeom prst="rect">
            <a:avLst/>
          </a:prstGeom>
          <a:noFill/>
        </p:spPr>
        <p:txBody>
          <a:bodyPr wrap="square" rtlCol="0">
            <a:spAutoFit/>
          </a:bodyPr>
          <a:lstStyle/>
          <a:p>
            <a:pPr>
              <a:lnSpc>
                <a:spcPct val="150000"/>
              </a:lnSpc>
            </a:pP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新市場存在許多不確定性，因此先行者率先進入新市場容易犯錯，後來的進入者可從先行者的錯誤中吸取教訓，並以更優質的產品進入市場，奪取重要市場份額。</a:t>
            </a:r>
          </a:p>
        </p:txBody>
      </p:sp>
      <p:sp>
        <p:nvSpPr>
          <p:cNvPr id="35" name="文字方塊 34">
            <a:extLst>
              <a:ext uri="{FF2B5EF4-FFF2-40B4-BE49-F238E27FC236}">
                <a16:creationId xmlns:a16="http://schemas.microsoft.com/office/drawing/2014/main" id="{30E1A4ED-437D-F150-B25E-B9F7C2EEC151}"/>
              </a:ext>
            </a:extLst>
          </p:cNvPr>
          <p:cNvSpPr txBox="1"/>
          <p:nvPr/>
        </p:nvSpPr>
        <p:spPr>
          <a:xfrm>
            <a:off x="1526125" y="6378540"/>
            <a:ext cx="15253142" cy="2764155"/>
          </a:xfrm>
          <a:prstGeom prst="rect">
            <a:avLst/>
          </a:prstGeom>
          <a:noFill/>
        </p:spPr>
        <p:txBody>
          <a:bodyPr wrap="square" rtlCol="0">
            <a:spAutoFit/>
          </a:bodyPr>
          <a:lstStyle/>
          <a:p>
            <a:pPr>
              <a:lnSpc>
                <a:spcPct val="150000"/>
              </a:lnSpc>
            </a:pPr>
            <a:r>
              <a:rPr lang="zh-TW" altLang="zh-TW" sz="4000">
                <a:effectLst/>
                <a:latin typeface="Aptos" panose="020B0004020202020204" pitchFamily="34" charset="0"/>
                <a:ea typeface="新細明體" panose="02020500000000000000" pitchFamily="18" charset="-120"/>
                <a:cs typeface="Times New Roman" panose="02020603050405020304" pitchFamily="18" charset="0"/>
              </a:rPr>
              <a:t>在市場中率先進入的新創企業或組織，儘管享有某些先行者優勢（如品牌認知度建立、消費者忠誠度），卻因早期投入市場所面臨的風險和挑戰，而可能導致相較後進者的不利處境。</a:t>
            </a:r>
            <a:endParaRPr lang="zh-TW" altLang="en-US" sz="4000"/>
          </a:p>
        </p:txBody>
      </p:sp>
      <p:sp>
        <p:nvSpPr>
          <p:cNvPr id="36" name="文字方塊 35">
            <a:extLst>
              <a:ext uri="{FF2B5EF4-FFF2-40B4-BE49-F238E27FC236}">
                <a16:creationId xmlns:a16="http://schemas.microsoft.com/office/drawing/2014/main" id="{59ECE50F-4B2A-55B3-4290-1FE24999B1C0}"/>
              </a:ext>
            </a:extLst>
          </p:cNvPr>
          <p:cNvSpPr txBox="1"/>
          <p:nvPr/>
        </p:nvSpPr>
        <p:spPr>
          <a:xfrm>
            <a:off x="788839" y="2828248"/>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
        <p:nvSpPr>
          <p:cNvPr id="37" name="文字方塊 36">
            <a:extLst>
              <a:ext uri="{FF2B5EF4-FFF2-40B4-BE49-F238E27FC236}">
                <a16:creationId xmlns:a16="http://schemas.microsoft.com/office/drawing/2014/main" id="{751CFC0B-4560-4829-CF60-3A8B47A281D3}"/>
              </a:ext>
            </a:extLst>
          </p:cNvPr>
          <p:cNvSpPr txBox="1"/>
          <p:nvPr/>
        </p:nvSpPr>
        <p:spPr>
          <a:xfrm>
            <a:off x="878308" y="6658798"/>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Tree>
    <p:extLst>
      <p:ext uri="{BB962C8B-B14F-4D97-AF65-F5344CB8AC3E}">
        <p14:creationId xmlns:p14="http://schemas.microsoft.com/office/powerpoint/2010/main" val="9203565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D40509E3-DE84-A3AE-9F63-AC8D05091DE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4E0D508-FF1F-8782-8F4A-3636AA2E7852}"/>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7B964EAD-3E1B-9341-8146-136A9F0EC383}"/>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7FB780BF-4813-3675-4516-3F658EB84015}"/>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B66812A-E9E3-8E14-5D90-1069071A1BB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DAC865F2-2A32-D0B2-64AD-4DDE0B33EEF4}"/>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8E800BCA-0D2B-4EB0-C365-88A8F46D802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2C633A98-19E7-B370-5CA9-357FAD5D5E2B}"/>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ED365886-6D1A-6CD1-E517-AD0A4E893083}"/>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C06B606-EB1F-E4A9-9632-F373807090AA}"/>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F3CAFB86-4045-C1F2-9D10-7A7CF80D7485}"/>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4A1FD5CA-0F3C-4B91-B455-DF982A20E9F3}"/>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F838D6F9-E039-A7F3-DD75-6CC69DAFF6A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865B5441-FE9F-EBFD-A483-BAF83F234664}"/>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B6548C1B-E918-DBDA-5B4F-4A13FD0FB9E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DEFB8565-19F8-9F05-6563-AB7FCA0E92C0}"/>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8F98C148-B363-8DD4-43ED-31BC878B8D9F}"/>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6376515B-86FE-4456-D130-E51274354A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F98B9012-C8DA-B05E-7D40-6C3F4DFFBB5D}"/>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4EA5C1D-5412-A8C7-381A-875F00E9A4DB}"/>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70D019ED-190F-D408-D876-0A04EAA6E94F}"/>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DB12B2A0-BF5D-D547-9E8B-6F74D8185076}"/>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0B161F91-D969-37A2-65F0-3E46B878CF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AA956B5C-07F0-BFE5-FD9E-7B537C7912C4}"/>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D4AE83F3-05BA-DD6D-FBDE-E8A236ECDF12}"/>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9A857211-54BA-3D4E-8481-A7105D1F985E}"/>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E5D9A8E8-299B-5C7C-5508-36C9C84192E0}"/>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295853E9-78B9-D87B-68E0-89F2BBE2B6A2}"/>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先行者劣勢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92E546BD-A05E-80F9-2557-8D668AE15858}"/>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8BC44D7D-82F6-8EA4-3DE0-DD34400D23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A0128261-B760-D8FE-F280-21F8E6D61402}"/>
              </a:ext>
            </a:extLst>
          </p:cNvPr>
          <p:cNvSpPr txBox="1"/>
          <p:nvPr/>
        </p:nvSpPr>
        <p:spPr>
          <a:xfrm>
            <a:off x="933077" y="2526087"/>
            <a:ext cx="8581155" cy="769441"/>
          </a:xfrm>
          <a:prstGeom prst="rect">
            <a:avLst/>
          </a:prstGeom>
          <a:noFill/>
        </p:spPr>
        <p:txBody>
          <a:bodyPr wrap="square" rtlCol="0">
            <a:spAutoFit/>
          </a:bodyPr>
          <a:lstStyle/>
          <a:p>
            <a:r>
              <a:rPr lang="zh-TW" altLang="zh-TW" sz="4400">
                <a:effectLst/>
                <a:latin typeface="Aptos" panose="020B0004020202020204" pitchFamily="34" charset="0"/>
                <a:ea typeface="新細明體" panose="02020500000000000000" pitchFamily="18" charset="-120"/>
                <a:cs typeface="Times New Roman" panose="02020603050405020304" pitchFamily="18" charset="0"/>
              </a:rPr>
              <a:t>先行者</a:t>
            </a:r>
            <a:r>
              <a:rPr lang="zh-TW" altLang="en-US" sz="4400">
                <a:effectLst/>
                <a:latin typeface="Aptos" panose="020B0004020202020204" pitchFamily="34" charset="0"/>
                <a:ea typeface="新細明體" panose="02020500000000000000" pitchFamily="18" charset="-120"/>
                <a:cs typeface="Times New Roman" panose="02020603050405020304" pitchFamily="18" charset="0"/>
              </a:rPr>
              <a:t>劣</a:t>
            </a:r>
            <a:r>
              <a:rPr lang="zh-TW" altLang="zh-TW" sz="4400">
                <a:effectLst/>
                <a:latin typeface="Aptos" panose="020B0004020202020204" pitchFamily="34" charset="0"/>
                <a:ea typeface="新細明體" panose="02020500000000000000" pitchFamily="18" charset="-120"/>
                <a:cs typeface="Times New Roman" panose="02020603050405020304" pitchFamily="18" charset="0"/>
              </a:rPr>
              <a:t>勢的來源主要</a:t>
            </a:r>
            <a:r>
              <a:rPr lang="zh-TW" altLang="en-US" sz="4400">
                <a:effectLst/>
                <a:latin typeface="Aptos" panose="020B0004020202020204" pitchFamily="34" charset="0"/>
                <a:ea typeface="新細明體" panose="02020500000000000000" pitchFamily="18" charset="-120"/>
                <a:cs typeface="Times New Roman" panose="02020603050405020304" pitchFamily="18" charset="0"/>
              </a:rPr>
              <a:t>：</a:t>
            </a:r>
            <a:endParaRPr lang="zh-TW" altLang="en-US" sz="4400"/>
          </a:p>
        </p:txBody>
      </p:sp>
      <p:sp>
        <p:nvSpPr>
          <p:cNvPr id="35" name="文字方塊 34">
            <a:extLst>
              <a:ext uri="{FF2B5EF4-FFF2-40B4-BE49-F238E27FC236}">
                <a16:creationId xmlns:a16="http://schemas.microsoft.com/office/drawing/2014/main" id="{F9080E63-3B23-EE9D-AE0A-8AE6FE2ABDBC}"/>
              </a:ext>
            </a:extLst>
          </p:cNvPr>
          <p:cNvSpPr txBox="1"/>
          <p:nvPr/>
        </p:nvSpPr>
        <p:spPr>
          <a:xfrm>
            <a:off x="617772" y="3806049"/>
            <a:ext cx="13989835"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（一）</a:t>
            </a:r>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先行者必須負擔龐大的</a:t>
            </a:r>
            <a:r>
              <a:rPr lang="zh-TW" altLang="zh-TW" sz="3600" b="1">
                <a:effectLst/>
                <a:latin typeface="Aptos" panose="020B0004020202020204" pitchFamily="34" charset="0"/>
                <a:ea typeface="新細明體" panose="02020500000000000000" pitchFamily="18" charset="-120"/>
                <a:cs typeface="Times New Roman" panose="02020603050405020304" pitchFamily="18" charset="0"/>
              </a:rPr>
              <a:t>開拓成本</a:t>
            </a:r>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，這是後進者不需負擔的。</a:t>
            </a:r>
            <a:endParaRPr lang="zh-TW" altLang="zh-TW" sz="3600" kern="10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36" name="文字方塊 35">
            <a:extLst>
              <a:ext uri="{FF2B5EF4-FFF2-40B4-BE49-F238E27FC236}">
                <a16:creationId xmlns:a16="http://schemas.microsoft.com/office/drawing/2014/main" id="{81D54D80-FB5B-D557-DDC1-6723A9FDDBE9}"/>
              </a:ext>
            </a:extLst>
          </p:cNvPr>
          <p:cNvSpPr txBox="1"/>
          <p:nvPr/>
        </p:nvSpPr>
        <p:spPr>
          <a:xfrm>
            <a:off x="634525" y="4900850"/>
            <a:ext cx="13973082" cy="839525"/>
          </a:xfrm>
          <a:prstGeom prst="rect">
            <a:avLst/>
          </a:prstGeom>
          <a:solidFill>
            <a:schemeClr val="accent5">
              <a:lumMod val="20000"/>
              <a:lumOff val="80000"/>
            </a:schemeClr>
          </a:solidFill>
        </p:spPr>
        <p:txBody>
          <a:bodyPr wrap="square" rtlCol="0">
            <a:spAutoFit/>
          </a:bodyPr>
          <a:lstStyle/>
          <a:p>
            <a:pPr>
              <a:lnSpc>
                <a:spcPct val="150000"/>
              </a:lnSpc>
            </a:pP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（二）</a:t>
            </a:r>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因為新市場有許多</a:t>
            </a:r>
            <a:r>
              <a:rPr lang="zh-TW" altLang="zh-TW" sz="3600" b="1">
                <a:effectLst/>
                <a:latin typeface="Aptos" panose="020B0004020202020204" pitchFamily="34" charset="0"/>
                <a:ea typeface="新細明體" panose="02020500000000000000" pitchFamily="18" charset="-120"/>
                <a:cs typeface="Times New Roman" panose="02020603050405020304" pitchFamily="18" charset="0"/>
              </a:rPr>
              <a:t>不確定性</a:t>
            </a:r>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，先行者在新的投資中可能會出錯。</a:t>
            </a:r>
            <a:endParaRPr lang="zh-TW" altLang="zh-TW" sz="3600" kern="10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39" name="文字方塊 38">
            <a:extLst>
              <a:ext uri="{FF2B5EF4-FFF2-40B4-BE49-F238E27FC236}">
                <a16:creationId xmlns:a16="http://schemas.microsoft.com/office/drawing/2014/main" id="{EFBF5B95-BFC9-9281-046F-B34BC6A8AF2D}"/>
              </a:ext>
            </a:extLst>
          </p:cNvPr>
          <p:cNvSpPr txBox="1"/>
          <p:nvPr/>
        </p:nvSpPr>
        <p:spPr>
          <a:xfrm>
            <a:off x="590881" y="6535340"/>
            <a:ext cx="16173119"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（三）</a:t>
            </a:r>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早期市場的顧客（包括創新者、早期使用者）和大量市場的第一波顧客</a:t>
            </a:r>
            <a:endParaRPr lang="zh-TW" altLang="zh-TW" sz="3600" kern="10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40" name="文字方塊 39">
            <a:extLst>
              <a:ext uri="{FF2B5EF4-FFF2-40B4-BE49-F238E27FC236}">
                <a16:creationId xmlns:a16="http://schemas.microsoft.com/office/drawing/2014/main" id="{1DBC6441-2056-D50E-910B-50FDCEFF631D}"/>
              </a:ext>
            </a:extLst>
          </p:cNvPr>
          <p:cNvSpPr txBox="1"/>
          <p:nvPr/>
        </p:nvSpPr>
        <p:spPr>
          <a:xfrm>
            <a:off x="2053894" y="7515318"/>
            <a:ext cx="12572698" cy="646331"/>
          </a:xfrm>
          <a:prstGeom prst="rect">
            <a:avLst/>
          </a:prstGeom>
          <a:solidFill>
            <a:schemeClr val="accent5">
              <a:lumMod val="20000"/>
              <a:lumOff val="80000"/>
            </a:schemeClr>
          </a:solidFill>
        </p:spPr>
        <p:txBody>
          <a:bodyPr wrap="square" rtlCol="0">
            <a:spAutoFit/>
          </a:bodyPr>
          <a:lstStyle/>
          <a:p>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相較，有不同的特性，使先行者可能有「</a:t>
            </a:r>
            <a:r>
              <a:rPr lang="zh-TW" altLang="zh-TW" sz="3600" b="1">
                <a:effectLst/>
                <a:latin typeface="Aptos" panose="020B0004020202020204" pitchFamily="34" charset="0"/>
                <a:ea typeface="新細明體" panose="02020500000000000000" pitchFamily="18" charset="-120"/>
                <a:cs typeface="Times New Roman" panose="02020603050405020304" pitchFamily="18" charset="0"/>
              </a:rPr>
              <a:t>跨越鴻溝</a:t>
            </a:r>
            <a:r>
              <a:rPr lang="zh-TW" altLang="zh-TW" sz="3600">
                <a:effectLst/>
                <a:latin typeface="Aptos" panose="020B0004020202020204" pitchFamily="34" charset="0"/>
                <a:ea typeface="新細明體" panose="02020500000000000000" pitchFamily="18" charset="-120"/>
                <a:cs typeface="Times New Roman" panose="02020603050405020304" pitchFamily="18" charset="0"/>
              </a:rPr>
              <a:t>」的問題。</a:t>
            </a:r>
            <a:endParaRPr lang="zh-TW" altLang="zh-TW" sz="3600" kern="100">
              <a:effectLst/>
              <a:latin typeface="Aptos" panose="020B0004020202020204" pitchFamily="34" charset="0"/>
              <a:ea typeface="新細明體" panose="02020500000000000000" pitchFamily="18" charset="-120"/>
              <a:cs typeface="Times New Roman" panose="02020603050405020304" pitchFamily="18" charset="0"/>
            </a:endParaRPr>
          </a:p>
        </p:txBody>
      </p:sp>
      <p:sp>
        <p:nvSpPr>
          <p:cNvPr id="30" name="文字方塊 29">
            <a:extLst>
              <a:ext uri="{FF2B5EF4-FFF2-40B4-BE49-F238E27FC236}">
                <a16:creationId xmlns:a16="http://schemas.microsoft.com/office/drawing/2014/main" id="{35205633-DD2B-7729-8318-A0609FB8143E}"/>
              </a:ext>
            </a:extLst>
          </p:cNvPr>
          <p:cNvSpPr txBox="1"/>
          <p:nvPr/>
        </p:nvSpPr>
        <p:spPr>
          <a:xfrm>
            <a:off x="685272" y="8843234"/>
            <a:ext cx="10159111"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（四）先行者可能投資在次級或過時的技術上。</a:t>
            </a:r>
          </a:p>
        </p:txBody>
      </p:sp>
    </p:spTree>
    <p:extLst>
      <p:ext uri="{BB962C8B-B14F-4D97-AF65-F5344CB8AC3E}">
        <p14:creationId xmlns:p14="http://schemas.microsoft.com/office/powerpoint/2010/main" val="3067233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E54E1340-4431-58A9-488F-CE8EFC970F9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7595E28-031D-F24F-BC90-3ED285B45832}"/>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D3319450-3EEA-02A3-BC58-32F13BA847DB}"/>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981876D2-C3AC-CF0E-0559-FE8C725CA30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5D607B1A-BF63-DCDF-205C-AD6B0EAAA52E}"/>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4AC37C70-BF60-1FCC-3D85-864697664558}"/>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313DAE2F-982A-B687-518C-3013B2FC5B20}"/>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EBBE0988-E0E7-028B-5E13-141F5386438A}"/>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3BB06BE7-00DF-DB1F-273A-6F770687419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63A4FBCB-0F90-88BD-5214-FADE3B42E1B5}"/>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31D9187A-45A6-242E-5CFA-61E186BDB531}"/>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FB5FD136-E938-5E3A-601A-17CD0339620C}"/>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E01A9B99-637F-DE96-639B-C0D784D9DCA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C109794B-F491-C73B-D3D8-94162FC5CB9D}"/>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E6A94D2E-8BBF-756D-072D-B9BDE300E7E0}"/>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9C958F97-3DCC-9830-2417-9DFC45594602}"/>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E6E5C9FD-A8E7-5A6A-7CB2-A6DC9C935E7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A52E35AD-5829-9515-B713-514985CA3E46}"/>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E9207C91-B6E7-4D87-4BC0-1A60E98536F7}"/>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CA905890-A40A-6892-EAAC-0E9ED4C65128}"/>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605A781F-3B89-F507-2622-EED7A83D8D96}"/>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CC65DD45-22E3-17D4-420F-A172137435E6}"/>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1DC5381A-5235-604A-506A-E92E66CEEE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E4280600-BF58-7E09-86A1-CEC47E8A015F}"/>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45D274-7CC5-6C81-60F3-91B691A5EBBD}"/>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6ACAB8A7-B26B-9964-2D7C-C9E68851496E}"/>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5892D2C7-CBDE-80F0-AD1F-94EE187BE067}"/>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1B96B207-1A1F-AE78-9DB2-043E7BA045C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先行者劣勢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D2DF5F95-13A7-7C20-B58D-7B88CFA61126}"/>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762F07D2-4E98-8EAD-9D4D-1259FE69FD6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40471848-48B2-7286-090D-D62426004A0C}"/>
              </a:ext>
            </a:extLst>
          </p:cNvPr>
          <p:cNvSpPr txBox="1"/>
          <p:nvPr/>
        </p:nvSpPr>
        <p:spPr>
          <a:xfrm>
            <a:off x="1600767" y="4665124"/>
            <a:ext cx="16244952" cy="2754152"/>
          </a:xfrm>
          <a:prstGeom prst="rect">
            <a:avLst/>
          </a:prstGeom>
          <a:noFill/>
        </p:spPr>
        <p:txBody>
          <a:bodyPr wrap="square" rtlCol="0">
            <a:spAutoFit/>
          </a:bodyPr>
          <a:lstStyle/>
          <a:p>
            <a:pPr>
              <a:lnSpc>
                <a:spcPct val="150000"/>
              </a:lnSpc>
            </a:pPr>
            <a:r>
              <a:rPr lang="en-US" altLang="zh-TW" sz="4000" kern="100">
                <a:effectLst/>
                <a:latin typeface="+mn-ea"/>
                <a:cs typeface="Times New Roman" panose="02020603050405020304" pitchFamily="18" charset="0"/>
              </a:rPr>
              <a:t>Apple</a:t>
            </a:r>
            <a:r>
              <a:rPr lang="zh-TW" altLang="zh-TW" sz="4000" kern="100">
                <a:effectLst/>
                <a:latin typeface="+mn-ea"/>
                <a:cs typeface="Times New Roman" panose="02020603050405020304" pitchFamily="18" charset="0"/>
              </a:rPr>
              <a:t>為第一家推出掌上型電腦的公司，但產品面臨失敗，</a:t>
            </a:r>
            <a:r>
              <a:rPr lang="en-US" altLang="zh-TW" sz="4000" kern="100">
                <a:effectLst/>
                <a:latin typeface="+mn-ea"/>
                <a:cs typeface="Times New Roman" panose="02020603050405020304" pitchFamily="18" charset="0"/>
              </a:rPr>
              <a:t>Palm</a:t>
            </a:r>
            <a:r>
              <a:rPr lang="zh-TW" altLang="zh-TW" sz="4000" kern="100">
                <a:effectLst/>
                <a:latin typeface="+mn-ea"/>
                <a:cs typeface="Times New Roman" panose="02020603050405020304" pitchFamily="18" charset="0"/>
              </a:rPr>
              <a:t>在</a:t>
            </a:r>
            <a:r>
              <a:rPr lang="en-US" altLang="zh-TW" sz="4000" kern="100">
                <a:effectLst/>
                <a:latin typeface="+mn-ea"/>
                <a:cs typeface="Times New Roman" panose="02020603050405020304" pitchFamily="18" charset="0"/>
              </a:rPr>
              <a:t>Apple </a:t>
            </a:r>
            <a:r>
              <a:rPr lang="zh-TW" altLang="zh-TW" sz="4000" kern="100">
                <a:effectLst/>
                <a:latin typeface="+mn-ea"/>
                <a:cs typeface="Times New Roman" panose="02020603050405020304" pitchFamily="18" charset="0"/>
              </a:rPr>
              <a:t>的失敗中取得了成功，推出了更精簡便捷、易用而深受大眾喜爱的掌上型電腦</a:t>
            </a:r>
          </a:p>
        </p:txBody>
      </p:sp>
      <p:sp>
        <p:nvSpPr>
          <p:cNvPr id="30" name="文字方塊 29">
            <a:extLst>
              <a:ext uri="{FF2B5EF4-FFF2-40B4-BE49-F238E27FC236}">
                <a16:creationId xmlns:a16="http://schemas.microsoft.com/office/drawing/2014/main" id="{CEE4670A-98EE-94A3-3CD1-2D2FA21D5CB1}"/>
              </a:ext>
            </a:extLst>
          </p:cNvPr>
          <p:cNvSpPr txBox="1"/>
          <p:nvPr/>
        </p:nvSpPr>
        <p:spPr>
          <a:xfrm>
            <a:off x="1531407" y="3340148"/>
            <a:ext cx="2806769" cy="769441"/>
          </a:xfrm>
          <a:prstGeom prst="rect">
            <a:avLst/>
          </a:prstGeom>
          <a:noFill/>
        </p:spPr>
        <p:txBody>
          <a:bodyPr wrap="square" rtlCol="0">
            <a:spAutoFit/>
          </a:bodyPr>
          <a:lstStyle/>
          <a:p>
            <a:r>
              <a:rPr lang="zh-TW" altLang="en-US" sz="4400"/>
              <a:t>舉例：</a:t>
            </a:r>
          </a:p>
        </p:txBody>
      </p:sp>
    </p:spTree>
    <p:extLst>
      <p:ext uri="{BB962C8B-B14F-4D97-AF65-F5344CB8AC3E}">
        <p14:creationId xmlns:p14="http://schemas.microsoft.com/office/powerpoint/2010/main" val="2173186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58A92EBE-6A3A-BEB8-471B-200E4FA94B2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D631228-09B4-8FA5-2DC3-753B052A217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96B17FBD-F57C-D102-DF50-05C3A775B4C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742025A9-0A39-FA3A-2B0C-55EDA44B3F62}"/>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7E7CB80F-EF62-30A6-6CE6-52D28B1B6318}"/>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82A54F84-83D7-DDF2-2C3D-017BA9364B1B}"/>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BD4391CB-9EBA-B38F-2C8A-A8CA644BC9CD}"/>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48A98F0C-EACA-635B-681D-0C721286DE5E}"/>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B02C76AD-C2F6-5808-B2DB-5436CE8DC79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72262D94-FC25-EE6D-8916-8C41417F089A}"/>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FEF339C-C289-9C0B-887C-A3BB70E42457}"/>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834DE338-1411-4237-CFE3-DC9E81BE9D5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43EA5C00-6CBC-703A-3790-3CF58A715F69}"/>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7BA30396-5B5E-5CFB-705A-AA8B2C890E25}"/>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18461B0E-6BD0-6A1F-9276-3BFFDB8042D9}"/>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2464EF06-D3F7-7B56-A830-9CE7E54F4674}"/>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07F4C3FC-CD87-300D-0571-D3584CF06285}"/>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AB02F81C-53FD-7CDF-5845-8C9C6EF1B638}"/>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C07C0606-59B7-A1D4-E194-08708FC94EFC}"/>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310566E-F062-2E56-C5BD-009832FBF5D7}"/>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9EAB165A-E914-7355-3A74-89B31ADFFC3C}"/>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257E946E-FC0E-4744-DD31-A710E4C26BD5}"/>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1DB8851D-9CF6-2EB7-F94B-9D84F89C78B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2E8B5285-E3ED-2A3F-13E5-B64EC1343CF7}"/>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BCF7AEBF-5D3D-7793-17F2-D63FB47273B6}"/>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28661B48-4813-FD51-D6ED-7191DF76FE5A}"/>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C429F276-A573-2747-80A7-732A96E24E53}"/>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87DE3AA4-89B2-A9F8-4000-1E76C617D133}"/>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利用先行者優勢的策略</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0F559385-DCB8-7F5A-C930-8DFE4D20BFE7}"/>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42E45763-A537-96C0-82F6-583E1B7CF2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9A12841D-0792-7080-5F2F-1C828D34EA99}"/>
              </a:ext>
            </a:extLst>
          </p:cNvPr>
          <p:cNvSpPr txBox="1"/>
          <p:nvPr/>
        </p:nvSpPr>
        <p:spPr>
          <a:xfrm>
            <a:off x="1460907" y="2599835"/>
            <a:ext cx="15658532" cy="1845890"/>
          </a:xfrm>
          <a:prstGeom prst="rect">
            <a:avLst/>
          </a:prstGeom>
          <a:noFill/>
        </p:spPr>
        <p:txBody>
          <a:bodyPr wrap="square" rtlCol="0">
            <a:spAutoFit/>
          </a:bodyPr>
          <a:lstStyle/>
          <a:p>
            <a:pPr>
              <a:lnSpc>
                <a:spcPct val="150000"/>
              </a:lnSpc>
            </a:pP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先行者可透過制定策略來利用領先優勢來建立持續的長期競爭優勢，同時降低與先行者劣勢相關的風險</a:t>
            </a:r>
          </a:p>
        </p:txBody>
      </p:sp>
      <p:sp>
        <p:nvSpPr>
          <p:cNvPr id="32" name="文字方塊 31">
            <a:extLst>
              <a:ext uri="{FF2B5EF4-FFF2-40B4-BE49-F238E27FC236}">
                <a16:creationId xmlns:a16="http://schemas.microsoft.com/office/drawing/2014/main" id="{A1915FCA-4FF9-9124-6BB2-6B9BB9C7D1C5}"/>
              </a:ext>
            </a:extLst>
          </p:cNvPr>
          <p:cNvSpPr txBox="1"/>
          <p:nvPr/>
        </p:nvSpPr>
        <p:spPr>
          <a:xfrm>
            <a:off x="788839" y="2828248"/>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
        <p:nvSpPr>
          <p:cNvPr id="33" name="文字方塊 32">
            <a:extLst>
              <a:ext uri="{FF2B5EF4-FFF2-40B4-BE49-F238E27FC236}">
                <a16:creationId xmlns:a16="http://schemas.microsoft.com/office/drawing/2014/main" id="{8F2076E4-E2DC-46E6-C0B9-B7636D99F8A9}"/>
              </a:ext>
            </a:extLst>
          </p:cNvPr>
          <p:cNvSpPr txBox="1"/>
          <p:nvPr/>
        </p:nvSpPr>
        <p:spPr>
          <a:xfrm>
            <a:off x="1579822" y="5275332"/>
            <a:ext cx="7236664"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（一）發展創新，自行導入市場</a:t>
            </a:r>
          </a:p>
        </p:txBody>
      </p:sp>
      <p:sp>
        <p:nvSpPr>
          <p:cNvPr id="34" name="文字方塊 33">
            <a:extLst>
              <a:ext uri="{FF2B5EF4-FFF2-40B4-BE49-F238E27FC236}">
                <a16:creationId xmlns:a16="http://schemas.microsoft.com/office/drawing/2014/main" id="{B7FEC8C0-CD93-4C0D-85CE-20903F86FF8A}"/>
              </a:ext>
            </a:extLst>
          </p:cNvPr>
          <p:cNvSpPr txBox="1"/>
          <p:nvPr/>
        </p:nvSpPr>
        <p:spPr>
          <a:xfrm>
            <a:off x="1568685" y="6590073"/>
            <a:ext cx="15348158"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（二）透過</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策略聯盟</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或</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合資</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，與其他企業共同開發來發展創新並導入市場</a:t>
            </a:r>
          </a:p>
        </p:txBody>
      </p:sp>
      <p:sp>
        <p:nvSpPr>
          <p:cNvPr id="35" name="文字方塊 34">
            <a:extLst>
              <a:ext uri="{FF2B5EF4-FFF2-40B4-BE49-F238E27FC236}">
                <a16:creationId xmlns:a16="http://schemas.microsoft.com/office/drawing/2014/main" id="{29F30353-4986-F07B-1568-B9D33C85AE09}"/>
              </a:ext>
            </a:extLst>
          </p:cNvPr>
          <p:cNvSpPr txBox="1"/>
          <p:nvPr/>
        </p:nvSpPr>
        <p:spPr>
          <a:xfrm>
            <a:off x="1616588" y="8011415"/>
            <a:ext cx="11304362" cy="646331"/>
          </a:xfrm>
          <a:prstGeom prst="rect">
            <a:avLst/>
          </a:prstGeom>
          <a:solidFill>
            <a:schemeClr val="accent5">
              <a:lumMod val="20000"/>
              <a:lumOff val="80000"/>
            </a:schemeClr>
          </a:solidFill>
        </p:spPr>
        <p:txBody>
          <a:bodyPr wrap="square" rtlCol="0">
            <a:spAutoFit/>
          </a:bodyPr>
          <a:lstStyle/>
          <a:p>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（三）將創新</a:t>
            </a:r>
            <a:r>
              <a:rPr lang="zh-TW" altLang="zh-TW" sz="3600" b="1" kern="100">
                <a:effectLst/>
                <a:latin typeface="Aptos" panose="020B0004020202020204" pitchFamily="34" charset="0"/>
                <a:ea typeface="新細明體" panose="02020500000000000000" pitchFamily="18" charset="-120"/>
                <a:cs typeface="Times New Roman" panose="02020603050405020304" pitchFamily="18" charset="0"/>
              </a:rPr>
              <a:t>授權</a:t>
            </a:r>
            <a:r>
              <a:rPr lang="zh-TW" altLang="zh-TW" sz="3600" kern="100">
                <a:effectLst/>
                <a:latin typeface="Aptos" panose="020B0004020202020204" pitchFamily="34" charset="0"/>
                <a:ea typeface="新細明體" panose="02020500000000000000" pitchFamily="18" charset="-120"/>
                <a:cs typeface="Times New Roman" panose="02020603050405020304" pitchFamily="18" charset="0"/>
              </a:rPr>
              <a:t>給其他公司，交由他人來發展市場</a:t>
            </a:r>
          </a:p>
        </p:txBody>
      </p:sp>
    </p:spTree>
    <p:extLst>
      <p:ext uri="{BB962C8B-B14F-4D97-AF65-F5344CB8AC3E}">
        <p14:creationId xmlns:p14="http://schemas.microsoft.com/office/powerpoint/2010/main" val="1328919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BDE87201-9B32-0A01-205C-6A3FCBC48D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E8F9D42-719F-F165-3236-222BAC427825}"/>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9864DF72-DE04-42B7-85CA-1D70F95D6EE6}"/>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91439A36-D90E-237D-9C6F-D28F417520B9}"/>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1F14B5DA-4CEE-BBCA-FFA0-A16FE37A4AB7}"/>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AB26872D-70B1-E3E9-A55B-B178B70A0B73}"/>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2DCBC69D-728D-4FBE-0E31-C5732880399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8608E5-F44E-DF8F-52A9-CEFE51CBF831}"/>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2A1C15F2-A114-83F7-AECD-D66FCDE4D30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FB48AED7-F36D-815D-6C19-5E9F9B1C5361}"/>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009A0453-93A1-B0CC-3627-994FD99E84C1}"/>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C6A29AB6-0D1B-6D65-A492-17950576112F}"/>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F234ED7B-07F3-EEBF-5B32-7960BB06DF22}"/>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F616A5E0-2C8A-F208-26B8-925FC281722A}"/>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8FC18264-FBA2-5B60-62A1-DD957E0AA15C}"/>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3AA925AD-EB49-F1BB-885D-63F2B3CCC39D}"/>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208E1A0B-30D4-67B7-54F4-FFFD01228DDF}"/>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D51071E3-455E-CAE6-8F51-432E9AA6E428}"/>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83E447CF-A019-7530-E99D-F0F2E0A29061}"/>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BBE33BCF-9A6A-2BB6-968C-0218E2C1291B}"/>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AC97D0D9-BB78-774A-EAB4-CE1C70604E01}"/>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18686A19-0FA2-BC22-1A38-744AAB3F7871}"/>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D7644D-7EAA-3A84-7DDA-B2D8BC74B79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79F3C3E9-8BAD-A7D0-4DC0-3A43DD14277E}"/>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77C34FB1-0DB4-DE70-E99E-3350BE263413}"/>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6F77F95D-737F-6739-F5B9-A40873F7D855}"/>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000CD437-4C12-4983-8252-D74517C5A14E}"/>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828E985F-57F5-9179-E31C-4A447AF659C0}"/>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互補性資產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FAFEB74C-B701-F40E-C4B7-459F00343F80}"/>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97420656-1682-6FA4-23E9-71C0211BC0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0" name="文字方塊 29">
            <a:extLst>
              <a:ext uri="{FF2B5EF4-FFF2-40B4-BE49-F238E27FC236}">
                <a16:creationId xmlns:a16="http://schemas.microsoft.com/office/drawing/2014/main" id="{2FDDD4BC-19A7-25B8-1D84-344DB1A21EB5}"/>
              </a:ext>
            </a:extLst>
          </p:cNvPr>
          <p:cNvSpPr txBox="1"/>
          <p:nvPr/>
        </p:nvSpPr>
        <p:spPr>
          <a:xfrm>
            <a:off x="1628384" y="2511981"/>
            <a:ext cx="13470836" cy="707886"/>
          </a:xfrm>
          <a:prstGeom prst="rect">
            <a:avLst/>
          </a:prstGeom>
          <a:noFill/>
        </p:spPr>
        <p:txBody>
          <a:bodyPr wrap="square" rtlCol="0">
            <a:spAutoFit/>
          </a:bodyPr>
          <a:lstStyle/>
          <a:p>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利用某項新的創新技術並獲得競爭優勢時所需要的資產</a:t>
            </a:r>
          </a:p>
        </p:txBody>
      </p:sp>
      <p:sp>
        <p:nvSpPr>
          <p:cNvPr id="32" name="文字方塊 31">
            <a:extLst>
              <a:ext uri="{FF2B5EF4-FFF2-40B4-BE49-F238E27FC236}">
                <a16:creationId xmlns:a16="http://schemas.microsoft.com/office/drawing/2014/main" id="{F614F323-7C07-7E28-9AEC-CB84E670950C}"/>
              </a:ext>
            </a:extLst>
          </p:cNvPr>
          <p:cNvSpPr txBox="1"/>
          <p:nvPr/>
        </p:nvSpPr>
        <p:spPr>
          <a:xfrm>
            <a:off x="1657044" y="3621537"/>
            <a:ext cx="15920538" cy="2769220"/>
          </a:xfrm>
          <a:prstGeom prst="rect">
            <a:avLst/>
          </a:prstGeom>
          <a:noFill/>
        </p:spPr>
        <p:txBody>
          <a:bodyPr wrap="square" rtlCol="0">
            <a:spAutoFit/>
          </a:bodyPr>
          <a:lstStyle/>
          <a:p>
            <a:pPr>
              <a:lnSpc>
                <a:spcPct val="150000"/>
              </a:lnSpc>
            </a:pP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所有這些資產都可協助創新者建立</a:t>
            </a:r>
            <a:r>
              <a:rPr lang="zh-TW" altLang="zh-TW" sz="4000" b="1" kern="100">
                <a:effectLst/>
                <a:latin typeface="Aptos" panose="020B0004020202020204" pitchFamily="34" charset="0"/>
                <a:ea typeface="新細明體" panose="02020500000000000000" pitchFamily="18" charset="-120"/>
                <a:cs typeface="Times New Roman" panose="02020603050405020304" pitchFamily="18" charset="0"/>
              </a:rPr>
              <a:t>品牌忠誠度</a:t>
            </a: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，快速</a:t>
            </a:r>
            <a:r>
              <a:rPr lang="zh-TW" altLang="zh-TW" sz="4000" b="1" kern="100">
                <a:effectLst/>
                <a:latin typeface="Aptos" panose="020B0004020202020204" pitchFamily="34" charset="0"/>
                <a:ea typeface="新細明體" panose="02020500000000000000" pitchFamily="18" charset="-120"/>
                <a:cs typeface="Times New Roman" panose="02020603050405020304" pitchFamily="18" charset="0"/>
              </a:rPr>
              <a:t>滲透市場</a:t>
            </a: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；而且因為銷售量的增加，會促進</a:t>
            </a:r>
            <a:r>
              <a:rPr lang="zh-TW" altLang="zh-TW" sz="4000" b="1" kern="100">
                <a:effectLst/>
                <a:latin typeface="Aptos" panose="020B0004020202020204" pitchFamily="34" charset="0"/>
                <a:ea typeface="新細明體" panose="02020500000000000000" pitchFamily="18" charset="-120"/>
                <a:cs typeface="Times New Roman" panose="02020603050405020304" pitchFamily="18" charset="0"/>
              </a:rPr>
              <a:t>經驗曲線</a:t>
            </a: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快速往下方移動，實現</a:t>
            </a:r>
            <a:r>
              <a:rPr lang="zh-TW" altLang="zh-TW" sz="4000" b="1" kern="100">
                <a:effectLst/>
                <a:latin typeface="Aptos" panose="020B0004020202020204" pitchFamily="34" charset="0"/>
                <a:ea typeface="新細明體" panose="02020500000000000000" pitchFamily="18" charset="-120"/>
                <a:cs typeface="Times New Roman" panose="02020603050405020304" pitchFamily="18" charset="0"/>
              </a:rPr>
              <a:t>規模經濟</a:t>
            </a: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與</a:t>
            </a:r>
            <a:r>
              <a:rPr lang="zh-TW" altLang="zh-TW" sz="4000" b="1" kern="100">
                <a:effectLst/>
                <a:latin typeface="Aptos" panose="020B0004020202020204" pitchFamily="34" charset="0"/>
                <a:ea typeface="新細明體" panose="02020500000000000000" pitchFamily="18" charset="-120"/>
                <a:cs typeface="Times New Roman" panose="02020603050405020304" pitchFamily="18" charset="0"/>
              </a:rPr>
              <a:t>學習效果</a:t>
            </a: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，以獲得持續的成本優勢。</a:t>
            </a:r>
          </a:p>
        </p:txBody>
      </p:sp>
      <p:sp>
        <p:nvSpPr>
          <p:cNvPr id="33" name="文字方塊 32">
            <a:extLst>
              <a:ext uri="{FF2B5EF4-FFF2-40B4-BE49-F238E27FC236}">
                <a16:creationId xmlns:a16="http://schemas.microsoft.com/office/drawing/2014/main" id="{4FF44F2E-75EC-9494-ED53-A7346B46A019}"/>
              </a:ext>
            </a:extLst>
          </p:cNvPr>
          <p:cNvSpPr txBox="1"/>
          <p:nvPr/>
        </p:nvSpPr>
        <p:spPr>
          <a:xfrm>
            <a:off x="936511" y="2511981"/>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
        <p:nvSpPr>
          <p:cNvPr id="34" name="文字方塊 33">
            <a:extLst>
              <a:ext uri="{FF2B5EF4-FFF2-40B4-BE49-F238E27FC236}">
                <a16:creationId xmlns:a16="http://schemas.microsoft.com/office/drawing/2014/main" id="{BCDCD284-63EC-8AB9-9CFE-634C5A63455B}"/>
              </a:ext>
            </a:extLst>
          </p:cNvPr>
          <p:cNvSpPr txBox="1"/>
          <p:nvPr/>
        </p:nvSpPr>
        <p:spPr>
          <a:xfrm>
            <a:off x="927585" y="3815831"/>
            <a:ext cx="959599" cy="769441"/>
          </a:xfrm>
          <a:prstGeom prst="rect">
            <a:avLst/>
          </a:prstGeom>
          <a:noFill/>
        </p:spPr>
        <p:txBody>
          <a:bodyPr wrap="square" rtlCol="0">
            <a:spAutoFit/>
          </a:bodyPr>
          <a:lstStyle/>
          <a:p>
            <a:r>
              <a:rPr lang="zh-TW" altLang="en-US" sz="4400" kern="100">
                <a:effectLst/>
                <a:latin typeface="+mn-ea"/>
                <a:cs typeface="Times New Roman" panose="02020603050405020304" pitchFamily="18" charset="0"/>
              </a:rPr>
              <a:t>．</a:t>
            </a:r>
            <a:endParaRPr lang="zh-TW" altLang="en-US" sz="4400"/>
          </a:p>
        </p:txBody>
      </p:sp>
      <p:sp>
        <p:nvSpPr>
          <p:cNvPr id="35" name="文字方塊 34">
            <a:extLst>
              <a:ext uri="{FF2B5EF4-FFF2-40B4-BE49-F238E27FC236}">
                <a16:creationId xmlns:a16="http://schemas.microsoft.com/office/drawing/2014/main" id="{DA1BFE80-FFDB-C6D1-F898-72C1234A9825}"/>
              </a:ext>
            </a:extLst>
          </p:cNvPr>
          <p:cNvSpPr txBox="1"/>
          <p:nvPr/>
        </p:nvSpPr>
        <p:spPr>
          <a:xfrm>
            <a:off x="2210709" y="6974501"/>
            <a:ext cx="14271039" cy="2764155"/>
          </a:xfrm>
          <a:prstGeom prst="rect">
            <a:avLst/>
          </a:prstGeom>
          <a:solidFill>
            <a:schemeClr val="accent5">
              <a:lumMod val="20000"/>
              <a:lumOff val="80000"/>
            </a:schemeClr>
          </a:solidFill>
        </p:spPr>
        <p:txBody>
          <a:bodyPr wrap="square" rtlCol="0">
            <a:spAutoFit/>
          </a:bodyPr>
          <a:lstStyle/>
          <a:p>
            <a:pPr>
              <a:lnSpc>
                <a:spcPct val="150000"/>
              </a:lnSpc>
            </a:pPr>
            <a:r>
              <a:rPr lang="zh-TW" altLang="en-US" sz="4000"/>
              <a:t>全聯的數位與非數位驅動的服務創新，誠如</a:t>
            </a:r>
            <a:r>
              <a:rPr lang="en-US" altLang="zh-TW" sz="4000"/>
              <a:t>Amit</a:t>
            </a:r>
            <a:r>
              <a:rPr lang="zh-TW" altLang="en-US" sz="4000"/>
              <a:t>與</a:t>
            </a:r>
            <a:r>
              <a:rPr lang="en-US" altLang="zh-TW" sz="4000" err="1"/>
              <a:t>Zott</a:t>
            </a:r>
            <a:r>
              <a:rPr lang="zh-TW" altLang="en-US" sz="4000"/>
              <a:t>（</a:t>
            </a:r>
            <a:r>
              <a:rPr lang="en-US" altLang="zh-TW" sz="4000"/>
              <a:t>2001</a:t>
            </a:r>
            <a:r>
              <a:rPr lang="zh-TW" altLang="en-US" sz="4000"/>
              <a:t>）所言，要套牢使用者，除新穎性與效率性外，還需有互補性資產。</a:t>
            </a:r>
          </a:p>
        </p:txBody>
      </p:sp>
    </p:spTree>
    <p:extLst>
      <p:ext uri="{BB962C8B-B14F-4D97-AF65-F5344CB8AC3E}">
        <p14:creationId xmlns:p14="http://schemas.microsoft.com/office/powerpoint/2010/main" val="1856786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E02F7C87-AF04-311D-0366-3105128AF23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AAEF4B8-1E4D-9A1D-AAA4-105583FFD751}"/>
              </a:ext>
            </a:extLst>
          </p:cNvPr>
          <p:cNvGrpSpPr/>
          <p:nvPr/>
        </p:nvGrpSpPr>
        <p:grpSpPr>
          <a:xfrm>
            <a:off x="0" y="97511"/>
            <a:ext cx="18288000" cy="10189490"/>
            <a:chOff x="0" y="0"/>
            <a:chExt cx="24384001" cy="13585986"/>
          </a:xfrm>
        </p:grpSpPr>
        <p:sp>
          <p:nvSpPr>
            <p:cNvPr id="3" name="Freeform 3">
              <a:extLst>
                <a:ext uri="{FF2B5EF4-FFF2-40B4-BE49-F238E27FC236}">
                  <a16:creationId xmlns:a16="http://schemas.microsoft.com/office/drawing/2014/main" id="{DDEA3519-143C-B2F3-2CFD-D171091B65D2}"/>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a:p>
          </p:txBody>
        </p:sp>
        <p:sp>
          <p:nvSpPr>
            <p:cNvPr id="4" name="TextBox 4">
              <a:extLst>
                <a:ext uri="{FF2B5EF4-FFF2-40B4-BE49-F238E27FC236}">
                  <a16:creationId xmlns:a16="http://schemas.microsoft.com/office/drawing/2014/main" id="{B08972D1-1F4E-4426-50F4-C26C3291D7CF}"/>
                </a:ext>
              </a:extLst>
            </p:cNvPr>
            <p:cNvSpPr txBox="1"/>
            <p:nvPr/>
          </p:nvSpPr>
          <p:spPr>
            <a:xfrm>
              <a:off x="2012865" y="421064"/>
              <a:ext cx="2164406"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Title Page</a:t>
              </a:r>
            </a:p>
          </p:txBody>
        </p:sp>
        <p:sp>
          <p:nvSpPr>
            <p:cNvPr id="5" name="Freeform 5">
              <a:extLst>
                <a:ext uri="{FF2B5EF4-FFF2-40B4-BE49-F238E27FC236}">
                  <a16:creationId xmlns:a16="http://schemas.microsoft.com/office/drawing/2014/main" id="{71561A3C-6A8A-8AA3-B637-BCAD070DAE19}"/>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TW" altLang="en-US"/>
            </a:p>
          </p:txBody>
        </p:sp>
        <p:sp>
          <p:nvSpPr>
            <p:cNvPr id="6" name="TextBox 6">
              <a:extLst>
                <a:ext uri="{FF2B5EF4-FFF2-40B4-BE49-F238E27FC236}">
                  <a16:creationId xmlns:a16="http://schemas.microsoft.com/office/drawing/2014/main" id="{FA62AFA7-26EB-B68D-C9FC-4DE3F3F43FFC}"/>
                </a:ext>
              </a:extLst>
            </p:cNvPr>
            <p:cNvSpPr txBox="1"/>
            <p:nvPr/>
          </p:nvSpPr>
          <p:spPr>
            <a:xfrm>
              <a:off x="4541013" y="421064"/>
              <a:ext cx="2348110" cy="449792"/>
            </a:xfrm>
            <a:prstGeom prst="rect">
              <a:avLst/>
            </a:prstGeom>
          </p:spPr>
          <p:txBody>
            <a:bodyPr lIns="0" tIns="0" rIns="0" bIns="0" rtlCol="0" anchor="t">
              <a:spAutoFit/>
            </a:bodyPr>
            <a:lstStyle/>
            <a:p>
              <a:pPr algn="l">
                <a:lnSpc>
                  <a:spcPts val="2800"/>
                </a:lnSpc>
              </a:pPr>
              <a:r>
                <a:rPr lang="en-US" sz="2000">
                  <a:solidFill>
                    <a:srgbClr val="FFFFFF"/>
                  </a:solidFill>
                  <a:latin typeface="Open Sauce"/>
                  <a:ea typeface="Open Sauce"/>
                  <a:cs typeface="Open Sauce"/>
                  <a:sym typeface="Open Sauce"/>
                </a:rPr>
                <a:t>Contents</a:t>
              </a:r>
            </a:p>
          </p:txBody>
        </p:sp>
        <p:sp>
          <p:nvSpPr>
            <p:cNvPr id="7" name="Freeform 7">
              <a:extLst>
                <a:ext uri="{FF2B5EF4-FFF2-40B4-BE49-F238E27FC236}">
                  <a16:creationId xmlns:a16="http://schemas.microsoft.com/office/drawing/2014/main" id="{50092213-62C2-14E9-036B-26908B00758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TW" altLang="en-US"/>
            </a:p>
          </p:txBody>
        </p:sp>
        <p:grpSp>
          <p:nvGrpSpPr>
            <p:cNvPr id="8" name="Group 8">
              <a:extLst>
                <a:ext uri="{FF2B5EF4-FFF2-40B4-BE49-F238E27FC236}">
                  <a16:creationId xmlns:a16="http://schemas.microsoft.com/office/drawing/2014/main" id="{5D99D405-E3C6-671E-01CC-ACFB8C4FE56F}"/>
                </a:ext>
              </a:extLst>
            </p:cNvPr>
            <p:cNvGrpSpPr/>
            <p:nvPr/>
          </p:nvGrpSpPr>
          <p:grpSpPr>
            <a:xfrm>
              <a:off x="0" y="1358599"/>
              <a:ext cx="24384000" cy="12227387"/>
              <a:chOff x="0" y="0"/>
              <a:chExt cx="4862686" cy="2438400"/>
            </a:xfrm>
          </p:grpSpPr>
          <p:sp>
            <p:nvSpPr>
              <p:cNvPr id="9" name="Freeform 9">
                <a:extLst>
                  <a:ext uri="{FF2B5EF4-FFF2-40B4-BE49-F238E27FC236}">
                    <a16:creationId xmlns:a16="http://schemas.microsoft.com/office/drawing/2014/main" id="{745CFE7F-2CBA-ECD2-F7DC-7E48170C151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10" name="TextBox 10">
                <a:extLst>
                  <a:ext uri="{FF2B5EF4-FFF2-40B4-BE49-F238E27FC236}">
                    <a16:creationId xmlns:a16="http://schemas.microsoft.com/office/drawing/2014/main" id="{D857109F-187E-110F-170E-9E215E809C7A}"/>
                  </a:ext>
                </a:extLst>
              </p:cNvPr>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sp>
          <p:nvSpPr>
            <p:cNvPr id="11" name="AutoShape 11">
              <a:extLst>
                <a:ext uri="{FF2B5EF4-FFF2-40B4-BE49-F238E27FC236}">
                  <a16:creationId xmlns:a16="http://schemas.microsoft.com/office/drawing/2014/main" id="{11F3911F-F035-31FB-77C7-7BC76F77DDC0}"/>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2" name="AutoShape 12">
              <a:extLst>
                <a:ext uri="{FF2B5EF4-FFF2-40B4-BE49-F238E27FC236}">
                  <a16:creationId xmlns:a16="http://schemas.microsoft.com/office/drawing/2014/main" id="{5181F72F-ED45-3130-47BD-2BE255CCE5C6}"/>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endParaRPr lang="zh-TW" altLang="en-US"/>
            </a:p>
          </p:txBody>
        </p:sp>
        <p:sp>
          <p:nvSpPr>
            <p:cNvPr id="13" name="Freeform 13">
              <a:extLst>
                <a:ext uri="{FF2B5EF4-FFF2-40B4-BE49-F238E27FC236}">
                  <a16:creationId xmlns:a16="http://schemas.microsoft.com/office/drawing/2014/main" id="{2D3E4B4E-A235-01E8-BEEF-9F54FBFEB39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TW" altLang="en-US"/>
            </a:p>
          </p:txBody>
        </p:sp>
        <p:sp>
          <p:nvSpPr>
            <p:cNvPr id="14" name="TextBox 14">
              <a:extLst>
                <a:ext uri="{FF2B5EF4-FFF2-40B4-BE49-F238E27FC236}">
                  <a16:creationId xmlns:a16="http://schemas.microsoft.com/office/drawing/2014/main" id="{84BBABE5-081F-A7B3-D379-353BAF89B80D}"/>
                </a:ext>
              </a:extLst>
            </p:cNvPr>
            <p:cNvSpPr txBox="1"/>
            <p:nvPr/>
          </p:nvSpPr>
          <p:spPr>
            <a:xfrm>
              <a:off x="7257423" y="421064"/>
              <a:ext cx="2762629" cy="449792"/>
            </a:xfrm>
            <a:prstGeom prst="rect">
              <a:avLst/>
            </a:prstGeom>
          </p:spPr>
          <p:txBody>
            <a:bodyPr lIns="0" tIns="0" rIns="0" bIns="0" rtlCol="0" anchor="t">
              <a:spAutoFit/>
            </a:bodyPr>
            <a:lstStyle/>
            <a:p>
              <a:pPr algn="l">
                <a:lnSpc>
                  <a:spcPts val="2800"/>
                </a:lnSpc>
              </a:pPr>
              <a:r>
                <a:rPr lang="zh-TW" altLang="en-US" sz="2000">
                  <a:solidFill>
                    <a:schemeClr val="bg1"/>
                  </a:solidFill>
                  <a:latin typeface="Open Sauce"/>
                  <a:ea typeface="Open Sauce"/>
                  <a:cs typeface="Open Sauce"/>
                  <a:sym typeface="Open Sauce"/>
                </a:rPr>
                <a:t>共同點</a:t>
              </a:r>
              <a:endParaRPr lang="en-US" altLang="zh-TW" sz="2000">
                <a:solidFill>
                  <a:schemeClr val="bg1"/>
                </a:solidFill>
                <a:latin typeface="Open Sauce"/>
                <a:ea typeface="Open Sauce"/>
                <a:cs typeface="Open Sauce"/>
                <a:sym typeface="Open Sauce"/>
              </a:endParaRPr>
            </a:p>
          </p:txBody>
        </p:sp>
        <p:sp>
          <p:nvSpPr>
            <p:cNvPr id="15" name="Freeform 15">
              <a:extLst>
                <a:ext uri="{FF2B5EF4-FFF2-40B4-BE49-F238E27FC236}">
                  <a16:creationId xmlns:a16="http://schemas.microsoft.com/office/drawing/2014/main" id="{DE101661-BE6A-660F-AD06-DA8599FD4C4D}"/>
                </a:ext>
              </a:extLst>
            </p:cNvPr>
            <p:cNvSpPr/>
            <p:nvPr/>
          </p:nvSpPr>
          <p:spPr>
            <a:xfrm flipH="1">
              <a:off x="8007187" y="0"/>
              <a:ext cx="16376814"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l="-11089" r="-1"/>
              </a:stretch>
            </a:blipFill>
          </p:spPr>
          <p:txBody>
            <a:bodyPr/>
            <a:lstStyle/>
            <a:p>
              <a:endParaRPr lang="zh-TW" altLang="en-US"/>
            </a:p>
          </p:txBody>
        </p:sp>
        <p:sp>
          <p:nvSpPr>
            <p:cNvPr id="16" name="Freeform 16">
              <a:extLst>
                <a:ext uri="{FF2B5EF4-FFF2-40B4-BE49-F238E27FC236}">
                  <a16:creationId xmlns:a16="http://schemas.microsoft.com/office/drawing/2014/main" id="{6862045C-8DC3-23D9-2038-3F26FC7806AA}"/>
                </a:ext>
              </a:extLst>
            </p:cNvPr>
            <p:cNvSpPr/>
            <p:nvPr/>
          </p:nvSpPr>
          <p:spPr>
            <a:xfrm>
              <a:off x="13615590" y="468689"/>
              <a:ext cx="400812" cy="387694"/>
            </a:xfrm>
            <a:custGeom>
              <a:avLst/>
              <a:gdLst/>
              <a:ahLst/>
              <a:cxnLst/>
              <a:rect l="l" t="t" r="r" b="b"/>
              <a:pathLst>
                <a:path w="400812" h="387694">
                  <a:moveTo>
                    <a:pt x="0" y="0"/>
                  </a:moveTo>
                  <a:lnTo>
                    <a:pt x="400811" y="0"/>
                  </a:lnTo>
                  <a:lnTo>
                    <a:pt x="400811" y="387694"/>
                  </a:lnTo>
                  <a:lnTo>
                    <a:pt x="0" y="3876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zh-TW" altLang="en-US"/>
            </a:p>
          </p:txBody>
        </p:sp>
        <p:sp>
          <p:nvSpPr>
            <p:cNvPr id="17" name="Freeform 17">
              <a:extLst>
                <a:ext uri="{FF2B5EF4-FFF2-40B4-BE49-F238E27FC236}">
                  <a16:creationId xmlns:a16="http://schemas.microsoft.com/office/drawing/2014/main" id="{3234526F-497A-EC82-115A-CAAB02F13DF6}"/>
                </a:ext>
              </a:extLst>
            </p:cNvPr>
            <p:cNvSpPr/>
            <p:nvPr/>
          </p:nvSpPr>
          <p:spPr>
            <a:xfrm>
              <a:off x="14381575"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zh-TW" altLang="en-US"/>
            </a:p>
          </p:txBody>
        </p:sp>
        <p:grpSp>
          <p:nvGrpSpPr>
            <p:cNvPr id="18" name="Group 18">
              <a:extLst>
                <a:ext uri="{FF2B5EF4-FFF2-40B4-BE49-F238E27FC236}">
                  <a16:creationId xmlns:a16="http://schemas.microsoft.com/office/drawing/2014/main" id="{9A490D86-3439-0A7E-F0F7-D422AE233641}"/>
                </a:ext>
              </a:extLst>
            </p:cNvPr>
            <p:cNvGrpSpPr/>
            <p:nvPr/>
          </p:nvGrpSpPr>
          <p:grpSpPr>
            <a:xfrm>
              <a:off x="2134357" y="1651686"/>
              <a:ext cx="20878043" cy="696519"/>
              <a:chOff x="0" y="-9525"/>
              <a:chExt cx="12467294" cy="415925"/>
            </a:xfrm>
          </p:grpSpPr>
          <p:sp>
            <p:nvSpPr>
              <p:cNvPr id="19" name="Freeform 19">
                <a:extLst>
                  <a:ext uri="{FF2B5EF4-FFF2-40B4-BE49-F238E27FC236}">
                    <a16:creationId xmlns:a16="http://schemas.microsoft.com/office/drawing/2014/main" id="{D0A7C25A-4A91-C732-4F64-267FB850A8C2}"/>
                  </a:ext>
                </a:extLst>
              </p:cNvPr>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20" name="TextBox 20">
                <a:extLst>
                  <a:ext uri="{FF2B5EF4-FFF2-40B4-BE49-F238E27FC236}">
                    <a16:creationId xmlns:a16="http://schemas.microsoft.com/office/drawing/2014/main" id="{C93EACBC-BA41-8027-C563-6E56DCF2305B}"/>
                  </a:ext>
                </a:extLst>
              </p:cNvPr>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21" name="Freeform 21">
              <a:extLst>
                <a:ext uri="{FF2B5EF4-FFF2-40B4-BE49-F238E27FC236}">
                  <a16:creationId xmlns:a16="http://schemas.microsoft.com/office/drawing/2014/main" id="{7AD2ABF1-D945-A1E2-B798-FE1C963CF967}"/>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zh-TW" altLang="en-US"/>
            </a:p>
          </p:txBody>
        </p:sp>
        <p:grpSp>
          <p:nvGrpSpPr>
            <p:cNvPr id="22" name="Group 22">
              <a:extLst>
                <a:ext uri="{FF2B5EF4-FFF2-40B4-BE49-F238E27FC236}">
                  <a16:creationId xmlns:a16="http://schemas.microsoft.com/office/drawing/2014/main" id="{00DE6546-65E3-1DE0-B5E7-E78861207F7F}"/>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CD54D991-5922-78EC-3854-967AA5114E7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84BC"/>
              </a:solidFill>
            </p:spPr>
            <p:txBody>
              <a:bodyPr/>
              <a:lstStyle/>
              <a:p>
                <a:endParaRPr lang="zh-TW" altLang="en-US"/>
              </a:p>
            </p:txBody>
          </p:sp>
          <p:sp>
            <p:nvSpPr>
              <p:cNvPr id="24" name="TextBox 24">
                <a:extLst>
                  <a:ext uri="{FF2B5EF4-FFF2-40B4-BE49-F238E27FC236}">
                    <a16:creationId xmlns:a16="http://schemas.microsoft.com/office/drawing/2014/main" id="{D2BD25CE-9209-7B28-2336-82B5C473050F}"/>
                  </a:ext>
                </a:extLst>
              </p:cNvPr>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5" name="TextBox 25">
              <a:extLst>
                <a:ext uri="{FF2B5EF4-FFF2-40B4-BE49-F238E27FC236}">
                  <a16:creationId xmlns:a16="http://schemas.microsoft.com/office/drawing/2014/main" id="{0B956956-AFA6-6BFA-E8C8-29578C277A88}"/>
                </a:ext>
              </a:extLst>
            </p:cNvPr>
            <p:cNvSpPr txBox="1"/>
            <p:nvPr/>
          </p:nvSpPr>
          <p:spPr>
            <a:xfrm>
              <a:off x="9777313" y="401152"/>
              <a:ext cx="3835661" cy="437727"/>
            </a:xfrm>
            <a:prstGeom prst="rect">
              <a:avLst/>
            </a:prstGeom>
          </p:spPr>
          <p:txBody>
            <a:bodyPr wrap="square" lIns="0" tIns="0" rIns="0" bIns="0" rtlCol="0" anchor="t">
              <a:spAutoFit/>
            </a:bodyPr>
            <a:lstStyle/>
            <a:p>
              <a:pPr algn="l">
                <a:lnSpc>
                  <a:spcPts val="2800"/>
                </a:lnSpc>
              </a:pPr>
              <a:r>
                <a:rPr lang="zh-TW" altLang="en-US" sz="2000">
                  <a:solidFill>
                    <a:srgbClr val="000000"/>
                  </a:solidFill>
                  <a:latin typeface="Open Sauce"/>
                  <a:ea typeface="Open Sauce"/>
                  <a:cs typeface="Open Sauce"/>
                  <a:sym typeface="Open Sauce"/>
                </a:rPr>
                <a:t>大數據分析</a:t>
              </a:r>
            </a:p>
          </p:txBody>
        </p:sp>
      </p:grpSp>
      <p:sp>
        <p:nvSpPr>
          <p:cNvPr id="28" name="投影片編號版面配置區 27">
            <a:extLst>
              <a:ext uri="{FF2B5EF4-FFF2-40B4-BE49-F238E27FC236}">
                <a16:creationId xmlns:a16="http://schemas.microsoft.com/office/drawing/2014/main" id="{29944C61-4D34-B289-7108-88401D0B1061}"/>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26" name="文字方塊 25">
            <a:extLst>
              <a:ext uri="{FF2B5EF4-FFF2-40B4-BE49-F238E27FC236}">
                <a16:creationId xmlns:a16="http://schemas.microsoft.com/office/drawing/2014/main" id="{FEF2EFE5-C742-7930-FB13-B2723A463EEA}"/>
              </a:ext>
            </a:extLst>
          </p:cNvPr>
          <p:cNvSpPr txBox="1"/>
          <p:nvPr/>
        </p:nvSpPr>
        <p:spPr>
          <a:xfrm>
            <a:off x="335972" y="2577525"/>
            <a:ext cx="9417627" cy="584775"/>
          </a:xfrm>
          <a:prstGeom prst="rect">
            <a:avLst/>
          </a:prstGeom>
          <a:solidFill>
            <a:schemeClr val="accent5">
              <a:lumMod val="20000"/>
              <a:lumOff val="80000"/>
            </a:schemeClr>
          </a:solidFill>
        </p:spPr>
        <p:txBody>
          <a:bodyPr wrap="square">
            <a:spAutoFit/>
          </a:bodyPr>
          <a:lstStyle/>
          <a:p>
            <a:pPr algn="ctr"/>
            <a:r>
              <a:rPr lang="zh-TW" altLang="en-US" sz="3200"/>
              <a:t>一、大數據分析能力對企業的營運效益影響為何？</a:t>
            </a:r>
          </a:p>
        </p:txBody>
      </p:sp>
      <p:graphicFrame>
        <p:nvGraphicFramePr>
          <p:cNvPr id="27" name="表格 26">
            <a:extLst>
              <a:ext uri="{FF2B5EF4-FFF2-40B4-BE49-F238E27FC236}">
                <a16:creationId xmlns:a16="http://schemas.microsoft.com/office/drawing/2014/main" id="{B541DCFA-F8EF-6F87-7BF3-01CD00F4D335}"/>
              </a:ext>
            </a:extLst>
          </p:cNvPr>
          <p:cNvGraphicFramePr>
            <a:graphicFrameLocks noGrp="1"/>
          </p:cNvGraphicFramePr>
          <p:nvPr>
            <p:extLst>
              <p:ext uri="{D42A27DB-BD31-4B8C-83A1-F6EECF244321}">
                <p14:modId xmlns:p14="http://schemas.microsoft.com/office/powerpoint/2010/main" val="4269846529"/>
              </p:ext>
            </p:extLst>
          </p:nvPr>
        </p:nvGraphicFramePr>
        <p:xfrm>
          <a:off x="343508" y="3543300"/>
          <a:ext cx="16923328" cy="2164080"/>
        </p:xfrm>
        <a:graphic>
          <a:graphicData uri="http://schemas.openxmlformats.org/drawingml/2006/table">
            <a:tbl>
              <a:tblPr firstRow="1" bandRow="1">
                <a:tableStyleId>{9D7B26C5-4107-4FEC-AEDC-1716B250A1EF}</a:tableStyleId>
              </a:tblPr>
              <a:tblGrid>
                <a:gridCol w="2018692">
                  <a:extLst>
                    <a:ext uri="{9D8B030D-6E8A-4147-A177-3AD203B41FA5}">
                      <a16:colId xmlns:a16="http://schemas.microsoft.com/office/drawing/2014/main" val="3420259139"/>
                    </a:ext>
                  </a:extLst>
                </a:gridCol>
                <a:gridCol w="14904636">
                  <a:extLst>
                    <a:ext uri="{9D8B030D-6E8A-4147-A177-3AD203B41FA5}">
                      <a16:colId xmlns:a16="http://schemas.microsoft.com/office/drawing/2014/main" val="842258474"/>
                    </a:ext>
                  </a:extLst>
                </a:gridCol>
              </a:tblGrid>
              <a:tr h="370840">
                <a:tc>
                  <a:txBody>
                    <a:bodyPr/>
                    <a:lstStyle/>
                    <a:p>
                      <a:pPr algn="ctr"/>
                      <a:r>
                        <a:rPr lang="zh-TW" altLang="en-US" sz="2600" b="0">
                          <a:latin typeface="微軟正黑體" panose="020B0604030504040204" pitchFamily="34" charset="-120"/>
                          <a:ea typeface="微軟正黑體" panose="020B0604030504040204" pitchFamily="34" charset="-120"/>
                        </a:rPr>
                        <a:t>背景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600" b="0">
                          <a:latin typeface="微軟正黑體" panose="020B0604030504040204" pitchFamily="34" charset="-120"/>
                          <a:ea typeface="微軟正黑體" panose="020B0604030504040204" pitchFamily="34" charset="-120"/>
                        </a:rPr>
                        <a:t>1.</a:t>
                      </a:r>
                      <a:r>
                        <a:rPr lang="zh-TW" altLang="en-US" sz="2600" b="0" u="none" strike="noStrike" kern="1200" baseline="0">
                          <a:solidFill>
                            <a:schemeClr val="tx1"/>
                          </a:solidFill>
                          <a:latin typeface="微軟正黑體" panose="020B0604030504040204" pitchFamily="34" charset="-120"/>
                          <a:ea typeface="微軟正黑體" panose="020B0604030504040204" pitchFamily="34" charset="-120"/>
                        </a:rPr>
                        <a:t>大數據分析的技術和組織複雜性以及專業人才缺乏</a:t>
                      </a:r>
                      <a:endParaRPr lang="zh-TW" altLang="en-US" sz="260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600" b="0">
                          <a:latin typeface="微軟正黑體" panose="020B0604030504040204" pitchFamily="34" charset="-120"/>
                          <a:ea typeface="微軟正黑體" panose="020B0604030504040204" pitchFamily="34" charset="-120"/>
                        </a:rPr>
                        <a:t>2.</a:t>
                      </a:r>
                      <a:r>
                        <a:rPr lang="zh-TW" altLang="en-US" sz="2600" b="0" u="none" strike="noStrike" kern="1200" baseline="0">
                          <a:solidFill>
                            <a:schemeClr val="tx1"/>
                          </a:solidFill>
                          <a:latin typeface="微軟正黑體" panose="020B0604030504040204" pitchFamily="34" charset="-120"/>
                          <a:ea typeface="微軟正黑體" panose="020B0604030504040204" pitchFamily="34" charset="-120"/>
                        </a:rPr>
                        <a:t>文獻多以「企業是自行組構資源和發展能力」的視角不同</a:t>
                      </a:r>
                      <a:r>
                        <a:rPr lang="en-US" altLang="zh-TW" sz="2600" b="0" u="none" strike="noStrike" kern="1200" baseline="0">
                          <a:solidFill>
                            <a:schemeClr val="tx1"/>
                          </a:solidFill>
                          <a:latin typeface="微軟正黑體" panose="020B0604030504040204" pitchFamily="34" charset="-120"/>
                          <a:ea typeface="微軟正黑體" panose="020B0604030504040204" pitchFamily="34" charset="-120"/>
                        </a:rPr>
                        <a:t>(e.g., Gupta and George, 2016; Wamba et al., 2017)</a:t>
                      </a:r>
                      <a:endParaRPr lang="zh-TW" altLang="en-US" sz="26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62360339"/>
                  </a:ext>
                </a:extLst>
              </a:tr>
              <a:tr h="370840">
                <a:tc>
                  <a:txBody>
                    <a:bodyPr/>
                    <a:lstStyle/>
                    <a:p>
                      <a:pPr algn="ctr"/>
                      <a:r>
                        <a:rPr lang="zh-TW" altLang="en-US" sz="2600">
                          <a:latin typeface="微軟正黑體" panose="020B0604030504040204" pitchFamily="34" charset="-120"/>
                          <a:ea typeface="微軟正黑體" panose="020B0604030504040204" pitchFamily="34" charset="-120"/>
                        </a:rPr>
                        <a:t>本篇研究</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600" b="0" u="none" strike="noStrike" kern="1200" baseline="0">
                          <a:solidFill>
                            <a:schemeClr val="tx1"/>
                          </a:solidFill>
                          <a:latin typeface="微軟正黑體" panose="020B0604030504040204" pitchFamily="34" charset="-120"/>
                          <a:ea typeface="微軟正黑體" panose="020B0604030504040204" pitchFamily="34" charset="-120"/>
                        </a:rPr>
                        <a:t>提出「系統整合商」適合作為企業獲取大數據分析資源的策略外包夥伴</a:t>
                      </a:r>
                      <a:r>
                        <a:rPr lang="zh-TW" altLang="en-US" sz="2600" b="0" u="none" strike="noStrike" kern="1200" baseline="0">
                          <a:solidFill>
                            <a:schemeClr val="tx1"/>
                          </a:solidFill>
                          <a:latin typeface="微軟正黑體" panose="020B0604030504040204" pitchFamily="34" charset="-120"/>
                          <a:ea typeface="微軟正黑體" panose="020B0604030504040204" pitchFamily="34" charset="-120"/>
                          <a:cs typeface="+mn-cs"/>
                        </a:rPr>
                        <a:t>，為企業如何解決大數據分析資源不足的困境提出實務可操作的辦法</a:t>
                      </a:r>
                    </a:p>
                  </a:txBody>
                  <a:tcPr/>
                </a:tc>
                <a:extLst>
                  <a:ext uri="{0D108BD9-81ED-4DB2-BD59-A6C34878D82A}">
                    <a16:rowId xmlns:a16="http://schemas.microsoft.com/office/drawing/2014/main" val="3968426523"/>
                  </a:ext>
                </a:extLst>
              </a:tr>
            </a:tbl>
          </a:graphicData>
        </a:graphic>
      </p:graphicFrame>
      <p:sp>
        <p:nvSpPr>
          <p:cNvPr id="29" name="文字方塊 28">
            <a:extLst>
              <a:ext uri="{FF2B5EF4-FFF2-40B4-BE49-F238E27FC236}">
                <a16:creationId xmlns:a16="http://schemas.microsoft.com/office/drawing/2014/main" id="{EC0804BC-3046-D48E-EAF5-C534886BB1AE}"/>
              </a:ext>
            </a:extLst>
          </p:cNvPr>
          <p:cNvSpPr txBox="1"/>
          <p:nvPr/>
        </p:nvSpPr>
        <p:spPr>
          <a:xfrm>
            <a:off x="343508" y="6591300"/>
            <a:ext cx="12957558" cy="584775"/>
          </a:xfrm>
          <a:prstGeom prst="rect">
            <a:avLst/>
          </a:prstGeom>
          <a:solidFill>
            <a:schemeClr val="accent5">
              <a:lumMod val="20000"/>
              <a:lumOff val="80000"/>
            </a:schemeClr>
          </a:solidFill>
        </p:spPr>
        <p:txBody>
          <a:bodyPr wrap="square">
            <a:spAutoFit/>
          </a:bodyPr>
          <a:lstStyle/>
          <a:p>
            <a:pPr algn="ctr"/>
            <a:r>
              <a:rPr lang="zh-TW" altLang="en-US" sz="3200"/>
              <a:t>二、資訊部門分析能力和業務單位合作對大數據分析能力的影響為何？ </a:t>
            </a:r>
          </a:p>
        </p:txBody>
      </p:sp>
      <p:graphicFrame>
        <p:nvGraphicFramePr>
          <p:cNvPr id="31" name="表格 30">
            <a:extLst>
              <a:ext uri="{FF2B5EF4-FFF2-40B4-BE49-F238E27FC236}">
                <a16:creationId xmlns:a16="http://schemas.microsoft.com/office/drawing/2014/main" id="{D50E68D5-27E7-A9B1-F0C2-23ED005D8C05}"/>
              </a:ext>
            </a:extLst>
          </p:cNvPr>
          <p:cNvGraphicFramePr>
            <a:graphicFrameLocks noGrp="1"/>
          </p:cNvGraphicFramePr>
          <p:nvPr>
            <p:extLst>
              <p:ext uri="{D42A27DB-BD31-4B8C-83A1-F6EECF244321}">
                <p14:modId xmlns:p14="http://schemas.microsoft.com/office/powerpoint/2010/main" val="459673832"/>
              </p:ext>
            </p:extLst>
          </p:nvPr>
        </p:nvGraphicFramePr>
        <p:xfrm>
          <a:off x="343508" y="7581900"/>
          <a:ext cx="16923328" cy="1889760"/>
        </p:xfrm>
        <a:graphic>
          <a:graphicData uri="http://schemas.openxmlformats.org/drawingml/2006/table">
            <a:tbl>
              <a:tblPr firstRow="1" bandRow="1">
                <a:tableStyleId>{9D7B26C5-4107-4FEC-AEDC-1716B250A1EF}</a:tableStyleId>
              </a:tblPr>
              <a:tblGrid>
                <a:gridCol w="2018692">
                  <a:extLst>
                    <a:ext uri="{9D8B030D-6E8A-4147-A177-3AD203B41FA5}">
                      <a16:colId xmlns:a16="http://schemas.microsoft.com/office/drawing/2014/main" val="3420259139"/>
                    </a:ext>
                  </a:extLst>
                </a:gridCol>
                <a:gridCol w="14904636">
                  <a:extLst>
                    <a:ext uri="{9D8B030D-6E8A-4147-A177-3AD203B41FA5}">
                      <a16:colId xmlns:a16="http://schemas.microsoft.com/office/drawing/2014/main" val="842258474"/>
                    </a:ext>
                  </a:extLst>
                </a:gridCol>
              </a:tblGrid>
              <a:tr h="370840">
                <a:tc>
                  <a:txBody>
                    <a:bodyPr/>
                    <a:lstStyle/>
                    <a:p>
                      <a:pPr algn="ctr"/>
                      <a:r>
                        <a:rPr lang="zh-TW" altLang="en-US" sz="2600" b="0">
                          <a:latin typeface="微軟正黑體" panose="020B0604030504040204" pitchFamily="34" charset="-120"/>
                          <a:ea typeface="微軟正黑體" panose="020B0604030504040204" pitchFamily="34" charset="-120"/>
                        </a:rPr>
                        <a:t>背景</a:t>
                      </a:r>
                    </a:p>
                  </a:txBody>
                  <a:tcPr/>
                </a:tc>
                <a:tc>
                  <a:txBody>
                    <a:bodyPr/>
                    <a:lstStyle/>
                    <a:p>
                      <a:r>
                        <a:rPr lang="en-US" altLang="zh-TW" sz="2800" b="0" i="0" u="none" strike="noStrike" kern="1200" baseline="0">
                          <a:solidFill>
                            <a:schemeClr val="tx1"/>
                          </a:solidFill>
                          <a:latin typeface="+mn-lt"/>
                          <a:ea typeface="+mn-ea"/>
                          <a:cs typeface="+mn-cs"/>
                        </a:rPr>
                        <a:t>Karimi-</a:t>
                      </a:r>
                      <a:r>
                        <a:rPr lang="en-US" altLang="zh-TW" sz="2800" b="0" i="0" u="none" strike="noStrike" kern="1200" baseline="0" err="1">
                          <a:solidFill>
                            <a:schemeClr val="tx1"/>
                          </a:solidFill>
                          <a:latin typeface="+mn-lt"/>
                          <a:ea typeface="+mn-ea"/>
                          <a:cs typeface="+mn-cs"/>
                        </a:rPr>
                        <a:t>Alaghehband</a:t>
                      </a:r>
                      <a:r>
                        <a:rPr lang="en-US" altLang="zh-TW" sz="2800" b="0" i="0" u="none" strike="noStrike" kern="1200" baseline="0">
                          <a:solidFill>
                            <a:schemeClr val="tx1"/>
                          </a:solidFill>
                          <a:latin typeface="+mn-lt"/>
                          <a:ea typeface="+mn-ea"/>
                          <a:cs typeface="+mn-cs"/>
                        </a:rPr>
                        <a:t> and </a:t>
                      </a:r>
                      <a:r>
                        <a:rPr lang="en-US" altLang="zh-TW" sz="2800" b="0" i="0" u="none" strike="noStrike" kern="1200" baseline="0" err="1">
                          <a:solidFill>
                            <a:schemeClr val="tx1"/>
                          </a:solidFill>
                          <a:latin typeface="+mn-lt"/>
                          <a:ea typeface="+mn-ea"/>
                          <a:cs typeface="+mn-cs"/>
                        </a:rPr>
                        <a:t>Rivard</a:t>
                      </a:r>
                      <a:r>
                        <a:rPr lang="en-US" altLang="zh-TW" sz="2800" b="0" i="0" u="none" strike="noStrike" kern="1200" baseline="0">
                          <a:solidFill>
                            <a:schemeClr val="tx1"/>
                          </a:solidFill>
                          <a:latin typeface="+mn-lt"/>
                          <a:ea typeface="+mn-ea"/>
                          <a:cs typeface="+mn-cs"/>
                        </a:rPr>
                        <a:t> (2020)</a:t>
                      </a:r>
                      <a:r>
                        <a:rPr lang="zh-TW" altLang="en-US" sz="2800" b="0" i="0" u="none" strike="noStrike" kern="1200" baseline="0">
                          <a:solidFill>
                            <a:schemeClr val="tx1"/>
                          </a:solidFill>
                          <a:latin typeface="+mn-lt"/>
                          <a:ea typeface="+mn-ea"/>
                          <a:cs typeface="+mn-cs"/>
                        </a:rPr>
                        <a:t>所指的研究缺口</a:t>
                      </a:r>
                      <a:r>
                        <a:rPr lang="en-US" altLang="zh-TW" sz="2800" b="0" i="0" u="none" strike="noStrike" kern="1200" baseline="0">
                          <a:solidFill>
                            <a:schemeClr val="tx1"/>
                          </a:solidFill>
                          <a:latin typeface="+mn-lt"/>
                          <a:ea typeface="+mn-ea"/>
                          <a:cs typeface="+mn-cs"/>
                        </a:rPr>
                        <a:t>—</a:t>
                      </a:r>
                      <a:r>
                        <a:rPr lang="zh-TW" altLang="en-US" sz="2800" b="0" i="0" u="none" strike="noStrike" kern="1200" baseline="0">
                          <a:solidFill>
                            <a:schemeClr val="tx1"/>
                          </a:solidFill>
                          <a:latin typeface="+mn-lt"/>
                          <a:ea typeface="+mn-ea"/>
                          <a:cs typeface="+mn-cs"/>
                        </a:rPr>
                        <a:t>既有文獻對資訊科技委外專殊的組織能力探討不足，提出以技術服務和整合服務代表大數據分析委外情境的系統整合商能力</a:t>
                      </a:r>
                      <a:endParaRPr lang="zh-TW" altLang="en-US" sz="2800"/>
                    </a:p>
                  </a:txBody>
                  <a:tcPr/>
                </a:tc>
                <a:extLst>
                  <a:ext uri="{0D108BD9-81ED-4DB2-BD59-A6C34878D82A}">
                    <a16:rowId xmlns:a16="http://schemas.microsoft.com/office/drawing/2014/main" val="3462360339"/>
                  </a:ext>
                </a:extLst>
              </a:tr>
              <a:tr h="370840">
                <a:tc>
                  <a:txBody>
                    <a:bodyPr/>
                    <a:lstStyle/>
                    <a:p>
                      <a:pPr algn="ctr"/>
                      <a:r>
                        <a:rPr lang="zh-TW" altLang="en-US" sz="2600">
                          <a:latin typeface="微軟正黑體" panose="020B0604030504040204" pitchFamily="34" charset="-120"/>
                          <a:ea typeface="微軟正黑體" panose="020B0604030504040204" pitchFamily="34" charset="-120"/>
                        </a:rPr>
                        <a:t>本篇研究</a:t>
                      </a:r>
                    </a:p>
                  </a:txBody>
                  <a:tcPr/>
                </a:tc>
                <a:tc>
                  <a:txBody>
                    <a:bodyPr/>
                    <a:lstStyle/>
                    <a:p>
                      <a:r>
                        <a:rPr lang="zh-TW" altLang="en-US" sz="2800" b="0" i="0" u="none" strike="noStrike" kern="1200" baseline="0">
                          <a:solidFill>
                            <a:schemeClr val="tx1"/>
                          </a:solidFill>
                          <a:latin typeface="+mn-lt"/>
                          <a:ea typeface="+mn-ea"/>
                          <a:cs typeface="+mn-cs"/>
                        </a:rPr>
                        <a:t>指出的整合服務能力，也彌補過往文獻偏重於探討技術整合的不足，讓企業更全面地評估系統整合商能力</a:t>
                      </a:r>
                      <a:endParaRPr lang="zh-TW" altLang="en-US" sz="2800"/>
                    </a:p>
                  </a:txBody>
                  <a:tcPr/>
                </a:tc>
                <a:extLst>
                  <a:ext uri="{0D108BD9-81ED-4DB2-BD59-A6C34878D82A}">
                    <a16:rowId xmlns:a16="http://schemas.microsoft.com/office/drawing/2014/main" val="3968426523"/>
                  </a:ext>
                </a:extLst>
              </a:tr>
            </a:tbl>
          </a:graphicData>
        </a:graphic>
      </p:graphicFrame>
      <p:sp>
        <p:nvSpPr>
          <p:cNvPr id="38" name="TextBox 23">
            <a:extLst>
              <a:ext uri="{FF2B5EF4-FFF2-40B4-BE49-F238E27FC236}">
                <a16:creationId xmlns:a16="http://schemas.microsoft.com/office/drawing/2014/main" id="{053D351A-A7A5-094D-B05D-8ADEEBBF8C64}"/>
              </a:ext>
            </a:extLst>
          </p:cNvPr>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zh-TW" altLang="en-US" sz="2800" b="1" i="0">
                <a:solidFill>
                  <a:srgbClr val="000000"/>
                </a:solidFill>
                <a:effectLst/>
                <a:latin typeface="微軟正黑體" panose="020B0604030504040204" pitchFamily="34" charset="-120"/>
                <a:ea typeface="微軟正黑體" panose="020B0604030504040204" pitchFamily="34" charset="-120"/>
              </a:rPr>
              <a:t>文獻研究問題</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Tree>
    <p:extLst>
      <p:ext uri="{BB962C8B-B14F-4D97-AF65-F5344CB8AC3E}">
        <p14:creationId xmlns:p14="http://schemas.microsoft.com/office/powerpoint/2010/main" val="30228347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2AC792B6-366D-1D6D-59E2-01C8F6ECC22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7CE76FD-DB68-339D-04E8-F528E61BAEF6}"/>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18821E99-60FA-BEA3-2946-6ED6EB5AC8FB}"/>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97566346-F51D-C1FB-441E-0CAF30262F49}"/>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55B2DC10-970D-DBA7-EB80-65023A685676}"/>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0A1C271D-2043-DB83-1D49-25858851CF29}"/>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AC2F5B82-0583-DF4D-F1CF-0BCA69259697}"/>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3A3C706-7CF1-AAB7-069D-F5FCDFE2FD01}"/>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55972863-FB0D-D832-E92E-AD11A9292D19}"/>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E72DB8BD-9202-3157-C098-9696580EA7AA}"/>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DE74B5DA-14ED-1C46-8E8E-8DC18B460389}"/>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B7E13214-F67E-D966-5DEE-0D7D99A20AA8}"/>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164C8D46-213C-1B9F-8749-8758749C3E9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101618A0-27F8-43C1-9AB5-90F04561A6FD}"/>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8B444FD0-1492-164B-F824-6A5405F1AEC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B9907D1D-4DC4-86AC-E51E-FB39A8A7E9C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60AC8071-6B78-3616-4159-C0ECA9B029E8}"/>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63FA92A1-4594-9B1A-43A6-F9C340AC54F6}"/>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5DB002B5-D2D1-17D9-99E3-E5D4C0DB2B95}"/>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DC2D78D-6267-386F-2C3C-6C76439B0858}"/>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682C910A-072E-3423-1274-AFED51DE387E}"/>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33C72A5C-A3F0-E2D1-C865-5EA192F9ECCD}"/>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77687B84-BB9A-BD8F-4B05-BFADB06234D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4BFAC28E-E14A-D48D-EF43-81A11AAA98B6}"/>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9BFA8819-FCBF-1634-F7B0-2E4E31F06A02}"/>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360B6231-7999-7973-D0E7-7711C47D5B2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C31CBF2E-D0EF-6679-E204-372CB21E0BA6}"/>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F3208DC8-6EFD-C1F3-6CDE-29667E4A4E2F}"/>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互補性資產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43961BFE-02A9-0774-7213-4AAD51D20AAF}"/>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FBDCEB99-E636-043D-E584-48AC437C54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79979D8F-A7B0-7DCD-0B7C-261241339A44}"/>
              </a:ext>
            </a:extLst>
          </p:cNvPr>
          <p:cNvSpPr txBox="1"/>
          <p:nvPr/>
        </p:nvSpPr>
        <p:spPr>
          <a:xfrm>
            <a:off x="1656179" y="3786818"/>
            <a:ext cx="15658532" cy="5820952"/>
          </a:xfrm>
          <a:prstGeom prst="rect">
            <a:avLst/>
          </a:prstGeom>
          <a:noFill/>
        </p:spPr>
        <p:txBody>
          <a:bodyPr wrap="square" rtlCol="0">
            <a:spAutoFit/>
          </a:bodyPr>
          <a:lstStyle/>
          <a:p>
            <a:pPr>
              <a:lnSpc>
                <a:spcPct val="150000"/>
              </a:lnSpc>
            </a:pPr>
            <a:r>
              <a:rPr lang="zh-TW" altLang="en-US" sz="3600" b="1"/>
              <a:t>數位支付與會員系統</a:t>
            </a:r>
            <a:r>
              <a:rPr lang="zh-TW" altLang="en-US" sz="3600"/>
              <a:t>：</a:t>
            </a:r>
          </a:p>
          <a:p>
            <a:pPr>
              <a:lnSpc>
                <a:spcPct val="150000"/>
              </a:lnSpc>
            </a:pPr>
            <a:r>
              <a:rPr lang="zh-TW" altLang="en-US" sz="3600"/>
              <a:t>全聯推出的 </a:t>
            </a:r>
            <a:r>
              <a:rPr lang="en-US" altLang="zh-TW" sz="3600" b="1"/>
              <a:t>PX Pay</a:t>
            </a:r>
            <a:r>
              <a:rPr lang="zh-TW" altLang="en-US" sz="3600"/>
              <a:t> 行動支付平台，提供快速結帳、集點、發票整合等功能，增加了數位服務的便利性。這一數位平台不僅讓顧客節省時間，還通過數據分析提供客製化服務，例如促銷活動和個人化建議。</a:t>
            </a:r>
            <a:endParaRPr lang="en-US" altLang="zh-TW" sz="3600"/>
          </a:p>
          <a:p>
            <a:pPr>
              <a:lnSpc>
                <a:spcPct val="150000"/>
              </a:lnSpc>
            </a:pPr>
            <a:endParaRPr lang="zh-TW" altLang="en-US" sz="3600"/>
          </a:p>
          <a:p>
            <a:pPr>
              <a:lnSpc>
                <a:spcPct val="150000"/>
              </a:lnSpc>
            </a:pPr>
            <a:r>
              <a:rPr lang="zh-TW" altLang="en-US" sz="3600" b="1"/>
              <a:t>會員制度</a:t>
            </a:r>
            <a:r>
              <a:rPr lang="zh-TW" altLang="en-US" sz="3600"/>
              <a:t> 創造經濟型和關係型套牢，透過點數回饋、推薦獎勵等機制，增強用戶忠誠度並吸引更多客戶參與。</a:t>
            </a:r>
          </a:p>
        </p:txBody>
      </p:sp>
      <p:sp>
        <p:nvSpPr>
          <p:cNvPr id="36" name="文字方塊 35">
            <a:extLst>
              <a:ext uri="{FF2B5EF4-FFF2-40B4-BE49-F238E27FC236}">
                <a16:creationId xmlns:a16="http://schemas.microsoft.com/office/drawing/2014/main" id="{B9083A83-D613-5F81-3BCA-61DDF3099B0E}"/>
              </a:ext>
            </a:extLst>
          </p:cNvPr>
          <p:cNvSpPr txBox="1"/>
          <p:nvPr/>
        </p:nvSpPr>
        <p:spPr>
          <a:xfrm>
            <a:off x="904245" y="2395987"/>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全聯在創新過程的互補性資產：</a:t>
            </a:r>
          </a:p>
        </p:txBody>
      </p:sp>
    </p:spTree>
    <p:extLst>
      <p:ext uri="{BB962C8B-B14F-4D97-AF65-F5344CB8AC3E}">
        <p14:creationId xmlns:p14="http://schemas.microsoft.com/office/powerpoint/2010/main" val="2876870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BF0D2A79-1305-FA74-DBB9-5F7F65DE8F6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83FC421-0AF5-9C37-8C23-2A64C25C3172}"/>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F067A829-FFD5-B069-B318-7C9F2C96861D}"/>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501ED441-9BA9-FE21-7B66-BAAEA1B1645E}"/>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1715214A-0CC7-DEA7-6780-918C7CDDBC8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FDD9D699-3824-1A8F-53E4-DF4FE20FF973}"/>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4528D9FA-29F6-E8C0-B6BF-547A087CA9B0}"/>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B80F5FD5-C389-E3A6-342B-FC2579CF3592}"/>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4ABEABDA-0AD7-30F6-8470-DF89C153A6B5}"/>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6105D5C-8767-0533-A186-672D58164D10}"/>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046C80AF-BA0A-D2FC-D2CB-672FB2AD1B7A}"/>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93DCE20D-DCE5-0314-1115-816BF28CAAE3}"/>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98C1B907-991C-FFA6-1502-4C6B443CB34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0E16FA92-F4F9-3A1E-B723-4B8A80A9B77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F51802FF-31D6-A64D-F5A0-5509A6683DBA}"/>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8723B66A-1901-40E0-95D4-B2055CC8A1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F1BAB5E1-DBC1-A44E-8BC8-82B5AD754196}"/>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6E2F4DD6-F53B-37BF-88C7-5104D0CC3D9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3F6029A2-6B47-EAB5-A3FE-5BB5FEC77790}"/>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04B236E-23A3-4FF1-5DF1-8BCD3352C290}"/>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8FBA093E-4633-854D-4CB5-E2EAC732A158}"/>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DBD05DB0-8800-10F2-D7B6-20DE351C0A4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7C087C1F-951B-E719-A07E-B759FFF77EB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75B6B7D7-714F-1A8F-2AD5-5978B156E9D1}"/>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5466314C-EF30-70FD-750B-043A3932E2FD}"/>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1EC76996-83DF-4862-8B12-1149963AD3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782A1C2A-42C3-8F31-526F-5C68CD4BAD9B}"/>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E4338939-1B4F-D851-54EE-5298F24FB548}"/>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互補性資產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E9300F95-318C-F555-1549-80E0426B3E4A}"/>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F912756E-6F6C-B47A-655B-192A5E9E15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EECB69D-7C30-66A8-FEE7-6EFFC5119529}"/>
              </a:ext>
            </a:extLst>
          </p:cNvPr>
          <p:cNvSpPr txBox="1"/>
          <p:nvPr/>
        </p:nvSpPr>
        <p:spPr>
          <a:xfrm>
            <a:off x="1656179" y="3903749"/>
            <a:ext cx="15658532" cy="4989956"/>
          </a:xfrm>
          <a:prstGeom prst="rect">
            <a:avLst/>
          </a:prstGeom>
          <a:noFill/>
        </p:spPr>
        <p:txBody>
          <a:bodyPr wrap="square" rtlCol="0">
            <a:spAutoFit/>
          </a:bodyPr>
          <a:lstStyle/>
          <a:p>
            <a:pPr>
              <a:lnSpc>
                <a:spcPct val="150000"/>
              </a:lnSpc>
            </a:pPr>
            <a:r>
              <a:rPr lang="zh-TW" altLang="en-US" sz="3600" b="1"/>
              <a:t>實體網點與數位連結</a:t>
            </a:r>
            <a:r>
              <a:rPr lang="zh-TW" altLang="en-US" sz="3600"/>
              <a:t>：</a:t>
            </a:r>
          </a:p>
          <a:p>
            <a:pPr>
              <a:lnSpc>
                <a:spcPct val="150000"/>
              </a:lnSpc>
            </a:pPr>
            <a:r>
              <a:rPr lang="zh-TW" altLang="en-US" sz="3600"/>
              <a:t>全聯擁有遍布全台的密集門市網絡（截至</a:t>
            </a:r>
            <a:r>
              <a:rPr lang="en-US" altLang="zh-TW" sz="3600"/>
              <a:t>2021</a:t>
            </a:r>
            <a:r>
              <a:rPr lang="zh-TW" altLang="en-US" sz="3600"/>
              <a:t>年，全台超過</a:t>
            </a:r>
            <a:r>
              <a:rPr lang="en-US" altLang="zh-TW" sz="3600"/>
              <a:t>1,000</a:t>
            </a:r>
            <a:r>
              <a:rPr lang="zh-TW" altLang="en-US" sz="3600"/>
              <a:t>家門市），提供便利的取貨選項（如分批取貨、跨店取貨），並強調「實體電商」服務。</a:t>
            </a:r>
            <a:endParaRPr lang="en-US" altLang="zh-TW" sz="3600"/>
          </a:p>
          <a:p>
            <a:pPr>
              <a:lnSpc>
                <a:spcPct val="150000"/>
              </a:lnSpc>
            </a:pPr>
            <a:endParaRPr lang="zh-TW" altLang="en-US" sz="3600"/>
          </a:p>
          <a:p>
            <a:pPr>
              <a:lnSpc>
                <a:spcPct val="150000"/>
              </a:lnSpc>
            </a:pPr>
            <a:r>
              <a:rPr lang="zh-TW" altLang="en-US" sz="3600"/>
              <a:t>實體門市的布局，例如冷飲冰鎮設計、生鮮處理中心等，增強了購物體驗，為虛實整合提供基礎。</a:t>
            </a:r>
          </a:p>
        </p:txBody>
      </p:sp>
      <p:sp>
        <p:nvSpPr>
          <p:cNvPr id="36" name="文字方塊 35">
            <a:extLst>
              <a:ext uri="{FF2B5EF4-FFF2-40B4-BE49-F238E27FC236}">
                <a16:creationId xmlns:a16="http://schemas.microsoft.com/office/drawing/2014/main" id="{9D51E44B-B654-D363-AF36-F99262B77631}"/>
              </a:ext>
            </a:extLst>
          </p:cNvPr>
          <p:cNvSpPr txBox="1"/>
          <p:nvPr/>
        </p:nvSpPr>
        <p:spPr>
          <a:xfrm>
            <a:off x="904246" y="2395987"/>
            <a:ext cx="6610794"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全聯在創新過程的互補性資產：</a:t>
            </a:r>
          </a:p>
        </p:txBody>
      </p:sp>
    </p:spTree>
    <p:extLst>
      <p:ext uri="{BB962C8B-B14F-4D97-AF65-F5344CB8AC3E}">
        <p14:creationId xmlns:p14="http://schemas.microsoft.com/office/powerpoint/2010/main" val="21994202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0C6676D0-1322-4D1D-4A50-6AB48ABD3C5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9095299-F381-33E7-BDFD-B42F021EF9F6}"/>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7298E667-1FB2-4593-0F99-7F0582CA3DB3}"/>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43F9F6A6-8817-3CED-B1D8-12EB6FC3D8FA}"/>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BA141450-5F3D-2D12-3236-0F2FCFE72263}"/>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E545B944-6595-9299-1168-10605BD8B696}"/>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519098F5-388E-CF3B-5864-BA065BBE6F2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0EBDE5FF-D382-7C43-99D5-AA21A076CD14}"/>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40ECF8E5-707E-4E93-8BB8-7E25CDEC4E47}"/>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E3802173-2F0E-CE7C-95C9-598407147A7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CB90AEE9-D1E3-40B6-9441-AF7A1CC5D882}"/>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CD0D5558-C050-9BF8-3B83-16F07498DFB0}"/>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FA694492-1292-C072-F3D3-C0D1EFD0CF5B}"/>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E6A0DC07-5E3A-2B4E-CF36-48BBDB1E8F16}"/>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F9DD5BE2-3818-B7DE-96E2-DB296F508FC1}"/>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CCAD8408-D869-6C47-F613-BC8E9915C98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4108F8A7-6BFB-C6CA-AC57-947088A38F7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D2FC6DB5-E6B4-5683-A116-A9CE15F55361}"/>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BF053791-C17F-A398-BB60-7B5B6546AB37}"/>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C4655A55-5FDE-BCB4-D624-4EBDE6769E18}"/>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56BE9CE7-516A-67FB-40D3-C6C175FD8C59}"/>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C3B6B65E-023C-418C-752C-97FBB94D32E8}"/>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000EF5BB-01A3-2970-6E3B-F3B76C4F107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69EABE4-3801-3261-A01D-BDA55F386077}"/>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E69D9D94-9E12-8730-41FC-9D1D3758BA5D}"/>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6DE93AE5-8628-FE76-363C-BE2253717CFD}"/>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5D18FB9E-188B-53AF-F3FE-C5846A9994D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F26DFE51-E23B-AF7E-14AD-E6924A505A2D}"/>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互補性資產</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7CC38604-8BC2-6E24-153A-37086C6D060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79C644EA-9941-9987-C497-E841F7DCCB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CB83F232-D5F2-5F1A-5074-35EC76762B3F}"/>
              </a:ext>
            </a:extLst>
          </p:cNvPr>
          <p:cNvSpPr txBox="1"/>
          <p:nvPr/>
        </p:nvSpPr>
        <p:spPr>
          <a:xfrm>
            <a:off x="1339544" y="3566731"/>
            <a:ext cx="15658532" cy="2496966"/>
          </a:xfrm>
          <a:prstGeom prst="rect">
            <a:avLst/>
          </a:prstGeom>
          <a:noFill/>
        </p:spPr>
        <p:txBody>
          <a:bodyPr wrap="square" rtlCol="0">
            <a:spAutoFit/>
          </a:bodyPr>
          <a:lstStyle/>
          <a:p>
            <a:pPr>
              <a:lnSpc>
                <a:spcPct val="150000"/>
              </a:lnSpc>
            </a:pPr>
            <a:r>
              <a:rPr lang="zh-TW" altLang="en-US" sz="3600" b="1"/>
              <a:t>供應鏈數據整合</a:t>
            </a:r>
            <a:r>
              <a:rPr lang="zh-TW" altLang="en-US" sz="3600"/>
              <a:t>：</a:t>
            </a:r>
          </a:p>
          <a:p>
            <a:pPr>
              <a:lnSpc>
                <a:spcPct val="150000"/>
              </a:lnSpc>
            </a:pPr>
            <a:r>
              <a:rPr lang="zh-TW" altLang="en-US" sz="3600"/>
              <a:t>透過數位科技（如數據分析），與供應商協同進行精準的庫存管理和銷售策略，降低供應鏈成本並保證產品新鮮度。</a:t>
            </a:r>
          </a:p>
        </p:txBody>
      </p:sp>
      <p:sp>
        <p:nvSpPr>
          <p:cNvPr id="36" name="文字方塊 35">
            <a:extLst>
              <a:ext uri="{FF2B5EF4-FFF2-40B4-BE49-F238E27FC236}">
                <a16:creationId xmlns:a16="http://schemas.microsoft.com/office/drawing/2014/main" id="{325D3E86-04B9-5724-F99D-FA615DDC9F65}"/>
              </a:ext>
            </a:extLst>
          </p:cNvPr>
          <p:cNvSpPr txBox="1"/>
          <p:nvPr/>
        </p:nvSpPr>
        <p:spPr>
          <a:xfrm>
            <a:off x="904246" y="2395987"/>
            <a:ext cx="6610794"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全聯在創新過程的互補性資產：</a:t>
            </a:r>
          </a:p>
        </p:txBody>
      </p:sp>
      <p:sp>
        <p:nvSpPr>
          <p:cNvPr id="30" name="文字方塊 29">
            <a:extLst>
              <a:ext uri="{FF2B5EF4-FFF2-40B4-BE49-F238E27FC236}">
                <a16:creationId xmlns:a16="http://schemas.microsoft.com/office/drawing/2014/main" id="{ED14F103-F28A-F5D0-C08F-C5A6A8254F26}"/>
              </a:ext>
            </a:extLst>
          </p:cNvPr>
          <p:cNvSpPr txBox="1"/>
          <p:nvPr/>
        </p:nvSpPr>
        <p:spPr>
          <a:xfrm>
            <a:off x="1304332" y="6499156"/>
            <a:ext cx="15658532" cy="3327962"/>
          </a:xfrm>
          <a:prstGeom prst="rect">
            <a:avLst/>
          </a:prstGeom>
          <a:noFill/>
        </p:spPr>
        <p:txBody>
          <a:bodyPr wrap="square" rtlCol="0">
            <a:spAutoFit/>
          </a:bodyPr>
          <a:lstStyle/>
          <a:p>
            <a:pPr>
              <a:lnSpc>
                <a:spcPct val="150000"/>
              </a:lnSpc>
            </a:pPr>
            <a:r>
              <a:rPr lang="zh-TW" altLang="en-US" sz="3600" b="1"/>
              <a:t>文化與品牌形象</a:t>
            </a:r>
            <a:r>
              <a:rPr lang="zh-TW" altLang="en-US" sz="3600"/>
              <a:t>：</a:t>
            </a:r>
          </a:p>
          <a:p>
            <a:pPr>
              <a:lnSpc>
                <a:spcPct val="150000"/>
              </a:lnSpc>
            </a:pPr>
            <a:r>
              <a:rPr lang="zh-TW" altLang="en-US" sz="3600"/>
              <a:t>全聯的「經濟美學」品牌定位結合了節省與時尚，吸引不同族群，如婆媽族、年輕上班族等，增強了品牌的關係型套牢。透過專屬的促銷活動、會員優惠，建立品牌認同，進一步深化用戶依賴。</a:t>
            </a:r>
          </a:p>
        </p:txBody>
      </p:sp>
    </p:spTree>
    <p:extLst>
      <p:ext uri="{BB962C8B-B14F-4D97-AF65-F5344CB8AC3E}">
        <p14:creationId xmlns:p14="http://schemas.microsoft.com/office/powerpoint/2010/main" val="15851170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CEF8725D-AB09-DD41-9966-9BE5035E0C5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309FC95-126D-083D-4CC2-2EB954013557}"/>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50A9D48-28F6-8B0E-EB53-4E6058896213}"/>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7DB1982E-371E-DE2C-B541-7C6A34EDD364}"/>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167A18D4-D432-DDF5-C04C-10E27B95FB98}"/>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82157B9C-EFAE-7FCD-799F-D8D226BFF704}"/>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E338791A-AEA6-248A-33E6-C1898CC9139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EEC7F5B0-8FAE-DA27-ADED-C54EA81EDBD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58DB0D8E-495D-B865-1671-D376C4737B67}"/>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D6F560A2-0E26-83F2-660B-8D3E15897DE4}"/>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7C7015CE-FE9E-0581-16EF-5CBF9EBC4281}"/>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D4F94D1E-0D1C-62CB-1C4D-4704EF4CD83E}"/>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256E86C3-FF9C-525B-CCC6-4531968F55C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80B2C8F5-6AEF-3EBA-A002-39393995259A}"/>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38A4369A-09D9-B4CF-BE04-999D5188C54D}"/>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5B53B4FF-18B6-0587-2EC1-34EE85EC04FF}"/>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AEEBF4ED-B546-AD74-E267-2890AA625E2C}"/>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506D28AA-6D01-15A1-3AFA-6718134479E9}"/>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FBB0A804-02D2-E46E-654C-A830D4E54320}"/>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D2B5BD80-A620-A73A-C2D0-7635C93AFF73}"/>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A9F9A02E-18FF-9E35-A70F-E4B4BD6DF2D5}"/>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2E363A09-2989-8F7A-EEC7-111F3DE238B6}"/>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1F6F6A10-E729-1C89-74D8-7B0268C75A4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B9351073-7B51-0070-7F1A-188AF08136BD}"/>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ADB68F08-261F-C510-F257-17D40D8A901F}"/>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DF8DC68D-ECBA-45D4-D2D2-04445D521B16}"/>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ED4ECD84-BF34-3E4E-E92B-048EF171C016}"/>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6D78F77D-4369-D0AF-62A2-CCA4960BE675}"/>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模仿障礙</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9CE731C1-2133-C8A0-0200-8BCC628AD1DF}"/>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BD3B7AAF-78DC-C80E-BA37-7EFA855F2AE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0" name="文字方塊 29">
            <a:extLst>
              <a:ext uri="{FF2B5EF4-FFF2-40B4-BE49-F238E27FC236}">
                <a16:creationId xmlns:a16="http://schemas.microsoft.com/office/drawing/2014/main" id="{D091E152-4A18-B1CD-F80D-9F4F56D2D320}"/>
              </a:ext>
            </a:extLst>
          </p:cNvPr>
          <p:cNvSpPr txBox="1"/>
          <p:nvPr/>
        </p:nvSpPr>
        <p:spPr>
          <a:xfrm>
            <a:off x="1748386" y="2280931"/>
            <a:ext cx="14763506" cy="1845890"/>
          </a:xfrm>
          <a:prstGeom prst="rect">
            <a:avLst/>
          </a:prstGeom>
          <a:noFill/>
        </p:spPr>
        <p:txBody>
          <a:bodyPr wrap="square" rtlCol="0">
            <a:spAutoFit/>
          </a:bodyPr>
          <a:lstStyle/>
          <a:p>
            <a:pPr>
              <a:lnSpc>
                <a:spcPct val="150000"/>
              </a:lnSpc>
            </a:pP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防止對手模仿公司的獨特能耐與創新，</a:t>
            </a:r>
            <a:r>
              <a:rPr lang="zh-TW" altLang="zh-TW" sz="4000" b="1" kern="100">
                <a:effectLst/>
                <a:latin typeface="Aptos" panose="020B0004020202020204" pitchFamily="34" charset="0"/>
                <a:ea typeface="新細明體" panose="02020500000000000000" pitchFamily="18" charset="-120"/>
                <a:cs typeface="Times New Roman" panose="02020603050405020304" pitchFamily="18" charset="0"/>
              </a:rPr>
              <a:t>模仿障礙</a:t>
            </a:r>
            <a:r>
              <a:rPr lang="zh-TW" altLang="zh-TW" sz="4000" kern="100">
                <a:effectLst/>
                <a:latin typeface="Aptos" panose="020B0004020202020204" pitchFamily="34" charset="0"/>
                <a:ea typeface="新細明體" panose="02020500000000000000" pitchFamily="18" charset="-120"/>
                <a:cs typeface="Times New Roman" panose="02020603050405020304" pitchFamily="18" charset="0"/>
              </a:rPr>
              <a:t>愈高，先行者就有充足的時間來建立持久的競爭優勢。</a:t>
            </a:r>
          </a:p>
        </p:txBody>
      </p:sp>
      <p:sp>
        <p:nvSpPr>
          <p:cNvPr id="31" name="文字方塊 30">
            <a:extLst>
              <a:ext uri="{FF2B5EF4-FFF2-40B4-BE49-F238E27FC236}">
                <a16:creationId xmlns:a16="http://schemas.microsoft.com/office/drawing/2014/main" id="{B5AD8EE0-96CD-0D13-C7A9-2667C25263BB}"/>
              </a:ext>
            </a:extLst>
          </p:cNvPr>
          <p:cNvSpPr txBox="1"/>
          <p:nvPr/>
        </p:nvSpPr>
        <p:spPr>
          <a:xfrm>
            <a:off x="3757124" y="4694379"/>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全聯在虛實服務創新演化的過程中的模仿障礙：</a:t>
            </a:r>
          </a:p>
        </p:txBody>
      </p:sp>
      <p:grpSp>
        <p:nvGrpSpPr>
          <p:cNvPr id="39" name="群組 38">
            <a:extLst>
              <a:ext uri="{FF2B5EF4-FFF2-40B4-BE49-F238E27FC236}">
                <a16:creationId xmlns:a16="http://schemas.microsoft.com/office/drawing/2014/main" id="{DE9F9A02-4C30-C351-7631-B334726B8AFB}"/>
              </a:ext>
            </a:extLst>
          </p:cNvPr>
          <p:cNvGrpSpPr/>
          <p:nvPr/>
        </p:nvGrpSpPr>
        <p:grpSpPr>
          <a:xfrm>
            <a:off x="1354899" y="6031830"/>
            <a:ext cx="16068344" cy="3989212"/>
            <a:chOff x="1509649" y="6091413"/>
            <a:chExt cx="16068344" cy="3989212"/>
          </a:xfrm>
        </p:grpSpPr>
        <p:sp>
          <p:nvSpPr>
            <p:cNvPr id="37" name="矩形: 圓角 36">
              <a:extLst>
                <a:ext uri="{FF2B5EF4-FFF2-40B4-BE49-F238E27FC236}">
                  <a16:creationId xmlns:a16="http://schemas.microsoft.com/office/drawing/2014/main" id="{B88E16B6-674B-F2DA-4EA2-3BBC2CF00E47}"/>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20C31605-404A-FDBE-FA39-0CDD0C3C7B3A}"/>
                </a:ext>
              </a:extLst>
            </p:cNvPr>
            <p:cNvSpPr txBox="1"/>
            <p:nvPr/>
          </p:nvSpPr>
          <p:spPr>
            <a:xfrm>
              <a:off x="1752902" y="6259717"/>
              <a:ext cx="15755368" cy="3318922"/>
            </a:xfrm>
            <a:prstGeom prst="rect">
              <a:avLst/>
            </a:prstGeom>
            <a:noFill/>
          </p:spPr>
          <p:txBody>
            <a:bodyPr wrap="square" rtlCol="0">
              <a:spAutoFit/>
            </a:bodyPr>
            <a:lstStyle/>
            <a:p>
              <a:pPr>
                <a:lnSpc>
                  <a:spcPct val="150000"/>
                </a:lnSpc>
              </a:pPr>
              <a:r>
                <a:rPr lang="zh-TW" altLang="en-US" sz="3600" b="1">
                  <a:latin typeface="+mn-ea"/>
                </a:rPr>
                <a:t>經濟型套牢</a:t>
              </a:r>
              <a:r>
                <a:rPr lang="zh-TW" altLang="en-US" sz="3600">
                  <a:latin typeface="+mn-ea"/>
                </a:rPr>
                <a:t>：</a:t>
              </a:r>
              <a:br>
                <a:rPr lang="zh-TW" altLang="en-US" sz="3600">
                  <a:latin typeface="+mn-ea"/>
                </a:rPr>
              </a:br>
              <a:r>
                <a:rPr lang="zh-TW" altLang="en-US" sz="3600">
                  <a:latin typeface="+mn-ea"/>
                </a:rPr>
                <a:t>全聯通過</a:t>
              </a:r>
              <a:r>
                <a:rPr lang="en-US" altLang="zh-TW" sz="3600">
                  <a:latin typeface="+mn-ea"/>
                </a:rPr>
                <a:t>PX Pay</a:t>
              </a:r>
              <a:r>
                <a:rPr lang="zh-TW" altLang="en-US" sz="3600">
                  <a:latin typeface="+mn-ea"/>
                </a:rPr>
                <a:t>的設計，在經濟層面提供省事、省流、省成本的解決方案。例如，高效的結帳流程和點數回饋，為消費者建立起難以轉移的依賴。這些設計需要長時間累積的技術與財務資源，對競爭者來說是顯著的模仿障礙。</a:t>
              </a:r>
            </a:p>
          </p:txBody>
        </p:sp>
      </p:grpSp>
    </p:spTree>
    <p:extLst>
      <p:ext uri="{BB962C8B-B14F-4D97-AF65-F5344CB8AC3E}">
        <p14:creationId xmlns:p14="http://schemas.microsoft.com/office/powerpoint/2010/main" val="1301228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ED11039A-4A71-1D83-F62B-D2FCC6DE9A7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C0B5824-1F66-5DF2-42F7-DC96524E0977}"/>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BA3F421E-9483-8268-402D-0331472BC77E}"/>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8E2FD5F-077B-7EBA-5BA1-5986856444A3}"/>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0125C26D-BCDB-2C75-43DC-D20A4000CC2C}"/>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A0C33E4E-6118-5FB6-5092-0E212211B677}"/>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8A156F5D-ED4A-1C7D-2B59-A8B50D4AAF96}"/>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8741A2C0-BECE-866A-954E-346B232961AF}"/>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681B5E34-A0CB-257A-A7DC-D10BD1ACC78A}"/>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B6149327-D503-8929-789E-9731F939BC57}"/>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94BF0AB7-3F0F-DB97-A33E-932165D3FAF3}"/>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C1470850-2503-62EC-82EA-6E1FCC4ABF8B}"/>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BE5ECBD1-0592-C93F-B8ED-6BF53BF5A358}"/>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DB5D1DC9-408F-C6EA-BEC4-AD3B2BAE9032}"/>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3D5C98F3-57E7-8664-EC12-FD5A0A9E8184}"/>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DC6495C-5622-6A0D-6C25-B7FA1EF6223B}"/>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39E63B4-C30B-1DFD-6ACA-BEE345AC9FF1}"/>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C4057E7B-7118-67A2-B752-9721000AA80D}"/>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B0F36EEE-B36E-0F62-BCAA-A43C15AB349E}"/>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EDDE491C-51E0-304A-E3EA-DC33C214AE37}"/>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B954C379-7F59-C610-F7D3-ED2E8EEB67D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C48B6CA1-C0A2-868C-3F48-0B783B375F39}"/>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41B0CC66-BE0F-296C-B468-93402233C4F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AFE58F4A-5421-6DB2-1804-29F66F3DE565}"/>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B207F7C1-DC6F-B896-BA4A-18745129E1BB}"/>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DEA6EFEC-A06C-B2BB-5A80-25A48947763A}"/>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9F113A92-8114-47F6-957B-584314AC22CB}"/>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8817119D-BB4E-9159-D719-ED73463AE2E7}"/>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模仿障礙</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44AFFA98-37B8-CD58-7B27-91EED9E13FA2}"/>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C94C6B6F-B8C3-E5D1-9ECF-A8338612ED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AF5C68B3-EF15-27B1-1875-FBF9979129BC}"/>
              </a:ext>
            </a:extLst>
          </p:cNvPr>
          <p:cNvSpPr txBox="1"/>
          <p:nvPr/>
        </p:nvSpPr>
        <p:spPr>
          <a:xfrm>
            <a:off x="3954263" y="2682660"/>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全聯在虛實服務創新演化的過程中的模仿障礙：</a:t>
            </a:r>
          </a:p>
        </p:txBody>
      </p:sp>
      <p:grpSp>
        <p:nvGrpSpPr>
          <p:cNvPr id="39" name="群組 38">
            <a:extLst>
              <a:ext uri="{FF2B5EF4-FFF2-40B4-BE49-F238E27FC236}">
                <a16:creationId xmlns:a16="http://schemas.microsoft.com/office/drawing/2014/main" id="{45AF3116-7535-D9C2-D4FE-1CE7C1476B2A}"/>
              </a:ext>
            </a:extLst>
          </p:cNvPr>
          <p:cNvGrpSpPr/>
          <p:nvPr/>
        </p:nvGrpSpPr>
        <p:grpSpPr>
          <a:xfrm>
            <a:off x="1395861" y="4204274"/>
            <a:ext cx="16068344" cy="3989212"/>
            <a:chOff x="1509649" y="6091413"/>
            <a:chExt cx="16068344" cy="3989212"/>
          </a:xfrm>
        </p:grpSpPr>
        <p:sp>
          <p:nvSpPr>
            <p:cNvPr id="37" name="矩形: 圓角 36">
              <a:extLst>
                <a:ext uri="{FF2B5EF4-FFF2-40B4-BE49-F238E27FC236}">
                  <a16:creationId xmlns:a16="http://schemas.microsoft.com/office/drawing/2014/main" id="{ACEFF478-C4E2-2507-5780-C71DC56B9871}"/>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B660C26A-C677-B37D-7785-F14FA9C93143}"/>
                </a:ext>
              </a:extLst>
            </p:cNvPr>
            <p:cNvSpPr txBox="1"/>
            <p:nvPr/>
          </p:nvSpPr>
          <p:spPr>
            <a:xfrm>
              <a:off x="1752902" y="6259717"/>
              <a:ext cx="15755368" cy="3318922"/>
            </a:xfrm>
            <a:prstGeom prst="rect">
              <a:avLst/>
            </a:prstGeom>
            <a:noFill/>
          </p:spPr>
          <p:txBody>
            <a:bodyPr wrap="square" rtlCol="0">
              <a:spAutoFit/>
            </a:bodyPr>
            <a:lstStyle/>
            <a:p>
              <a:pPr>
                <a:lnSpc>
                  <a:spcPct val="150000"/>
                </a:lnSpc>
              </a:pPr>
              <a:r>
                <a:rPr lang="zh-TW" altLang="en-US" sz="3600" b="1"/>
                <a:t>關係型套牢</a:t>
              </a:r>
              <a:r>
                <a:rPr lang="zh-TW" altLang="en-US" sz="3600"/>
                <a:t>：</a:t>
              </a:r>
              <a:br>
                <a:rPr lang="zh-TW" altLang="en-US" sz="3600"/>
              </a:br>
              <a:r>
                <a:rPr lang="zh-TW" altLang="en-US" sz="3600"/>
                <a:t>全聯透過品牌形象的塑造以及顧客忠誠度的建立（例如會員制、推薦機制和社群互動），深化與使用者的情感連結。這些關係型資產高度依賴消費者信任及品牌偏好，非短期內能被其他企業複製。</a:t>
              </a:r>
              <a:endParaRPr lang="zh-TW" altLang="en-US" sz="3600">
                <a:latin typeface="+mn-ea"/>
              </a:endParaRPr>
            </a:p>
          </p:txBody>
        </p:sp>
      </p:grpSp>
    </p:spTree>
    <p:extLst>
      <p:ext uri="{BB962C8B-B14F-4D97-AF65-F5344CB8AC3E}">
        <p14:creationId xmlns:p14="http://schemas.microsoft.com/office/powerpoint/2010/main" val="18149168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B3D56299-5FCA-B640-CB27-E97134DC8F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14DD0D6-E38A-8B26-71EF-AEF98105B70B}"/>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6D233E8D-FF2A-B28A-C52E-9705F3B2C0FA}"/>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D209B0EE-5A95-B210-6CB5-8381217FA66C}"/>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C5B40CCB-1354-A8E3-1578-7096333103F0}"/>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45D67081-54C0-2904-C4C4-7AEB6273B45F}"/>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9F4162DA-AD64-02ED-503D-F9E7682C560F}"/>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F3E89001-490F-AD0A-7743-2BBC74AECD61}"/>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0C34F39B-73C6-EE30-A109-64B08C84C6A4}"/>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7CB487C5-2C1A-9850-B5FD-0ABE14AD1ADC}"/>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597C71FC-3E3A-7944-20D5-9B47851E5601}"/>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4A78EE66-792E-464B-7269-C2B0E93FBEE3}"/>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F73E68C7-34E7-A78F-74A9-C6EA0365EA4A}"/>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0DC64EAE-7B0D-7813-131F-A2DA6764D67B}"/>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D25E4CA4-7E2E-9039-D7EB-9F603484F8E5}"/>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01819CC5-21A3-8EDD-C0E0-FF0F020D30E8}"/>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48027E5B-16E5-EAD3-2966-E1BF5DCE3B2E}"/>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54ED8C4B-9268-323E-8934-9DA1EDEBE399}"/>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DD5B739B-51D4-6096-2219-DBC35CFDEBE0}"/>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8223F30D-786C-36DF-CD31-60F59D7AB0BE}"/>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6B01C66-84CB-0C86-9380-57A123CA79DB}"/>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18EBF861-B133-4816-EB69-905EC290846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202730CA-12C1-0D9C-70B4-FA1B5597244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83A42A42-49EE-2F85-22F9-333A84200149}"/>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738FF9C4-22FC-6A31-23F8-4495C0F2F85A}"/>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73E484CF-EEA8-9120-8553-A08E06A1C0FF}"/>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B7077E33-BCC2-A908-3910-E6A06CC32306}"/>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2FADE7D8-19B7-DFB1-D87B-5685F2F92B77}"/>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模仿障礙</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189EAECF-9D91-A7AF-E9D5-77FBD09ECB84}"/>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56042FE3-482E-54D1-0735-335019CE2B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4BD6A5D0-D23D-0FE8-7B77-D3894B0B49C8}"/>
              </a:ext>
            </a:extLst>
          </p:cNvPr>
          <p:cNvSpPr txBox="1"/>
          <p:nvPr/>
        </p:nvSpPr>
        <p:spPr>
          <a:xfrm>
            <a:off x="3954263" y="2682660"/>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全聯在虛實服務創新演化的過程中的模仿障礙：</a:t>
            </a:r>
          </a:p>
        </p:txBody>
      </p:sp>
      <p:grpSp>
        <p:nvGrpSpPr>
          <p:cNvPr id="39" name="群組 38">
            <a:extLst>
              <a:ext uri="{FF2B5EF4-FFF2-40B4-BE49-F238E27FC236}">
                <a16:creationId xmlns:a16="http://schemas.microsoft.com/office/drawing/2014/main" id="{CCCFC522-ED25-7444-0E38-CA71B479288A}"/>
              </a:ext>
            </a:extLst>
          </p:cNvPr>
          <p:cNvGrpSpPr/>
          <p:nvPr/>
        </p:nvGrpSpPr>
        <p:grpSpPr>
          <a:xfrm>
            <a:off x="1395861" y="4204274"/>
            <a:ext cx="16068344" cy="3989212"/>
            <a:chOff x="1509649" y="6091413"/>
            <a:chExt cx="16068344" cy="3989212"/>
          </a:xfrm>
        </p:grpSpPr>
        <p:sp>
          <p:nvSpPr>
            <p:cNvPr id="37" name="矩形: 圓角 36">
              <a:extLst>
                <a:ext uri="{FF2B5EF4-FFF2-40B4-BE49-F238E27FC236}">
                  <a16:creationId xmlns:a16="http://schemas.microsoft.com/office/drawing/2014/main" id="{61E2D861-E117-B313-3D74-8759A6E20A9B}"/>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A94A6333-CD81-A65C-B574-D18493A935FB}"/>
                </a:ext>
              </a:extLst>
            </p:cNvPr>
            <p:cNvSpPr txBox="1"/>
            <p:nvPr/>
          </p:nvSpPr>
          <p:spPr>
            <a:xfrm>
              <a:off x="1752902" y="6259717"/>
              <a:ext cx="15755368" cy="3318922"/>
            </a:xfrm>
            <a:prstGeom prst="rect">
              <a:avLst/>
            </a:prstGeom>
            <a:noFill/>
          </p:spPr>
          <p:txBody>
            <a:bodyPr wrap="square" rtlCol="0">
              <a:spAutoFit/>
            </a:bodyPr>
            <a:lstStyle/>
            <a:p>
              <a:pPr>
                <a:lnSpc>
                  <a:spcPct val="150000"/>
                </a:lnSpc>
              </a:pPr>
              <a:r>
                <a:rPr lang="zh-TW" altLang="en-US" sz="3600" b="1"/>
                <a:t>場域套牢</a:t>
              </a:r>
              <a:r>
                <a:rPr lang="zh-TW" altLang="en-US" sz="3600"/>
                <a:t>：</a:t>
              </a:r>
              <a:br>
                <a:rPr lang="zh-TW" altLang="en-US" sz="3600"/>
              </a:br>
              <a:r>
                <a:rPr lang="zh-TW" altLang="en-US" sz="3600"/>
                <a:t>全聯實體門市的分佈密度與區域覆蓋（如都會區平均每</a:t>
              </a:r>
              <a:r>
                <a:rPr lang="en-US" altLang="zh-TW" sz="3600"/>
                <a:t>3</a:t>
              </a:r>
              <a:r>
                <a:rPr lang="zh-TW" altLang="en-US" sz="3600"/>
                <a:t>公里一店），使其在虛實整合上具備地理優勢。這種場域優勢建立在長期的拓展與實體資源投入，對競爭者而言構成了實體網絡的模仿難度。</a:t>
              </a:r>
              <a:endParaRPr lang="zh-TW" altLang="en-US" sz="3600">
                <a:latin typeface="+mn-ea"/>
              </a:endParaRPr>
            </a:p>
          </p:txBody>
        </p:sp>
      </p:grpSp>
    </p:spTree>
    <p:extLst>
      <p:ext uri="{BB962C8B-B14F-4D97-AF65-F5344CB8AC3E}">
        <p14:creationId xmlns:p14="http://schemas.microsoft.com/office/powerpoint/2010/main" val="12206008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18140C3F-3DCA-DBA4-C84E-33D03951C72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802964-7DE2-17DE-892C-EDFBCAF5C2F5}"/>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F83F2687-533D-57F2-0789-E7C4D21A1F7E}"/>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59738E2F-DB6A-0021-4FF6-7BCF404338D9}"/>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A440D2D9-C833-761F-39DE-8B965004794D}"/>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F33EB842-8E57-DC8F-3FA0-F052DB118921}"/>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766BD2FF-A3ED-5B05-4AD1-DD1C67209E1A}"/>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373BD3BB-4294-06CC-C90F-03F599D37A9B}"/>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97FA965C-C51F-7ED9-CF75-58354698CBD0}"/>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14451F5F-F26C-52E6-ADAB-7B2F0A7ACBE4}"/>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0B02F3E2-AACC-361A-789A-78DCED07D74C}"/>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16DD69F0-FBF0-A9E2-2D0F-2DD36B5AB1C5}"/>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CDC9FE69-25A2-0DD8-19C3-4589519876FE}"/>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0E18B12-8267-32A8-2659-24E3D394AAB8}"/>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863A3A39-CDE4-353A-1C7D-E6D58C1DA240}"/>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B04FF3A6-C810-10AA-0FD1-6EF043B6DA70}"/>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3C60FF86-1667-2191-55FC-681260B6CBC7}"/>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7E2CABCE-FD39-3CE4-2836-D252C6C7CBF3}"/>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11A8238C-143A-ECE0-9295-EF8A04BDA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38D219A4-1764-DC8A-CFF1-332E54F9ECF0}"/>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8CFE0999-148A-A8D3-E99C-919ADCA2CA9D}"/>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45DA7ADC-D941-6D46-0B88-E8E987DD8C14}"/>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FC382B3-408F-37DA-4EF4-A56EEFA1C31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C6399533-A44C-58B9-F46C-6FF84A1D0625}"/>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2D1F7EA1-3979-959C-E5C5-66C3C06F688B}"/>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95F3DCFF-FD3D-A209-F0B0-C13388076F31}"/>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ECCDF389-4FA4-FB6B-62F9-D9D739E438D5}"/>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ECD57B43-20B4-1480-476A-D304E10846C5}"/>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模仿障礙</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FEA68607-4715-8864-29CA-BAF206174BEA}"/>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E657CB5E-04DD-FEB5-AD5A-F5142A27FC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2A64DBCC-CE97-9AC2-3EA8-A82A5A9CD8C5}"/>
              </a:ext>
            </a:extLst>
          </p:cNvPr>
          <p:cNvSpPr txBox="1"/>
          <p:nvPr/>
        </p:nvSpPr>
        <p:spPr>
          <a:xfrm>
            <a:off x="4104584" y="3003752"/>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全聯在虛實服務創新演化的過程中的模仿障礙：</a:t>
            </a:r>
          </a:p>
        </p:txBody>
      </p:sp>
      <p:grpSp>
        <p:nvGrpSpPr>
          <p:cNvPr id="39" name="群組 38">
            <a:extLst>
              <a:ext uri="{FF2B5EF4-FFF2-40B4-BE49-F238E27FC236}">
                <a16:creationId xmlns:a16="http://schemas.microsoft.com/office/drawing/2014/main" id="{0D6292A8-2838-63DB-A61E-B22B934016BB}"/>
              </a:ext>
            </a:extLst>
          </p:cNvPr>
          <p:cNvGrpSpPr/>
          <p:nvPr/>
        </p:nvGrpSpPr>
        <p:grpSpPr>
          <a:xfrm>
            <a:off x="1452755" y="4747798"/>
            <a:ext cx="16125238" cy="3089854"/>
            <a:chOff x="1509649" y="6091413"/>
            <a:chExt cx="16125238" cy="3989212"/>
          </a:xfrm>
        </p:grpSpPr>
        <p:sp>
          <p:nvSpPr>
            <p:cNvPr id="37" name="矩形: 圓角 36">
              <a:extLst>
                <a:ext uri="{FF2B5EF4-FFF2-40B4-BE49-F238E27FC236}">
                  <a16:creationId xmlns:a16="http://schemas.microsoft.com/office/drawing/2014/main" id="{91F72925-3E77-7D3D-62CA-C0008D33AF06}"/>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728721FB-2E5F-8660-DC71-D13B8545DCF5}"/>
                </a:ext>
              </a:extLst>
            </p:cNvPr>
            <p:cNvSpPr txBox="1"/>
            <p:nvPr/>
          </p:nvSpPr>
          <p:spPr>
            <a:xfrm>
              <a:off x="1879519" y="6268745"/>
              <a:ext cx="15755368" cy="2487924"/>
            </a:xfrm>
            <a:prstGeom prst="rect">
              <a:avLst/>
            </a:prstGeom>
            <a:noFill/>
          </p:spPr>
          <p:txBody>
            <a:bodyPr wrap="square" rtlCol="0">
              <a:spAutoFit/>
            </a:bodyPr>
            <a:lstStyle/>
            <a:p>
              <a:pPr>
                <a:lnSpc>
                  <a:spcPct val="150000"/>
                </a:lnSpc>
              </a:pPr>
              <a:r>
                <a:rPr lang="zh-TW" altLang="en-US" sz="3600" b="1"/>
                <a:t>時間套牢</a:t>
              </a:r>
              <a:r>
                <a:rPr lang="zh-TW" altLang="en-US" sz="3600"/>
                <a:t>：</a:t>
              </a:r>
              <a:br>
                <a:rPr lang="zh-TW" altLang="en-US" sz="3600"/>
              </a:br>
              <a:r>
                <a:rPr lang="zh-TW" altLang="en-US" sz="3600"/>
                <a:t>透過長期的數據積累和經營，讓全聯能根據消費者行為做出精準行銷與設計。這種時間性資產與數據優勢，非短期投入即可復制。</a:t>
              </a:r>
              <a:endParaRPr lang="zh-TW" altLang="en-US" sz="3600">
                <a:latin typeface="+mn-ea"/>
              </a:endParaRPr>
            </a:p>
          </p:txBody>
        </p:sp>
      </p:grpSp>
    </p:spTree>
    <p:extLst>
      <p:ext uri="{BB962C8B-B14F-4D97-AF65-F5344CB8AC3E}">
        <p14:creationId xmlns:p14="http://schemas.microsoft.com/office/powerpoint/2010/main" val="617003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a:extLst>
            <a:ext uri="{FF2B5EF4-FFF2-40B4-BE49-F238E27FC236}">
              <a16:creationId xmlns:a16="http://schemas.microsoft.com/office/drawing/2014/main" id="{F958D249-5149-0F6E-1B35-6F52A523EE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807ECD0-855C-DA10-3F11-A1B8C1FAE80A}"/>
              </a:ext>
            </a:extLst>
          </p:cNvPr>
          <p:cNvGrpSpPr/>
          <p:nvPr/>
        </p:nvGrpSpPr>
        <p:grpSpPr>
          <a:xfrm>
            <a:off x="0" y="97511"/>
            <a:ext cx="18288000" cy="10189490"/>
            <a:chOff x="0" y="0"/>
            <a:chExt cx="24384000" cy="13585986"/>
          </a:xfrm>
        </p:grpSpPr>
        <p:sp>
          <p:nvSpPr>
            <p:cNvPr id="3" name="Freeform 3">
              <a:extLst>
                <a:ext uri="{FF2B5EF4-FFF2-40B4-BE49-F238E27FC236}">
                  <a16:creationId xmlns:a16="http://schemas.microsoft.com/office/drawing/2014/main" id="{42250F64-410F-CF3F-09BF-0261F8A39C51}"/>
                </a:ext>
              </a:extLst>
            </p:cNvPr>
            <p:cNvSpPr/>
            <p:nvPr/>
          </p:nvSpPr>
          <p:spPr>
            <a:xfrm>
              <a:off x="18204666" y="468689"/>
              <a:ext cx="387694" cy="387694"/>
            </a:xfrm>
            <a:custGeom>
              <a:avLst/>
              <a:gdLst/>
              <a:ahLst/>
              <a:cxnLst/>
              <a:rect l="l" t="t" r="r" b="b"/>
              <a:pathLst>
                <a:path w="387694" h="387694">
                  <a:moveTo>
                    <a:pt x="0" y="0"/>
                  </a:moveTo>
                  <a:lnTo>
                    <a:pt x="387694" y="0"/>
                  </a:lnTo>
                  <a:lnTo>
                    <a:pt x="387694" y="387694"/>
                  </a:lnTo>
                  <a:lnTo>
                    <a:pt x="0" y="3876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4" name="Freeform 4">
              <a:extLst>
                <a:ext uri="{FF2B5EF4-FFF2-40B4-BE49-F238E27FC236}">
                  <a16:creationId xmlns:a16="http://schemas.microsoft.com/office/drawing/2014/main" id="{3200DB02-6953-DD23-5B89-5C92F7D40296}"/>
                </a:ext>
              </a:extLst>
            </p:cNvPr>
            <p:cNvSpPr/>
            <p:nvPr/>
          </p:nvSpPr>
          <p:spPr>
            <a:xfrm>
              <a:off x="17438681" y="468689"/>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5" name="Freeform 5">
              <a:extLst>
                <a:ext uri="{FF2B5EF4-FFF2-40B4-BE49-F238E27FC236}">
                  <a16:creationId xmlns:a16="http://schemas.microsoft.com/office/drawing/2014/main" id="{F44C23C5-6E47-29E1-22FC-2421911A9914}"/>
                </a:ext>
              </a:extLst>
            </p:cNvPr>
            <p:cNvSpPr/>
            <p:nvPr/>
          </p:nvSpPr>
          <p:spPr>
            <a:xfrm flipH="1">
              <a:off x="0"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6" name="TextBox 6">
              <a:extLst>
                <a:ext uri="{FF2B5EF4-FFF2-40B4-BE49-F238E27FC236}">
                  <a16:creationId xmlns:a16="http://schemas.microsoft.com/office/drawing/2014/main" id="{B3831E51-B292-A757-9632-37FDCC007B2D}"/>
                </a:ext>
              </a:extLst>
            </p:cNvPr>
            <p:cNvSpPr txBox="1"/>
            <p:nvPr/>
          </p:nvSpPr>
          <p:spPr>
            <a:xfrm>
              <a:off x="2012865" y="421064"/>
              <a:ext cx="2164406"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Title Page</a:t>
              </a:r>
            </a:p>
          </p:txBody>
        </p:sp>
        <p:sp>
          <p:nvSpPr>
            <p:cNvPr id="7" name="Freeform 7">
              <a:extLst>
                <a:ext uri="{FF2B5EF4-FFF2-40B4-BE49-F238E27FC236}">
                  <a16:creationId xmlns:a16="http://schemas.microsoft.com/office/drawing/2014/main" id="{6E5EC16B-A36B-B64D-DED3-E5857F23E80E}"/>
                </a:ext>
              </a:extLst>
            </p:cNvPr>
            <p:cNvSpPr/>
            <p:nvPr/>
          </p:nvSpPr>
          <p:spPr>
            <a:xfrm flipH="1">
              <a:off x="2528147"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8" name="TextBox 8">
              <a:extLst>
                <a:ext uri="{FF2B5EF4-FFF2-40B4-BE49-F238E27FC236}">
                  <a16:creationId xmlns:a16="http://schemas.microsoft.com/office/drawing/2014/main" id="{54D2C013-20CE-F746-4109-9A4EE0A5877D}"/>
                </a:ext>
              </a:extLst>
            </p:cNvPr>
            <p:cNvSpPr txBox="1"/>
            <p:nvPr/>
          </p:nvSpPr>
          <p:spPr>
            <a:xfrm>
              <a:off x="4541013" y="421064"/>
              <a:ext cx="2348110"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Contents</a:t>
              </a:r>
            </a:p>
          </p:txBody>
        </p:sp>
        <p:sp>
          <p:nvSpPr>
            <p:cNvPr id="9" name="Freeform 9">
              <a:extLst>
                <a:ext uri="{FF2B5EF4-FFF2-40B4-BE49-F238E27FC236}">
                  <a16:creationId xmlns:a16="http://schemas.microsoft.com/office/drawing/2014/main" id="{774FA016-AA8C-90AB-048F-85A4F83524D6}"/>
                </a:ext>
              </a:extLst>
            </p:cNvPr>
            <p:cNvSpPr/>
            <p:nvPr/>
          </p:nvSpPr>
          <p:spPr>
            <a:xfrm flipH="1">
              <a:off x="5244558" y="0"/>
              <a:ext cx="18192765" cy="9261343"/>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0" name="Freeform 10">
              <a:extLst>
                <a:ext uri="{FF2B5EF4-FFF2-40B4-BE49-F238E27FC236}">
                  <a16:creationId xmlns:a16="http://schemas.microsoft.com/office/drawing/2014/main" id="{AAA5D12A-D2AA-FAE1-E087-40A8EBCFD166}"/>
                </a:ext>
              </a:extLst>
            </p:cNvPr>
            <p:cNvSpPr/>
            <p:nvPr/>
          </p:nvSpPr>
          <p:spPr>
            <a:xfrm flipH="1">
              <a:off x="8007187" y="0"/>
              <a:ext cx="16289257"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3">
                <a:extLst>
                  <a:ext uri="{96DAC541-7B7A-43D3-8B79-37D633B846F1}">
                    <asvg:svgBlip xmlns:asvg="http://schemas.microsoft.com/office/drawing/2016/SVG/main" r:embed="rId14"/>
                  </a:ext>
                </a:extLst>
              </a:blip>
              <a:stretch>
                <a:fillRect l="-116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1" name="Freeform 11">
              <a:extLst>
                <a:ext uri="{FF2B5EF4-FFF2-40B4-BE49-F238E27FC236}">
                  <a16:creationId xmlns:a16="http://schemas.microsoft.com/office/drawing/2014/main" id="{15A89A6A-0A0A-5336-427A-D0995B5D13CB}"/>
                </a:ext>
              </a:extLst>
            </p:cNvPr>
            <p:cNvSpPr/>
            <p:nvPr/>
          </p:nvSpPr>
          <p:spPr>
            <a:xfrm flipH="1">
              <a:off x="11830277" y="0"/>
              <a:ext cx="12553723" cy="9261344"/>
            </a:xfrm>
            <a:custGeom>
              <a:avLst/>
              <a:gdLst/>
              <a:ahLst/>
              <a:cxnLst/>
              <a:rect l="l" t="t" r="r" b="b"/>
              <a:pathLst>
                <a:path w="18192765" h="9261343">
                  <a:moveTo>
                    <a:pt x="18192765" y="0"/>
                  </a:moveTo>
                  <a:lnTo>
                    <a:pt x="0" y="0"/>
                  </a:lnTo>
                  <a:lnTo>
                    <a:pt x="0" y="9261343"/>
                  </a:lnTo>
                  <a:lnTo>
                    <a:pt x="18192765" y="9261343"/>
                  </a:lnTo>
                  <a:lnTo>
                    <a:pt x="18192765" y="0"/>
                  </a:lnTo>
                  <a:close/>
                </a:path>
              </a:pathLst>
            </a:custGeom>
            <a:blipFill>
              <a:blip r:embed="rId15">
                <a:extLst>
                  <a:ext uri="{96DAC541-7B7A-43D3-8B79-37D633B846F1}">
                    <asvg:svgBlip xmlns:asvg="http://schemas.microsoft.com/office/drawing/2016/SVG/main" r:embed="rId16"/>
                  </a:ext>
                </a:extLst>
              </a:blip>
              <a:stretch>
                <a:fillRect l="-4491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2" name="Group 12">
              <a:extLst>
                <a:ext uri="{FF2B5EF4-FFF2-40B4-BE49-F238E27FC236}">
                  <a16:creationId xmlns:a16="http://schemas.microsoft.com/office/drawing/2014/main" id="{3BC6E7E5-D67C-2914-98AA-766E6D870616}"/>
                </a:ext>
              </a:extLst>
            </p:cNvPr>
            <p:cNvGrpSpPr/>
            <p:nvPr/>
          </p:nvGrpSpPr>
          <p:grpSpPr>
            <a:xfrm>
              <a:off x="0" y="1358599"/>
              <a:ext cx="24384000" cy="12227387"/>
              <a:chOff x="0" y="0"/>
              <a:chExt cx="4862686" cy="2438400"/>
            </a:xfrm>
          </p:grpSpPr>
          <p:sp>
            <p:nvSpPr>
              <p:cNvPr id="13" name="Freeform 13">
                <a:extLst>
                  <a:ext uri="{FF2B5EF4-FFF2-40B4-BE49-F238E27FC236}">
                    <a16:creationId xmlns:a16="http://schemas.microsoft.com/office/drawing/2014/main" id="{3CE7C5D6-E9DD-6462-D199-1532F60905F3}"/>
                  </a:ext>
                </a:extLst>
              </p:cNvPr>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4" name="TextBox 14">
                <a:extLst>
                  <a:ext uri="{FF2B5EF4-FFF2-40B4-BE49-F238E27FC236}">
                    <a16:creationId xmlns:a16="http://schemas.microsoft.com/office/drawing/2014/main" id="{6A4DA855-37E6-B0ED-BE15-0CB288021B6F}"/>
                  </a:ext>
                </a:extLst>
              </p:cNvPr>
              <p:cNvSpPr txBox="1"/>
              <p:nvPr/>
            </p:nvSpPr>
            <p:spPr>
              <a:xfrm>
                <a:off x="0" y="-38100"/>
                <a:ext cx="4862686" cy="2476500"/>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AutoShape 15">
              <a:extLst>
                <a:ext uri="{FF2B5EF4-FFF2-40B4-BE49-F238E27FC236}">
                  <a16:creationId xmlns:a16="http://schemas.microsoft.com/office/drawing/2014/main" id="{47EB5CB8-D59D-EDC7-7F39-489E881FF303}"/>
                </a:ext>
              </a:extLst>
            </p:cNvPr>
            <p:cNvSpPr/>
            <p:nvPr/>
          </p:nvSpPr>
          <p:spPr>
            <a:xfrm>
              <a:off x="91369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6" name="AutoShape 16">
              <a:extLst>
                <a:ext uri="{FF2B5EF4-FFF2-40B4-BE49-F238E27FC236}">
                  <a16:creationId xmlns:a16="http://schemas.microsoft.com/office/drawing/2014/main" id="{19FD6718-6E54-1887-63FA-40AD810C3343}"/>
                </a:ext>
              </a:extLst>
            </p:cNvPr>
            <p:cNvSpPr/>
            <p:nvPr/>
          </p:nvSpPr>
          <p:spPr>
            <a:xfrm rot="-10800000">
              <a:off x="224626" y="2007920"/>
              <a:ext cx="457904" cy="0"/>
            </a:xfrm>
            <a:prstGeom prst="line">
              <a:avLst/>
            </a:prstGeom>
            <a:ln w="63500" cap="rnd">
              <a:solidFill>
                <a:srgbClr val="000000"/>
              </a:solidFill>
              <a:prstDash val="solid"/>
              <a:headEnd type="none" w="sm" len="sm"/>
              <a:tailEnd type="arrow" w="med"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17" name="Freeform 17">
              <a:extLst>
                <a:ext uri="{FF2B5EF4-FFF2-40B4-BE49-F238E27FC236}">
                  <a16:creationId xmlns:a16="http://schemas.microsoft.com/office/drawing/2014/main" id="{BCE3B3E0-EB05-7821-D5C5-77F27D3B44ED}"/>
                </a:ext>
              </a:extLst>
            </p:cNvPr>
            <p:cNvSpPr/>
            <p:nvPr/>
          </p:nvSpPr>
          <p:spPr>
            <a:xfrm>
              <a:off x="1600200" y="1795007"/>
              <a:ext cx="412665" cy="425827"/>
            </a:xfrm>
            <a:custGeom>
              <a:avLst/>
              <a:gdLst/>
              <a:ahLst/>
              <a:cxnLst/>
              <a:rect l="l" t="t" r="r" b="b"/>
              <a:pathLst>
                <a:path w="412665" h="425827">
                  <a:moveTo>
                    <a:pt x="0" y="0"/>
                  </a:moveTo>
                  <a:lnTo>
                    <a:pt x="412665" y="0"/>
                  </a:lnTo>
                  <a:lnTo>
                    <a:pt x="412665" y="425827"/>
                  </a:lnTo>
                  <a:lnTo>
                    <a:pt x="0" y="4258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18" name="Group 18">
              <a:extLst>
                <a:ext uri="{FF2B5EF4-FFF2-40B4-BE49-F238E27FC236}">
                  <a16:creationId xmlns:a16="http://schemas.microsoft.com/office/drawing/2014/main" id="{B623A7D0-57F1-9B0D-D48A-67947EA61F0B}"/>
                </a:ext>
              </a:extLst>
            </p:cNvPr>
            <p:cNvGrpSpPr/>
            <p:nvPr/>
          </p:nvGrpSpPr>
          <p:grpSpPr>
            <a:xfrm>
              <a:off x="2134356" y="1651686"/>
              <a:ext cx="20878044" cy="696519"/>
              <a:chOff x="-1" y="-9525"/>
              <a:chExt cx="12467295" cy="415925"/>
            </a:xfrm>
          </p:grpSpPr>
          <p:sp>
            <p:nvSpPr>
              <p:cNvPr id="19" name="Freeform 19">
                <a:extLst>
                  <a:ext uri="{FF2B5EF4-FFF2-40B4-BE49-F238E27FC236}">
                    <a16:creationId xmlns:a16="http://schemas.microsoft.com/office/drawing/2014/main" id="{2CCB6C47-E78C-5323-B786-4BFE40B7848A}"/>
                  </a:ext>
                </a:extLst>
              </p:cNvPr>
              <p:cNvSpPr/>
              <p:nvPr/>
            </p:nvSpPr>
            <p:spPr>
              <a:xfrm>
                <a:off x="-1"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0" name="TextBox 20">
                <a:extLst>
                  <a:ext uri="{FF2B5EF4-FFF2-40B4-BE49-F238E27FC236}">
                    <a16:creationId xmlns:a16="http://schemas.microsoft.com/office/drawing/2014/main" id="{08D78A06-0B34-628D-7C29-8661693C61FA}"/>
                  </a:ext>
                </a:extLst>
              </p:cNvPr>
              <p:cNvSpPr txBox="1"/>
              <p:nvPr/>
            </p:nvSpPr>
            <p:spPr>
              <a:xfrm>
                <a:off x="0" y="-9525"/>
                <a:ext cx="12467294" cy="415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Freeform 21">
              <a:extLst>
                <a:ext uri="{FF2B5EF4-FFF2-40B4-BE49-F238E27FC236}">
                  <a16:creationId xmlns:a16="http://schemas.microsoft.com/office/drawing/2014/main" id="{1A6429B8-88C0-E48C-0B1C-D4963C756752}"/>
                </a:ext>
              </a:extLst>
            </p:cNvPr>
            <p:cNvSpPr/>
            <p:nvPr/>
          </p:nvSpPr>
          <p:spPr>
            <a:xfrm>
              <a:off x="2337202" y="1795007"/>
              <a:ext cx="445257" cy="425827"/>
            </a:xfrm>
            <a:custGeom>
              <a:avLst/>
              <a:gdLst/>
              <a:ahLst/>
              <a:cxnLst/>
              <a:rect l="l" t="t" r="r" b="b"/>
              <a:pathLst>
                <a:path w="445257" h="425827">
                  <a:moveTo>
                    <a:pt x="0" y="0"/>
                  </a:moveTo>
                  <a:lnTo>
                    <a:pt x="445257" y="0"/>
                  </a:lnTo>
                  <a:lnTo>
                    <a:pt x="445257" y="425827"/>
                  </a:lnTo>
                  <a:lnTo>
                    <a:pt x="0" y="42582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nvGrpSpPr>
            <p:cNvPr id="22" name="Group 22">
              <a:extLst>
                <a:ext uri="{FF2B5EF4-FFF2-40B4-BE49-F238E27FC236}">
                  <a16:creationId xmlns:a16="http://schemas.microsoft.com/office/drawing/2014/main" id="{EB413DE9-391C-1CB5-2EC5-0B6E3158BCF2}"/>
                </a:ext>
              </a:extLst>
            </p:cNvPr>
            <p:cNvGrpSpPr/>
            <p:nvPr/>
          </p:nvGrpSpPr>
          <p:grpSpPr>
            <a:xfrm>
              <a:off x="447964" y="221133"/>
              <a:ext cx="796139" cy="796139"/>
              <a:chOff x="0" y="0"/>
              <a:chExt cx="812800" cy="812800"/>
            </a:xfrm>
          </p:grpSpPr>
          <p:sp>
            <p:nvSpPr>
              <p:cNvPr id="23" name="Freeform 23">
                <a:extLst>
                  <a:ext uri="{FF2B5EF4-FFF2-40B4-BE49-F238E27FC236}">
                    <a16:creationId xmlns:a16="http://schemas.microsoft.com/office/drawing/2014/main" id="{3EFB5C2C-F782-E846-94F3-2C9EEA4CC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6356A"/>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24" name="TextBox 24">
                <a:extLst>
                  <a:ext uri="{FF2B5EF4-FFF2-40B4-BE49-F238E27FC236}">
                    <a16:creationId xmlns:a16="http://schemas.microsoft.com/office/drawing/2014/main" id="{1956578F-725C-4B21-F457-1CF34F74FB40}"/>
                  </a:ext>
                </a:extLst>
              </p:cNvPr>
              <p:cNvSpPr txBox="1"/>
              <p:nvPr/>
            </p:nvSpPr>
            <p:spPr>
              <a:xfrm>
                <a:off x="76200" y="66675"/>
                <a:ext cx="660400" cy="669925"/>
              </a:xfrm>
              <a:prstGeom prst="rect">
                <a:avLst/>
              </a:prstGeom>
            </p:spPr>
            <p:txBody>
              <a:bodyPr lIns="50800" tIns="50800" rIns="50800" bIns="50800" rtlCol="0" anchor="ctr"/>
              <a:lstStyle/>
              <a:p>
                <a:pPr marL="0" marR="0" lvl="0" indent="0" algn="ctr" defTabSz="914400" rtl="0" eaLnBrk="1" fontAlgn="auto" latinLnBrk="0" hangingPunct="1">
                  <a:lnSpc>
                    <a:spcPts val="33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5" name="TextBox 25">
              <a:extLst>
                <a:ext uri="{FF2B5EF4-FFF2-40B4-BE49-F238E27FC236}">
                  <a16:creationId xmlns:a16="http://schemas.microsoft.com/office/drawing/2014/main" id="{3D6F9B14-243B-21EB-E69C-8C7108401AB4}"/>
                </a:ext>
              </a:extLst>
            </p:cNvPr>
            <p:cNvSpPr txBox="1"/>
            <p:nvPr/>
          </p:nvSpPr>
          <p:spPr>
            <a:xfrm>
              <a:off x="7257423" y="421064"/>
              <a:ext cx="2762629"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共同點</a:t>
              </a:r>
            </a:p>
          </p:txBody>
        </p:sp>
        <p:sp>
          <p:nvSpPr>
            <p:cNvPr id="26" name="TextBox 26">
              <a:extLst>
                <a:ext uri="{FF2B5EF4-FFF2-40B4-BE49-F238E27FC236}">
                  <a16:creationId xmlns:a16="http://schemas.microsoft.com/office/drawing/2014/main" id="{B0189E03-EC91-D790-098B-CA5FA4055EAC}"/>
                </a:ext>
              </a:extLst>
            </p:cNvPr>
            <p:cNvSpPr txBox="1"/>
            <p:nvPr/>
          </p:nvSpPr>
          <p:spPr>
            <a:xfrm>
              <a:off x="9691692" y="395673"/>
              <a:ext cx="3823091" cy="437727"/>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FFFFFF"/>
                  </a:solidFill>
                  <a:effectLst/>
                  <a:uLnTx/>
                  <a:uFillTx/>
                  <a:latin typeface="Open Sauce"/>
                  <a:ea typeface="Open Sauce"/>
                  <a:cs typeface="Open Sauce"/>
                  <a:sym typeface="Open Sauce"/>
                </a:rPr>
                <a:t>大數據分析</a:t>
              </a:r>
            </a:p>
          </p:txBody>
        </p:sp>
        <p:sp>
          <p:nvSpPr>
            <p:cNvPr id="27" name="TextBox 27">
              <a:extLst>
                <a:ext uri="{FF2B5EF4-FFF2-40B4-BE49-F238E27FC236}">
                  <a16:creationId xmlns:a16="http://schemas.microsoft.com/office/drawing/2014/main" id="{1497B8CA-F002-43C7-5F83-692385727FB4}"/>
                </a:ext>
              </a:extLst>
            </p:cNvPr>
            <p:cNvSpPr txBox="1"/>
            <p:nvPr/>
          </p:nvSpPr>
          <p:spPr>
            <a:xfrm>
              <a:off x="13843143" y="421064"/>
              <a:ext cx="3620451" cy="44979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zh-TW" altLang="en-US" sz="2000" b="0" i="0" u="none" strike="noStrike" kern="1200" cap="none" spc="0" normalizeH="0" baseline="0" noProof="0">
                  <a:ln>
                    <a:noFill/>
                  </a:ln>
                  <a:solidFill>
                    <a:srgbClr val="000000"/>
                  </a:solidFill>
                  <a:effectLst/>
                  <a:uLnTx/>
                  <a:uFillTx/>
                  <a:latin typeface="Open Sauce"/>
                  <a:ea typeface="Open Sauce"/>
                  <a:cs typeface="Open Sauce"/>
                  <a:sym typeface="Open Sauce"/>
                </a:rPr>
                <a:t>全聯虛實服務</a:t>
              </a:r>
            </a:p>
          </p:txBody>
        </p:sp>
        <p:sp>
          <p:nvSpPr>
            <p:cNvPr id="28" name="TextBox 28">
              <a:extLst>
                <a:ext uri="{FF2B5EF4-FFF2-40B4-BE49-F238E27FC236}">
                  <a16:creationId xmlns:a16="http://schemas.microsoft.com/office/drawing/2014/main" id="{7DE1CA5C-A692-9402-59F5-4495243ECB69}"/>
                </a:ext>
              </a:extLst>
            </p:cNvPr>
            <p:cNvSpPr txBox="1"/>
            <p:nvPr/>
          </p:nvSpPr>
          <p:spPr>
            <a:xfrm>
              <a:off x="3011059" y="1710529"/>
              <a:ext cx="11610319" cy="558785"/>
            </a:xfrm>
            <a:prstGeom prst="rect">
              <a:avLst/>
            </a:prstGeom>
          </p:spPr>
          <p:txBody>
            <a:bodyPr wrap="square" lIns="0" tIns="0" rIns="0" bIns="0" rtlCol="0" anchor="t">
              <a:spAutoFit/>
            </a:bodyPr>
            <a:lstStyle/>
            <a:p>
              <a:pPr marR="0" lvl="0" indent="0" fontAlgn="auto">
                <a:lnSpc>
                  <a:spcPts val="3499"/>
                </a:lnSpc>
                <a:spcBef>
                  <a:spcPts val="0"/>
                </a:spcBef>
                <a:spcAft>
                  <a:spcPts val="0"/>
                </a:spcAft>
                <a:buClrTx/>
                <a:buSzTx/>
                <a:buFontTx/>
                <a:buNone/>
                <a:tabLst/>
                <a:defRPr/>
              </a:pPr>
              <a:r>
                <a:rPr lang="zh-TW" altLang="en-US" sz="2800" b="1">
                  <a:solidFill>
                    <a:srgbClr val="000000"/>
                  </a:solidFill>
                  <a:latin typeface="微軟正黑體" panose="020B0604030504040204" pitchFamily="34" charset="-120"/>
                  <a:ea typeface="微軟正黑體" panose="020B0604030504040204" pitchFamily="34" charset="-120"/>
                  <a:sym typeface="Open Sauce"/>
                </a:rPr>
                <a:t>模仿障礙</a:t>
              </a:r>
              <a:endParaRPr lang="en-US" altLang="zh-TW" sz="2800" b="1">
                <a:solidFill>
                  <a:srgbClr val="000000"/>
                </a:solidFill>
                <a:latin typeface="微軟正黑體" panose="020B0604030504040204" pitchFamily="34" charset="-120"/>
                <a:ea typeface="微軟正黑體" panose="020B0604030504040204" pitchFamily="34" charset="-120"/>
                <a:sym typeface="Open Sauce"/>
              </a:endParaRPr>
            </a:p>
          </p:txBody>
        </p:sp>
        <p:sp>
          <p:nvSpPr>
            <p:cNvPr id="29" name="Freeform 29">
              <a:extLst>
                <a:ext uri="{FF2B5EF4-FFF2-40B4-BE49-F238E27FC236}">
                  <a16:creationId xmlns:a16="http://schemas.microsoft.com/office/drawing/2014/main" id="{C9ED8870-C322-B445-D70F-095433C6865E}"/>
                </a:ext>
              </a:extLst>
            </p:cNvPr>
            <p:cNvSpPr/>
            <p:nvPr/>
          </p:nvSpPr>
          <p:spPr>
            <a:xfrm>
              <a:off x="17463594" y="483161"/>
              <a:ext cx="400812" cy="387694"/>
            </a:xfrm>
            <a:custGeom>
              <a:avLst/>
              <a:gdLst/>
              <a:ahLst/>
              <a:cxnLst/>
              <a:rect l="l" t="t" r="r" b="b"/>
              <a:pathLst>
                <a:path w="400812" h="387694">
                  <a:moveTo>
                    <a:pt x="0" y="0"/>
                  </a:moveTo>
                  <a:lnTo>
                    <a:pt x="400812" y="0"/>
                  </a:lnTo>
                  <a:lnTo>
                    <a:pt x="400812" y="387694"/>
                  </a:lnTo>
                  <a:lnTo>
                    <a:pt x="0" y="3876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grpSp>
      <p:sp>
        <p:nvSpPr>
          <p:cNvPr id="38" name="投影片編號版面配置區 37">
            <a:extLst>
              <a:ext uri="{FF2B5EF4-FFF2-40B4-BE49-F238E27FC236}">
                <a16:creationId xmlns:a16="http://schemas.microsoft.com/office/drawing/2014/main" id="{6A7FD207-1EC2-068B-5852-A7CB044EEF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28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2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1" name="文字方塊 30">
            <a:extLst>
              <a:ext uri="{FF2B5EF4-FFF2-40B4-BE49-F238E27FC236}">
                <a16:creationId xmlns:a16="http://schemas.microsoft.com/office/drawing/2014/main" id="{0CD7C950-9944-86BB-F4E3-EB3A771D2D43}"/>
              </a:ext>
            </a:extLst>
          </p:cNvPr>
          <p:cNvSpPr txBox="1"/>
          <p:nvPr/>
        </p:nvSpPr>
        <p:spPr>
          <a:xfrm>
            <a:off x="3954263" y="2682660"/>
            <a:ext cx="10078831" cy="834972"/>
          </a:xfrm>
          <a:prstGeom prst="rect">
            <a:avLst/>
          </a:prstGeom>
          <a:solidFill>
            <a:schemeClr val="bg2">
              <a:lumMod val="90000"/>
            </a:schemeClr>
          </a:solidFill>
        </p:spPr>
        <p:txBody>
          <a:bodyPr wrap="square" rtlCol="0">
            <a:spAutoFit/>
          </a:bodyPr>
          <a:lstStyle/>
          <a:p>
            <a:pPr>
              <a:lnSpc>
                <a:spcPct val="150000"/>
              </a:lnSpc>
            </a:pPr>
            <a:r>
              <a:rPr lang="zh-TW" altLang="en-US" sz="3600"/>
              <a:t>全聯在虛實服務創新演化的過程中的模仿障礙：</a:t>
            </a:r>
          </a:p>
        </p:txBody>
      </p:sp>
      <p:grpSp>
        <p:nvGrpSpPr>
          <p:cNvPr id="39" name="群組 38">
            <a:extLst>
              <a:ext uri="{FF2B5EF4-FFF2-40B4-BE49-F238E27FC236}">
                <a16:creationId xmlns:a16="http://schemas.microsoft.com/office/drawing/2014/main" id="{B6711EA2-1AB0-8DA2-CDBA-0E327F5FE751}"/>
              </a:ext>
            </a:extLst>
          </p:cNvPr>
          <p:cNvGrpSpPr/>
          <p:nvPr/>
        </p:nvGrpSpPr>
        <p:grpSpPr>
          <a:xfrm>
            <a:off x="1395861" y="4204274"/>
            <a:ext cx="16068344" cy="3989212"/>
            <a:chOff x="1509649" y="6091413"/>
            <a:chExt cx="16068344" cy="3989212"/>
          </a:xfrm>
        </p:grpSpPr>
        <p:sp>
          <p:nvSpPr>
            <p:cNvPr id="37" name="矩形: 圓角 36">
              <a:extLst>
                <a:ext uri="{FF2B5EF4-FFF2-40B4-BE49-F238E27FC236}">
                  <a16:creationId xmlns:a16="http://schemas.microsoft.com/office/drawing/2014/main" id="{AB612B9B-2891-196E-CF56-30E458422F72}"/>
                </a:ext>
              </a:extLst>
            </p:cNvPr>
            <p:cNvSpPr/>
            <p:nvPr/>
          </p:nvSpPr>
          <p:spPr>
            <a:xfrm>
              <a:off x="1509649" y="6091413"/>
              <a:ext cx="16068344" cy="398921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a:extLst>
                <a:ext uri="{FF2B5EF4-FFF2-40B4-BE49-F238E27FC236}">
                  <a16:creationId xmlns:a16="http://schemas.microsoft.com/office/drawing/2014/main" id="{D2233430-9BC9-1F4C-81A0-46798491F8E4}"/>
                </a:ext>
              </a:extLst>
            </p:cNvPr>
            <p:cNvSpPr txBox="1"/>
            <p:nvPr/>
          </p:nvSpPr>
          <p:spPr>
            <a:xfrm>
              <a:off x="1752902" y="6259717"/>
              <a:ext cx="15755368" cy="3318922"/>
            </a:xfrm>
            <a:prstGeom prst="rect">
              <a:avLst/>
            </a:prstGeom>
            <a:noFill/>
          </p:spPr>
          <p:txBody>
            <a:bodyPr wrap="square" rtlCol="0">
              <a:spAutoFit/>
            </a:bodyPr>
            <a:lstStyle/>
            <a:p>
              <a:pPr>
                <a:lnSpc>
                  <a:spcPct val="150000"/>
                </a:lnSpc>
              </a:pPr>
              <a:r>
                <a:rPr lang="zh-TW" altLang="en-US" sz="3600" b="1"/>
                <a:t>組織與流程創新</a:t>
              </a:r>
              <a:r>
                <a:rPr lang="zh-TW" altLang="en-US" sz="3600"/>
                <a:t>：</a:t>
              </a:r>
              <a:br>
                <a:rPr lang="zh-TW" altLang="en-US" sz="3600"/>
              </a:br>
              <a:r>
                <a:rPr lang="zh-TW" altLang="en-US" sz="3600"/>
                <a:t>全聯在虛實整合中建立的組織原則（如節流經濟原則），需要組織內部高效協調，且需要技術、流程與文化的支持。這樣的內部協作與創新機制是模仿中的核心挑戰。</a:t>
              </a:r>
              <a:endParaRPr lang="zh-TW" altLang="en-US" sz="3600">
                <a:latin typeface="+mn-ea"/>
              </a:endParaRPr>
            </a:p>
          </p:txBody>
        </p:sp>
      </p:grpSp>
    </p:spTree>
    <p:extLst>
      <p:ext uri="{BB962C8B-B14F-4D97-AF65-F5344CB8AC3E}">
        <p14:creationId xmlns:p14="http://schemas.microsoft.com/office/powerpoint/2010/main" val="27059478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0" y="97511"/>
            <a:ext cx="18288000" cy="10189489"/>
            <a:chOff x="0" y="0"/>
            <a:chExt cx="24384000" cy="13585985"/>
          </a:xfrm>
        </p:grpSpPr>
        <p:sp>
          <p:nvSpPr>
            <p:cNvPr id="3" name="Freeform 3"/>
            <p:cNvSpPr/>
            <p:nvPr/>
          </p:nvSpPr>
          <p:spPr>
            <a:xfrm flipH="1">
              <a:off x="0" y="0"/>
              <a:ext cx="18420761" cy="9377408"/>
            </a:xfrm>
            <a:custGeom>
              <a:avLst/>
              <a:gdLst/>
              <a:ahLst/>
              <a:cxnLst/>
              <a:rect l="l" t="t" r="r" b="b"/>
              <a:pathLst>
                <a:path w="18420761" h="9377408">
                  <a:moveTo>
                    <a:pt x="18420761" y="0"/>
                  </a:moveTo>
                  <a:lnTo>
                    <a:pt x="0" y="0"/>
                  </a:lnTo>
                  <a:lnTo>
                    <a:pt x="0" y="9377408"/>
                  </a:lnTo>
                  <a:lnTo>
                    <a:pt x="18420761" y="9377408"/>
                  </a:lnTo>
                  <a:lnTo>
                    <a:pt x="1842076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grpSp>
          <p:nvGrpSpPr>
            <p:cNvPr id="4" name="Group 4"/>
            <p:cNvGrpSpPr/>
            <p:nvPr/>
          </p:nvGrpSpPr>
          <p:grpSpPr>
            <a:xfrm>
              <a:off x="0" y="1358599"/>
              <a:ext cx="24384000" cy="12227387"/>
              <a:chOff x="0" y="0"/>
              <a:chExt cx="4862686" cy="2438400"/>
            </a:xfrm>
          </p:grpSpPr>
          <p:sp>
            <p:nvSpPr>
              <p:cNvPr id="5" name="Freeform 5"/>
              <p:cNvSpPr/>
              <p:nvPr/>
            </p:nvSpPr>
            <p:spPr>
              <a:xfrm>
                <a:off x="0" y="0"/>
                <a:ext cx="4862686" cy="2438400"/>
              </a:xfrm>
              <a:custGeom>
                <a:avLst/>
                <a:gdLst/>
                <a:ahLst/>
                <a:cxnLst/>
                <a:rect l="l" t="t" r="r" b="b"/>
                <a:pathLst>
                  <a:path w="4862686" h="2438400">
                    <a:moveTo>
                      <a:pt x="0" y="0"/>
                    </a:moveTo>
                    <a:lnTo>
                      <a:pt x="4862686" y="0"/>
                    </a:lnTo>
                    <a:lnTo>
                      <a:pt x="4862686" y="2438400"/>
                    </a:lnTo>
                    <a:lnTo>
                      <a:pt x="0" y="2438400"/>
                    </a:lnTo>
                    <a:close/>
                  </a:path>
                </a:pathLst>
              </a:custGeom>
              <a:solidFill>
                <a:srgbClr val="EFF0F2"/>
              </a:solidFill>
            </p:spPr>
            <p:txBody>
              <a:bodyPr/>
              <a:lstStyle/>
              <a:p>
                <a:endParaRPr lang="zh-TW" altLang="en-US"/>
              </a:p>
            </p:txBody>
          </p:sp>
          <p:sp>
            <p:nvSpPr>
              <p:cNvPr id="6" name="TextBox 6"/>
              <p:cNvSpPr txBox="1"/>
              <p:nvPr/>
            </p:nvSpPr>
            <p:spPr>
              <a:xfrm>
                <a:off x="0" y="-38100"/>
                <a:ext cx="4862686" cy="2476500"/>
              </a:xfrm>
              <a:prstGeom prst="rect">
                <a:avLst/>
              </a:prstGeom>
            </p:spPr>
            <p:txBody>
              <a:bodyPr lIns="50800" tIns="50800" rIns="50800" bIns="50800" rtlCol="0" anchor="ctr"/>
              <a:lstStyle/>
              <a:p>
                <a:pPr algn="ctr">
                  <a:lnSpc>
                    <a:spcPts val="3380"/>
                  </a:lnSpc>
                </a:pPr>
                <a:endParaRPr/>
              </a:p>
            </p:txBody>
          </p:sp>
        </p:grpSp>
      </p:grpSp>
      <p:sp>
        <p:nvSpPr>
          <p:cNvPr id="10" name="TextBox 10"/>
          <p:cNvSpPr txBox="1"/>
          <p:nvPr/>
        </p:nvSpPr>
        <p:spPr>
          <a:xfrm>
            <a:off x="1028700" y="5122253"/>
            <a:ext cx="16230600" cy="1015663"/>
          </a:xfrm>
          <a:prstGeom prst="rect">
            <a:avLst/>
          </a:prstGeom>
        </p:spPr>
        <p:txBody>
          <a:bodyPr lIns="0" tIns="0" rIns="0" bIns="0" rtlCol="0" anchor="t">
            <a:spAutoFit/>
          </a:bodyPr>
          <a:lstStyle/>
          <a:p>
            <a:pPr algn="ctr"/>
            <a:r>
              <a:rPr lang="en-US" altLang="zh-CN" sz="6600">
                <a:cs typeface="+mn-ea"/>
                <a:sym typeface="+mn-lt"/>
              </a:rPr>
              <a:t>Thanks for your attention</a:t>
            </a:r>
          </a:p>
        </p:txBody>
      </p:sp>
      <p:sp>
        <p:nvSpPr>
          <p:cNvPr id="11" name="AutoShape 11"/>
          <p:cNvSpPr/>
          <p:nvPr/>
        </p:nvSpPr>
        <p:spPr>
          <a:xfrm>
            <a:off x="685272"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2" name="AutoShape 12"/>
          <p:cNvSpPr/>
          <p:nvPr/>
        </p:nvSpPr>
        <p:spPr>
          <a:xfrm rot="-10800000">
            <a:off x="168470" y="1603451"/>
            <a:ext cx="343428" cy="0"/>
          </a:xfrm>
          <a:prstGeom prst="line">
            <a:avLst/>
          </a:prstGeom>
          <a:ln w="47625" cap="rnd">
            <a:solidFill>
              <a:srgbClr val="000000"/>
            </a:solidFill>
            <a:prstDash val="solid"/>
            <a:headEnd type="none" w="sm" len="sm"/>
            <a:tailEnd type="arrow" w="med" len="sm"/>
          </a:ln>
        </p:spPr>
        <p:txBody>
          <a:bodyPr/>
          <a:lstStyle/>
          <a:p>
            <a:endParaRPr lang="zh-TW" altLang="en-US"/>
          </a:p>
        </p:txBody>
      </p:sp>
      <p:sp>
        <p:nvSpPr>
          <p:cNvPr id="13" name="Freeform 13"/>
          <p:cNvSpPr/>
          <p:nvPr/>
        </p:nvSpPr>
        <p:spPr>
          <a:xfrm>
            <a:off x="1200150" y="1443766"/>
            <a:ext cx="309499" cy="319371"/>
          </a:xfrm>
          <a:custGeom>
            <a:avLst/>
            <a:gdLst/>
            <a:ahLst/>
            <a:cxnLst/>
            <a:rect l="l" t="t" r="r" b="b"/>
            <a:pathLst>
              <a:path w="309499" h="319371">
                <a:moveTo>
                  <a:pt x="0" y="0"/>
                </a:moveTo>
                <a:lnTo>
                  <a:pt x="309499" y="0"/>
                </a:lnTo>
                <a:lnTo>
                  <a:pt x="309499" y="319371"/>
                </a:lnTo>
                <a:lnTo>
                  <a:pt x="0" y="319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grpSp>
        <p:nvGrpSpPr>
          <p:cNvPr id="14" name="Group 14"/>
          <p:cNvGrpSpPr/>
          <p:nvPr/>
        </p:nvGrpSpPr>
        <p:grpSpPr>
          <a:xfrm>
            <a:off x="1600768" y="1348239"/>
            <a:ext cx="15658532" cy="510426"/>
            <a:chOff x="0" y="0"/>
            <a:chExt cx="12467294" cy="406400"/>
          </a:xfrm>
        </p:grpSpPr>
        <p:sp>
          <p:nvSpPr>
            <p:cNvPr id="15" name="Freeform 15"/>
            <p:cNvSpPr/>
            <p:nvPr/>
          </p:nvSpPr>
          <p:spPr>
            <a:xfrm>
              <a:off x="0" y="0"/>
              <a:ext cx="12467294" cy="406400"/>
            </a:xfrm>
            <a:custGeom>
              <a:avLst/>
              <a:gdLst/>
              <a:ahLst/>
              <a:cxnLst/>
              <a:rect l="l" t="t" r="r" b="b"/>
              <a:pathLst>
                <a:path w="12467294" h="406400">
                  <a:moveTo>
                    <a:pt x="12264094" y="0"/>
                  </a:moveTo>
                  <a:cubicBezTo>
                    <a:pt x="12376318" y="0"/>
                    <a:pt x="12467294" y="90976"/>
                    <a:pt x="12467294" y="203200"/>
                  </a:cubicBezTo>
                  <a:cubicBezTo>
                    <a:pt x="12467294" y="315424"/>
                    <a:pt x="12376318" y="406400"/>
                    <a:pt x="12264094" y="406400"/>
                  </a:cubicBezTo>
                  <a:lnTo>
                    <a:pt x="203200" y="406400"/>
                  </a:lnTo>
                  <a:cubicBezTo>
                    <a:pt x="90976" y="406400"/>
                    <a:pt x="0" y="315424"/>
                    <a:pt x="0" y="203200"/>
                  </a:cubicBezTo>
                  <a:cubicBezTo>
                    <a:pt x="0" y="90976"/>
                    <a:pt x="90976" y="0"/>
                    <a:pt x="203200" y="0"/>
                  </a:cubicBezTo>
                  <a:close/>
                </a:path>
              </a:pathLst>
            </a:custGeom>
            <a:solidFill>
              <a:srgbClr val="C4C5C6"/>
            </a:solidFill>
            <a:ln cap="sq">
              <a:noFill/>
              <a:prstDash val="solid"/>
              <a:miter/>
            </a:ln>
          </p:spPr>
          <p:txBody>
            <a:bodyPr/>
            <a:lstStyle/>
            <a:p>
              <a:endParaRPr lang="zh-TW" altLang="en-US"/>
            </a:p>
          </p:txBody>
        </p:sp>
        <p:sp>
          <p:nvSpPr>
            <p:cNvPr id="16" name="TextBox 16"/>
            <p:cNvSpPr txBox="1"/>
            <p:nvPr/>
          </p:nvSpPr>
          <p:spPr>
            <a:xfrm>
              <a:off x="0" y="-9525"/>
              <a:ext cx="12467294" cy="415925"/>
            </a:xfrm>
            <a:prstGeom prst="rect">
              <a:avLst/>
            </a:prstGeom>
          </p:spPr>
          <p:txBody>
            <a:bodyPr lIns="50800" tIns="50800" rIns="50800" bIns="50800" rtlCol="0" anchor="ctr"/>
            <a:lstStyle/>
            <a:p>
              <a:pPr algn="ctr">
                <a:lnSpc>
                  <a:spcPts val="3380"/>
                </a:lnSpc>
              </a:pPr>
              <a:endParaRPr/>
            </a:p>
          </p:txBody>
        </p:sp>
      </p:grpSp>
      <p:sp>
        <p:nvSpPr>
          <p:cNvPr id="17" name="Freeform 17"/>
          <p:cNvSpPr/>
          <p:nvPr/>
        </p:nvSpPr>
        <p:spPr>
          <a:xfrm>
            <a:off x="1752902" y="1443766"/>
            <a:ext cx="333943" cy="319371"/>
          </a:xfrm>
          <a:custGeom>
            <a:avLst/>
            <a:gdLst/>
            <a:ahLst/>
            <a:cxnLst/>
            <a:rect l="l" t="t" r="r" b="b"/>
            <a:pathLst>
              <a:path w="333943" h="319371">
                <a:moveTo>
                  <a:pt x="0" y="0"/>
                </a:moveTo>
                <a:lnTo>
                  <a:pt x="333942" y="0"/>
                </a:lnTo>
                <a:lnTo>
                  <a:pt x="333942" y="319371"/>
                </a:lnTo>
                <a:lnTo>
                  <a:pt x="0" y="319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a:p>
        </p:txBody>
      </p:sp>
      <p:grpSp>
        <p:nvGrpSpPr>
          <p:cNvPr id="18" name="Group 18"/>
          <p:cNvGrpSpPr/>
          <p:nvPr/>
        </p:nvGrpSpPr>
        <p:grpSpPr>
          <a:xfrm>
            <a:off x="340184" y="265439"/>
            <a:ext cx="604587" cy="60458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7AC96"/>
            </a:solidFill>
          </p:spPr>
          <p:txBody>
            <a:bodyPr/>
            <a:lstStyle/>
            <a:p>
              <a:endParaRPr lang="zh-TW" altLang="en-US"/>
            </a:p>
          </p:txBody>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3380"/>
                </a:lnSpc>
              </a:pPr>
              <a:endParaRPr/>
            </a:p>
          </p:txBody>
        </p:sp>
      </p:grpSp>
      <p:sp>
        <p:nvSpPr>
          <p:cNvPr id="21" name="Freeform 21"/>
          <p:cNvSpPr/>
          <p:nvPr/>
        </p:nvSpPr>
        <p:spPr>
          <a:xfrm>
            <a:off x="4259017" y="453433"/>
            <a:ext cx="304376" cy="294415"/>
          </a:xfrm>
          <a:custGeom>
            <a:avLst/>
            <a:gdLst/>
            <a:ahLst/>
            <a:cxnLst/>
            <a:rect l="l" t="t" r="r" b="b"/>
            <a:pathLst>
              <a:path w="304376" h="294415">
                <a:moveTo>
                  <a:pt x="0" y="0"/>
                </a:moveTo>
                <a:lnTo>
                  <a:pt x="304376" y="0"/>
                </a:lnTo>
                <a:lnTo>
                  <a:pt x="304376" y="294415"/>
                </a:lnTo>
                <a:lnTo>
                  <a:pt x="0" y="2944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TW" altLang="en-US"/>
          </a:p>
        </p:txBody>
      </p:sp>
      <p:sp>
        <p:nvSpPr>
          <p:cNvPr id="22" name="Freeform 22"/>
          <p:cNvSpPr/>
          <p:nvPr/>
        </p:nvSpPr>
        <p:spPr>
          <a:xfrm>
            <a:off x="4845319" y="453433"/>
            <a:ext cx="294415" cy="294415"/>
          </a:xfrm>
          <a:custGeom>
            <a:avLst/>
            <a:gdLst/>
            <a:ahLst/>
            <a:cxnLst/>
            <a:rect l="l" t="t" r="r" b="b"/>
            <a:pathLst>
              <a:path w="294415" h="294415">
                <a:moveTo>
                  <a:pt x="0" y="0"/>
                </a:moveTo>
                <a:lnTo>
                  <a:pt x="294415" y="0"/>
                </a:lnTo>
                <a:lnTo>
                  <a:pt x="294415" y="294415"/>
                </a:lnTo>
                <a:lnTo>
                  <a:pt x="0" y="2944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TW" altLang="en-US"/>
          </a:p>
        </p:txBody>
      </p:sp>
      <p:sp>
        <p:nvSpPr>
          <p:cNvPr id="23" name="TextBox 23"/>
          <p:cNvSpPr txBox="1"/>
          <p:nvPr/>
        </p:nvSpPr>
        <p:spPr>
          <a:xfrm>
            <a:off x="2335835" y="1463392"/>
            <a:ext cx="8707740" cy="359073"/>
          </a:xfrm>
          <a:prstGeom prst="rect">
            <a:avLst/>
          </a:prstGeom>
        </p:spPr>
        <p:txBody>
          <a:bodyPr lIns="0" tIns="0" rIns="0" bIns="0" rtlCol="0" anchor="t">
            <a:spAutoFit/>
          </a:bodyPr>
          <a:lstStyle/>
          <a:p>
            <a:pPr algn="l">
              <a:lnSpc>
                <a:spcPts val="2800"/>
              </a:lnSpc>
            </a:pPr>
            <a:r>
              <a:rPr lang="en-US" altLang="zh-TW" sz="2800" b="1" i="0">
                <a:solidFill>
                  <a:srgbClr val="000000"/>
                </a:solidFill>
                <a:effectLst/>
                <a:latin typeface="微軟正黑體" panose="020B0604030504040204" pitchFamily="34" charset="-120"/>
                <a:ea typeface="微軟正黑體" panose="020B0604030504040204" pitchFamily="34" charset="-120"/>
              </a:rPr>
              <a:t>NTU </a:t>
            </a:r>
            <a:r>
              <a:rPr lang="en-US" altLang="zh-TW" sz="2800" b="1">
                <a:solidFill>
                  <a:srgbClr val="000000"/>
                </a:solidFill>
                <a:latin typeface="微軟正黑體" panose="020B0604030504040204" pitchFamily="34" charset="-120"/>
                <a:ea typeface="微軟正黑體" panose="020B0604030504040204" pitchFamily="34" charset="-120"/>
              </a:rPr>
              <a:t>Management</a:t>
            </a:r>
            <a:r>
              <a:rPr lang="en-US" altLang="zh-TW" sz="2800" b="1" i="0">
                <a:solidFill>
                  <a:srgbClr val="000000"/>
                </a:solidFill>
                <a:effectLst/>
                <a:latin typeface="微軟正黑體" panose="020B0604030504040204" pitchFamily="34" charset="-120"/>
                <a:ea typeface="微軟正黑體" panose="020B0604030504040204" pitchFamily="34" charset="-120"/>
              </a:rPr>
              <a:t> Review </a:t>
            </a:r>
            <a:endParaRPr lang="en-US" altLang="zh-TW" sz="2800">
              <a:solidFill>
                <a:srgbClr val="000000"/>
              </a:solidFill>
              <a:latin typeface="微軟正黑體" panose="020B0604030504040204" pitchFamily="34" charset="-120"/>
              <a:ea typeface="微軟正黑體" panose="020B0604030504040204" pitchFamily="34" charset="-120"/>
              <a:cs typeface="Open Sauce"/>
              <a:sym typeface="Open Sauce"/>
            </a:endParaRPr>
          </a:p>
        </p:txBody>
      </p:sp>
      <p:sp>
        <p:nvSpPr>
          <p:cNvPr id="25" name="TextBox 25"/>
          <p:cNvSpPr txBox="1"/>
          <p:nvPr/>
        </p:nvSpPr>
        <p:spPr>
          <a:xfrm>
            <a:off x="1348484" y="415196"/>
            <a:ext cx="3246610" cy="328167"/>
          </a:xfrm>
          <a:prstGeom prst="rect">
            <a:avLst/>
          </a:prstGeom>
        </p:spPr>
        <p:txBody>
          <a:bodyPr wrap="square" lIns="0" tIns="0" rIns="0" bIns="0" rtlCol="0" anchor="t">
            <a:spAutoFit/>
          </a:bodyPr>
          <a:lstStyle/>
          <a:p>
            <a:pPr algn="l">
              <a:lnSpc>
                <a:spcPts val="2800"/>
              </a:lnSpc>
            </a:pPr>
            <a:r>
              <a:rPr lang="en-US" altLang="zh-TW" b="1" i="0">
                <a:solidFill>
                  <a:srgbClr val="000000"/>
                </a:solidFill>
                <a:effectLst/>
                <a:latin typeface="微軟正黑體" panose="020B0604030504040204" pitchFamily="34" charset="-120"/>
                <a:ea typeface="微軟正黑體" panose="020B0604030504040204" pitchFamily="34" charset="-120"/>
              </a:rPr>
              <a:t>LAST</a:t>
            </a:r>
            <a:r>
              <a:rPr lang="zh-TW" altLang="en-US" b="1" i="0">
                <a:solidFill>
                  <a:srgbClr val="000000"/>
                </a:solidFill>
                <a:effectLst/>
                <a:latin typeface="微軟正黑體" panose="020B0604030504040204" pitchFamily="34" charset="-120"/>
                <a:ea typeface="微軟正黑體" panose="020B0604030504040204" pitchFamily="34" charset="-120"/>
              </a:rPr>
              <a:t> </a:t>
            </a:r>
            <a:r>
              <a:rPr lang="en-US" altLang="zh-TW" b="1" i="0">
                <a:solidFill>
                  <a:srgbClr val="000000"/>
                </a:solidFill>
                <a:effectLst/>
                <a:latin typeface="微軟正黑體" panose="020B0604030504040204" pitchFamily="34" charset="-120"/>
                <a:ea typeface="微軟正黑體" panose="020B0604030504040204" pitchFamily="34" charset="-120"/>
              </a:rPr>
              <a:t>PAGE</a:t>
            </a:r>
          </a:p>
        </p:txBody>
      </p:sp>
      <p:sp>
        <p:nvSpPr>
          <p:cNvPr id="7" name="投影片編號版面配置區 6">
            <a:extLst>
              <a:ext uri="{FF2B5EF4-FFF2-40B4-BE49-F238E27FC236}">
                <a16:creationId xmlns:a16="http://schemas.microsoft.com/office/drawing/2014/main" id="{A6204867-FD0F-7C13-FE70-0464BE44893A}"/>
              </a:ext>
            </a:extLst>
          </p:cNvPr>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385042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12689</Words>
  <Application>Microsoft Office PowerPoint</Application>
  <PresentationFormat>自訂</PresentationFormat>
  <Paragraphs>1376</Paragraphs>
  <Slides>98</Slides>
  <Notes>87</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98</vt:i4>
      </vt:variant>
    </vt:vector>
  </HeadingPairs>
  <TitlesOfParts>
    <vt:vector size="113" baseType="lpstr">
      <vt:lpstr>Calibri</vt:lpstr>
      <vt:lpstr>Open Sauce Heavy</vt:lpstr>
      <vt:lpstr>AEmb</vt:lpstr>
      <vt:lpstr>Roboto</vt:lpstr>
      <vt:lpstr>Aptos</vt:lpstr>
      <vt:lpstr>新細明體</vt:lpstr>
      <vt:lpstr>Roboto Flex</vt:lpstr>
      <vt:lpstr>Open Sauce</vt:lpstr>
      <vt:lpstr>Noto Sans TC</vt:lpstr>
      <vt:lpstr>微軟正黑體</vt:lpstr>
      <vt:lpstr>Muli</vt:lpstr>
      <vt:lpstr>微軟正黑體</vt:lpstr>
      <vt:lpstr>Microsoft JhengHei Light</vt:lpstr>
      <vt:lpstr>Arial</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盧曉芸</dc:creator>
  <cp:lastModifiedBy>姵樺 賴</cp:lastModifiedBy>
  <cp:revision>5</cp:revision>
  <dcterms:created xsi:type="dcterms:W3CDTF">2006-08-16T00:00:00Z</dcterms:created>
  <dcterms:modified xsi:type="dcterms:W3CDTF">2024-11-23T13:49:51Z</dcterms:modified>
  <dc:identifier>DAGToyryHJQ</dc:identifier>
</cp:coreProperties>
</file>